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0" r:id="rId4"/>
  </p:sldMasterIdLst>
  <p:notesMasterIdLst>
    <p:notesMasterId r:id="rId27"/>
  </p:notesMasterIdLst>
  <p:handoutMasterIdLst>
    <p:handoutMasterId r:id="rId28"/>
  </p:handoutMasterIdLst>
  <p:sldIdLst>
    <p:sldId id="268" r:id="rId5"/>
    <p:sldId id="266" r:id="rId6"/>
    <p:sldId id="317" r:id="rId7"/>
    <p:sldId id="334" r:id="rId8"/>
    <p:sldId id="312" r:id="rId9"/>
    <p:sldId id="335" r:id="rId10"/>
    <p:sldId id="337" r:id="rId11"/>
    <p:sldId id="338" r:id="rId12"/>
    <p:sldId id="339" r:id="rId13"/>
    <p:sldId id="340" r:id="rId14"/>
    <p:sldId id="313" r:id="rId15"/>
    <p:sldId id="328" r:id="rId16"/>
    <p:sldId id="343" r:id="rId17"/>
    <p:sldId id="344" r:id="rId18"/>
    <p:sldId id="347" r:id="rId19"/>
    <p:sldId id="348" r:id="rId20"/>
    <p:sldId id="349" r:id="rId21"/>
    <p:sldId id="350" r:id="rId22"/>
    <p:sldId id="351" r:id="rId23"/>
    <p:sldId id="352" r:id="rId24"/>
    <p:sldId id="326" r:id="rId25"/>
    <p:sldId id="295" r:id="rId26"/>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5AA1BD55-57CD-466E-0725-B6CBA11E0D12}" name="Lauren Weldy (ALLEGIS GROUP SERVICES)" initials="LW" userId="S::v-lweldy@microsoft.com::07a2285c-a352-4b96-8658-ecc34365c15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DEB"/>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EE18FD-83D6-43D6-BFB0-4095D517224E}" v="73" dt="2025-05-27T18:19:07.449"/>
  </p1510:revLst>
</p1510:revInfo>
</file>

<file path=ppt/tableStyles.xml><?xml version="1.0" encoding="utf-8"?>
<a:tblStyleLst xmlns:a="http://schemas.openxmlformats.org/drawingml/2006/main" def="{8A107856-5554-42FB-B03E-39F5DBC370B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9" autoAdjust="0"/>
    <p:restoredTop sz="95388" autoAdjust="0"/>
  </p:normalViewPr>
  <p:slideViewPr>
    <p:cSldViewPr snapToGrid="0">
      <p:cViewPr varScale="1">
        <p:scale>
          <a:sx n="113" d="100"/>
          <a:sy n="113" d="100"/>
        </p:scale>
        <p:origin x="456" y="102"/>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4412"/>
    </p:cViewPr>
  </p:sorterViewPr>
  <p:notesViewPr>
    <p:cSldViewPr snapToGrid="0">
      <p:cViewPr varScale="1">
        <p:scale>
          <a:sx n="45" d="100"/>
          <a:sy n="45" d="100"/>
        </p:scale>
        <p:origin x="2808" y="2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74CD3C1-CF19-4B7F-9DFD-CE310FA8BCB0}"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US"/>
        </a:p>
      </dgm:t>
    </dgm:pt>
    <dgm:pt modelId="{30C1ED5F-6C0E-4351-8CE8-BA5294A907FE}">
      <dgm:prSet custT="1"/>
      <dgm:spPr/>
      <dgm:t>
        <a:bodyPr/>
        <a:lstStyle/>
        <a:p>
          <a:r>
            <a:rPr lang="en-US" sz="2800" b="0" baseline="0" dirty="0"/>
            <a:t>Common pitfalls in appellate practice</a:t>
          </a:r>
          <a:endParaRPr lang="en-US" sz="2800" dirty="0"/>
        </a:p>
      </dgm:t>
    </dgm:pt>
    <dgm:pt modelId="{7316D467-9198-49CB-B9C7-C7699C5E82BD}" type="parTrans" cxnId="{04E0D3E0-2822-47BF-AE79-AB28A38DECA5}">
      <dgm:prSet/>
      <dgm:spPr/>
      <dgm:t>
        <a:bodyPr/>
        <a:lstStyle/>
        <a:p>
          <a:endParaRPr lang="en-US"/>
        </a:p>
      </dgm:t>
    </dgm:pt>
    <dgm:pt modelId="{83A06627-29B6-41C5-A797-E1F6834D451F}" type="sibTrans" cxnId="{04E0D3E0-2822-47BF-AE79-AB28A38DECA5}">
      <dgm:prSet/>
      <dgm:spPr/>
      <dgm:t>
        <a:bodyPr/>
        <a:lstStyle/>
        <a:p>
          <a:endParaRPr lang="en-US"/>
        </a:p>
      </dgm:t>
    </dgm:pt>
    <dgm:pt modelId="{2B4A68F6-C324-4DB1-B65A-189902661E8B}">
      <dgm:prSet custT="1"/>
      <dgm:spPr/>
      <dgm:t>
        <a:bodyPr/>
        <a:lstStyle/>
        <a:p>
          <a:r>
            <a:rPr lang="en-US" sz="2800" b="0" baseline="0" dirty="0"/>
            <a:t>Reasons the Court of Appeals conducts oral argument</a:t>
          </a:r>
          <a:endParaRPr lang="en-US" sz="2800" dirty="0"/>
        </a:p>
      </dgm:t>
    </dgm:pt>
    <dgm:pt modelId="{AAF2C812-3CFD-447E-AB03-37C6A86A6B71}" type="parTrans" cxnId="{ED4DE36B-FFB1-4E25-807F-0858DD5F3492}">
      <dgm:prSet/>
      <dgm:spPr/>
      <dgm:t>
        <a:bodyPr/>
        <a:lstStyle/>
        <a:p>
          <a:endParaRPr lang="en-US"/>
        </a:p>
      </dgm:t>
    </dgm:pt>
    <dgm:pt modelId="{506A12FC-AFB6-4E64-BB42-758C8F692390}" type="sibTrans" cxnId="{ED4DE36B-FFB1-4E25-807F-0858DD5F3492}">
      <dgm:prSet/>
      <dgm:spPr/>
      <dgm:t>
        <a:bodyPr/>
        <a:lstStyle/>
        <a:p>
          <a:endParaRPr lang="en-US"/>
        </a:p>
      </dgm:t>
    </dgm:pt>
    <dgm:pt modelId="{362D96A2-BFAB-4452-8468-167FEC200399}">
      <dgm:prSet custT="1"/>
      <dgm:spPr/>
      <dgm:t>
        <a:bodyPr/>
        <a:lstStyle/>
        <a:p>
          <a:r>
            <a:rPr lang="en-US" sz="2800" b="0" baseline="0" dirty="0"/>
            <a:t>Recent COA case summaries</a:t>
          </a:r>
          <a:endParaRPr lang="en-US" sz="2800" dirty="0"/>
        </a:p>
      </dgm:t>
    </dgm:pt>
    <dgm:pt modelId="{E96B03BF-C771-429F-BC8A-CE0659366F69}" type="parTrans" cxnId="{172E1E06-4D8B-4586-AA8B-2122214B31A9}">
      <dgm:prSet/>
      <dgm:spPr/>
      <dgm:t>
        <a:bodyPr/>
        <a:lstStyle/>
        <a:p>
          <a:endParaRPr lang="en-US"/>
        </a:p>
      </dgm:t>
    </dgm:pt>
    <dgm:pt modelId="{39DC3798-C1E7-44C2-A953-FEA6204DAE05}" type="sibTrans" cxnId="{172E1E06-4D8B-4586-AA8B-2122214B31A9}">
      <dgm:prSet/>
      <dgm:spPr/>
      <dgm:t>
        <a:bodyPr/>
        <a:lstStyle/>
        <a:p>
          <a:endParaRPr lang="en-US"/>
        </a:p>
      </dgm:t>
    </dgm:pt>
    <dgm:pt modelId="{558A9B3E-8C02-470F-82B1-A263CA573395}" type="pres">
      <dgm:prSet presAssocID="{274CD3C1-CF19-4B7F-9DFD-CE310FA8BCB0}" presName="hierChild1" presStyleCnt="0">
        <dgm:presLayoutVars>
          <dgm:chPref val="1"/>
          <dgm:dir/>
          <dgm:animOne val="branch"/>
          <dgm:animLvl val="lvl"/>
          <dgm:resizeHandles/>
        </dgm:presLayoutVars>
      </dgm:prSet>
      <dgm:spPr/>
    </dgm:pt>
    <dgm:pt modelId="{26421955-5859-4780-BE23-11891A58106F}" type="pres">
      <dgm:prSet presAssocID="{30C1ED5F-6C0E-4351-8CE8-BA5294A907FE}" presName="hierRoot1" presStyleCnt="0"/>
      <dgm:spPr/>
    </dgm:pt>
    <dgm:pt modelId="{81E56C20-51D0-4393-BF33-325F82A8AF8E}" type="pres">
      <dgm:prSet presAssocID="{30C1ED5F-6C0E-4351-8CE8-BA5294A907FE}" presName="composite" presStyleCnt="0"/>
      <dgm:spPr/>
    </dgm:pt>
    <dgm:pt modelId="{6E079E67-D9C0-42CC-AA1D-D14C6ED2B2A3}" type="pres">
      <dgm:prSet presAssocID="{30C1ED5F-6C0E-4351-8CE8-BA5294A907FE}" presName="background" presStyleLbl="node0" presStyleIdx="0" presStyleCnt="3"/>
      <dgm:spPr/>
    </dgm:pt>
    <dgm:pt modelId="{3F13C13C-D83A-4A77-8A95-4E511F19099C}" type="pres">
      <dgm:prSet presAssocID="{30C1ED5F-6C0E-4351-8CE8-BA5294A907FE}" presName="text" presStyleLbl="fgAcc0" presStyleIdx="0" presStyleCnt="3" custLinFactNeighborY="-1041">
        <dgm:presLayoutVars>
          <dgm:chPref val="3"/>
        </dgm:presLayoutVars>
      </dgm:prSet>
      <dgm:spPr/>
    </dgm:pt>
    <dgm:pt modelId="{17C0CA68-61FB-4BA5-91DC-32F39E26C089}" type="pres">
      <dgm:prSet presAssocID="{30C1ED5F-6C0E-4351-8CE8-BA5294A907FE}" presName="hierChild2" presStyleCnt="0"/>
      <dgm:spPr/>
    </dgm:pt>
    <dgm:pt modelId="{DB02983E-5453-49DF-B420-20B7A5F5633C}" type="pres">
      <dgm:prSet presAssocID="{2B4A68F6-C324-4DB1-B65A-189902661E8B}" presName="hierRoot1" presStyleCnt="0"/>
      <dgm:spPr/>
    </dgm:pt>
    <dgm:pt modelId="{BC47B3FA-D238-468B-91D2-4D11334AB4ED}" type="pres">
      <dgm:prSet presAssocID="{2B4A68F6-C324-4DB1-B65A-189902661E8B}" presName="composite" presStyleCnt="0"/>
      <dgm:spPr/>
    </dgm:pt>
    <dgm:pt modelId="{F97F2F2F-DFD8-46AA-8D82-028B977249D3}" type="pres">
      <dgm:prSet presAssocID="{2B4A68F6-C324-4DB1-B65A-189902661E8B}" presName="background" presStyleLbl="node0" presStyleIdx="1" presStyleCnt="3"/>
      <dgm:spPr/>
    </dgm:pt>
    <dgm:pt modelId="{425D88B0-7988-4E79-98A4-95A95080209A}" type="pres">
      <dgm:prSet presAssocID="{2B4A68F6-C324-4DB1-B65A-189902661E8B}" presName="text" presStyleLbl="fgAcc0" presStyleIdx="1" presStyleCnt="3">
        <dgm:presLayoutVars>
          <dgm:chPref val="3"/>
        </dgm:presLayoutVars>
      </dgm:prSet>
      <dgm:spPr/>
    </dgm:pt>
    <dgm:pt modelId="{DB20FF31-9A65-470F-ADCC-2FDBD8E4DBC7}" type="pres">
      <dgm:prSet presAssocID="{2B4A68F6-C324-4DB1-B65A-189902661E8B}" presName="hierChild2" presStyleCnt="0"/>
      <dgm:spPr/>
    </dgm:pt>
    <dgm:pt modelId="{B4A5EEA7-E170-48E9-AD46-BB1C6358983A}" type="pres">
      <dgm:prSet presAssocID="{362D96A2-BFAB-4452-8468-167FEC200399}" presName="hierRoot1" presStyleCnt="0"/>
      <dgm:spPr/>
    </dgm:pt>
    <dgm:pt modelId="{2ADAFAEF-DE78-4D10-B295-A17B084C1D8C}" type="pres">
      <dgm:prSet presAssocID="{362D96A2-BFAB-4452-8468-167FEC200399}" presName="composite" presStyleCnt="0"/>
      <dgm:spPr/>
    </dgm:pt>
    <dgm:pt modelId="{DEC029B9-4D83-4615-86D0-D2F22FEC01D7}" type="pres">
      <dgm:prSet presAssocID="{362D96A2-BFAB-4452-8468-167FEC200399}" presName="background" presStyleLbl="node0" presStyleIdx="2" presStyleCnt="3"/>
      <dgm:spPr/>
    </dgm:pt>
    <dgm:pt modelId="{11A6AEF2-A13E-4D3C-874D-61340DA1A4AE}" type="pres">
      <dgm:prSet presAssocID="{362D96A2-BFAB-4452-8468-167FEC200399}" presName="text" presStyleLbl="fgAcc0" presStyleIdx="2" presStyleCnt="3">
        <dgm:presLayoutVars>
          <dgm:chPref val="3"/>
        </dgm:presLayoutVars>
      </dgm:prSet>
      <dgm:spPr/>
    </dgm:pt>
    <dgm:pt modelId="{68FCC6F8-A70F-42AD-8030-505999B54961}" type="pres">
      <dgm:prSet presAssocID="{362D96A2-BFAB-4452-8468-167FEC200399}" presName="hierChild2" presStyleCnt="0"/>
      <dgm:spPr/>
    </dgm:pt>
  </dgm:ptLst>
  <dgm:cxnLst>
    <dgm:cxn modelId="{172E1E06-4D8B-4586-AA8B-2122214B31A9}" srcId="{274CD3C1-CF19-4B7F-9DFD-CE310FA8BCB0}" destId="{362D96A2-BFAB-4452-8468-167FEC200399}" srcOrd="2" destOrd="0" parTransId="{E96B03BF-C771-429F-BC8A-CE0659366F69}" sibTransId="{39DC3798-C1E7-44C2-A953-FEA6204DAE05}"/>
    <dgm:cxn modelId="{ED4DE36B-FFB1-4E25-807F-0858DD5F3492}" srcId="{274CD3C1-CF19-4B7F-9DFD-CE310FA8BCB0}" destId="{2B4A68F6-C324-4DB1-B65A-189902661E8B}" srcOrd="1" destOrd="0" parTransId="{AAF2C812-3CFD-447E-AB03-37C6A86A6B71}" sibTransId="{506A12FC-AFB6-4E64-BB42-758C8F692390}"/>
    <dgm:cxn modelId="{758ABB9E-4F63-4A75-8B8D-23644E731643}" type="presOf" srcId="{30C1ED5F-6C0E-4351-8CE8-BA5294A907FE}" destId="{3F13C13C-D83A-4A77-8A95-4E511F19099C}" srcOrd="0" destOrd="0" presId="urn:microsoft.com/office/officeart/2005/8/layout/hierarchy1"/>
    <dgm:cxn modelId="{9A4EF5B4-922C-4C72-B0A5-A090AE52998E}" type="presOf" srcId="{2B4A68F6-C324-4DB1-B65A-189902661E8B}" destId="{425D88B0-7988-4E79-98A4-95A95080209A}" srcOrd="0" destOrd="0" presId="urn:microsoft.com/office/officeart/2005/8/layout/hierarchy1"/>
    <dgm:cxn modelId="{5338C7CE-B15A-490F-865B-816CC35D7C2D}" type="presOf" srcId="{274CD3C1-CF19-4B7F-9DFD-CE310FA8BCB0}" destId="{558A9B3E-8C02-470F-82B1-A263CA573395}" srcOrd="0" destOrd="0" presId="urn:microsoft.com/office/officeart/2005/8/layout/hierarchy1"/>
    <dgm:cxn modelId="{04E0D3E0-2822-47BF-AE79-AB28A38DECA5}" srcId="{274CD3C1-CF19-4B7F-9DFD-CE310FA8BCB0}" destId="{30C1ED5F-6C0E-4351-8CE8-BA5294A907FE}" srcOrd="0" destOrd="0" parTransId="{7316D467-9198-49CB-B9C7-C7699C5E82BD}" sibTransId="{83A06627-29B6-41C5-A797-E1F6834D451F}"/>
    <dgm:cxn modelId="{9518EBEC-D8F8-474A-AC64-3AAD83D315E5}" type="presOf" srcId="{362D96A2-BFAB-4452-8468-167FEC200399}" destId="{11A6AEF2-A13E-4D3C-874D-61340DA1A4AE}" srcOrd="0" destOrd="0" presId="urn:microsoft.com/office/officeart/2005/8/layout/hierarchy1"/>
    <dgm:cxn modelId="{18354143-A76D-4B30-B50D-3110A825DC3D}" type="presParOf" srcId="{558A9B3E-8C02-470F-82B1-A263CA573395}" destId="{26421955-5859-4780-BE23-11891A58106F}" srcOrd="0" destOrd="0" presId="urn:microsoft.com/office/officeart/2005/8/layout/hierarchy1"/>
    <dgm:cxn modelId="{E170E5DC-ECCA-4761-B1BF-FE8304DAF660}" type="presParOf" srcId="{26421955-5859-4780-BE23-11891A58106F}" destId="{81E56C20-51D0-4393-BF33-325F82A8AF8E}" srcOrd="0" destOrd="0" presId="urn:microsoft.com/office/officeart/2005/8/layout/hierarchy1"/>
    <dgm:cxn modelId="{5F945D82-572C-4F00-89D7-8CFFB4E16DE5}" type="presParOf" srcId="{81E56C20-51D0-4393-BF33-325F82A8AF8E}" destId="{6E079E67-D9C0-42CC-AA1D-D14C6ED2B2A3}" srcOrd="0" destOrd="0" presId="urn:microsoft.com/office/officeart/2005/8/layout/hierarchy1"/>
    <dgm:cxn modelId="{7A0E294B-18AB-4D06-9D07-5E19C7E151CB}" type="presParOf" srcId="{81E56C20-51D0-4393-BF33-325F82A8AF8E}" destId="{3F13C13C-D83A-4A77-8A95-4E511F19099C}" srcOrd="1" destOrd="0" presId="urn:microsoft.com/office/officeart/2005/8/layout/hierarchy1"/>
    <dgm:cxn modelId="{811891F3-3B10-4B8E-B1A4-EEFE69635B84}" type="presParOf" srcId="{26421955-5859-4780-BE23-11891A58106F}" destId="{17C0CA68-61FB-4BA5-91DC-32F39E26C089}" srcOrd="1" destOrd="0" presId="urn:microsoft.com/office/officeart/2005/8/layout/hierarchy1"/>
    <dgm:cxn modelId="{94F16F9C-F62C-48AE-BB79-4A55C72257A2}" type="presParOf" srcId="{558A9B3E-8C02-470F-82B1-A263CA573395}" destId="{DB02983E-5453-49DF-B420-20B7A5F5633C}" srcOrd="1" destOrd="0" presId="urn:microsoft.com/office/officeart/2005/8/layout/hierarchy1"/>
    <dgm:cxn modelId="{5180E6C8-3D74-433C-81B3-C8EEBDBFBE94}" type="presParOf" srcId="{DB02983E-5453-49DF-B420-20B7A5F5633C}" destId="{BC47B3FA-D238-468B-91D2-4D11334AB4ED}" srcOrd="0" destOrd="0" presId="urn:microsoft.com/office/officeart/2005/8/layout/hierarchy1"/>
    <dgm:cxn modelId="{A31684DD-B7CD-475A-ADEE-A049CE039F58}" type="presParOf" srcId="{BC47B3FA-D238-468B-91D2-4D11334AB4ED}" destId="{F97F2F2F-DFD8-46AA-8D82-028B977249D3}" srcOrd="0" destOrd="0" presId="urn:microsoft.com/office/officeart/2005/8/layout/hierarchy1"/>
    <dgm:cxn modelId="{DBD8ADAA-82FE-4A11-A7AF-AFA6AD5E2C04}" type="presParOf" srcId="{BC47B3FA-D238-468B-91D2-4D11334AB4ED}" destId="{425D88B0-7988-4E79-98A4-95A95080209A}" srcOrd="1" destOrd="0" presId="urn:microsoft.com/office/officeart/2005/8/layout/hierarchy1"/>
    <dgm:cxn modelId="{1DB50232-2762-44D7-9371-AB6C988C9626}" type="presParOf" srcId="{DB02983E-5453-49DF-B420-20B7A5F5633C}" destId="{DB20FF31-9A65-470F-ADCC-2FDBD8E4DBC7}" srcOrd="1" destOrd="0" presId="urn:microsoft.com/office/officeart/2005/8/layout/hierarchy1"/>
    <dgm:cxn modelId="{BC23775A-26BD-4F18-A361-74B6589B93B3}" type="presParOf" srcId="{558A9B3E-8C02-470F-82B1-A263CA573395}" destId="{B4A5EEA7-E170-48E9-AD46-BB1C6358983A}" srcOrd="2" destOrd="0" presId="urn:microsoft.com/office/officeart/2005/8/layout/hierarchy1"/>
    <dgm:cxn modelId="{656769E1-5EEB-496D-914E-B241555E281E}" type="presParOf" srcId="{B4A5EEA7-E170-48E9-AD46-BB1C6358983A}" destId="{2ADAFAEF-DE78-4D10-B295-A17B084C1D8C}" srcOrd="0" destOrd="0" presId="urn:microsoft.com/office/officeart/2005/8/layout/hierarchy1"/>
    <dgm:cxn modelId="{4ED5EAC3-7AB9-49B3-B4A1-4C972F8A2885}" type="presParOf" srcId="{2ADAFAEF-DE78-4D10-B295-A17B084C1D8C}" destId="{DEC029B9-4D83-4615-86D0-D2F22FEC01D7}" srcOrd="0" destOrd="0" presId="urn:microsoft.com/office/officeart/2005/8/layout/hierarchy1"/>
    <dgm:cxn modelId="{0C4553C4-10D8-4AFE-A022-7E376AA98E73}" type="presParOf" srcId="{2ADAFAEF-DE78-4D10-B295-A17B084C1D8C}" destId="{11A6AEF2-A13E-4D3C-874D-61340DA1A4AE}" srcOrd="1" destOrd="0" presId="urn:microsoft.com/office/officeart/2005/8/layout/hierarchy1"/>
    <dgm:cxn modelId="{1173B4A4-DA1D-44EC-85EF-693474A5C02E}" type="presParOf" srcId="{B4A5EEA7-E170-48E9-AD46-BB1C6358983A}" destId="{68FCC6F8-A70F-42AD-8030-505999B54961}"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76BBA2F-5A2B-47AA-AEC2-2B1C97D5B36C}" type="doc">
      <dgm:prSet loTypeId="urn:microsoft.com/office/officeart/2005/8/layout/hierarchy1" loCatId="hierarchy" qsTypeId="urn:microsoft.com/office/officeart/2005/8/quickstyle/simple1" qsCatId="simple" csTypeId="urn:microsoft.com/office/officeart/2005/8/colors/colorful2" csCatId="colorful"/>
      <dgm:spPr/>
      <dgm:t>
        <a:bodyPr/>
        <a:lstStyle/>
        <a:p>
          <a:endParaRPr lang="en-US"/>
        </a:p>
      </dgm:t>
    </dgm:pt>
    <dgm:pt modelId="{DCB81EF9-7C1C-4E44-BF29-9FB739E3089D}">
      <dgm:prSet/>
      <dgm:spPr/>
      <dgm:t>
        <a:bodyPr/>
        <a:lstStyle/>
        <a:p>
          <a:r>
            <a:rPr lang="en-US" b="0"/>
            <a:t>The timely filing of the notice of appeal is jurisdictional.</a:t>
          </a:r>
          <a:endParaRPr lang="en-US"/>
        </a:p>
      </dgm:t>
    </dgm:pt>
    <dgm:pt modelId="{063ECA18-911B-40F9-81A4-351D4FF08296}" type="parTrans" cxnId="{4779CF2F-485E-456D-9520-F132854E4801}">
      <dgm:prSet/>
      <dgm:spPr/>
      <dgm:t>
        <a:bodyPr/>
        <a:lstStyle/>
        <a:p>
          <a:endParaRPr lang="en-US"/>
        </a:p>
      </dgm:t>
    </dgm:pt>
    <dgm:pt modelId="{FE73A2AD-E8BE-4B8E-ADCA-4C2DDAF68177}" type="sibTrans" cxnId="{4779CF2F-485E-456D-9520-F132854E4801}">
      <dgm:prSet/>
      <dgm:spPr/>
      <dgm:t>
        <a:bodyPr/>
        <a:lstStyle/>
        <a:p>
          <a:endParaRPr lang="en-US"/>
        </a:p>
      </dgm:t>
    </dgm:pt>
    <dgm:pt modelId="{C957BB22-0A5E-48FE-8CA6-4C5DF4DD73A0}">
      <dgm:prSet/>
      <dgm:spPr/>
      <dgm:t>
        <a:bodyPr/>
        <a:lstStyle/>
        <a:p>
          <a:r>
            <a:rPr lang="en-US" b="0"/>
            <a:t>The failure to timely file the NOA shall result in dismissal of the appeal. </a:t>
          </a:r>
          <a:endParaRPr lang="en-US"/>
        </a:p>
      </dgm:t>
    </dgm:pt>
    <dgm:pt modelId="{FBF75919-C95C-41B5-B161-FD473A4E61D9}" type="parTrans" cxnId="{DAC12FF7-4E75-4D63-AF85-D5F385B50039}">
      <dgm:prSet/>
      <dgm:spPr/>
      <dgm:t>
        <a:bodyPr/>
        <a:lstStyle/>
        <a:p>
          <a:endParaRPr lang="en-US"/>
        </a:p>
      </dgm:t>
    </dgm:pt>
    <dgm:pt modelId="{B9176D87-8823-4562-8346-D1A602DA263F}" type="sibTrans" cxnId="{DAC12FF7-4E75-4D63-AF85-D5F385B50039}">
      <dgm:prSet/>
      <dgm:spPr/>
      <dgm:t>
        <a:bodyPr/>
        <a:lstStyle/>
        <a:p>
          <a:endParaRPr lang="en-US"/>
        </a:p>
      </dgm:t>
    </dgm:pt>
    <dgm:pt modelId="{B2B7B733-CCCD-43F0-9B13-62B53E78F67D}" type="pres">
      <dgm:prSet presAssocID="{F76BBA2F-5A2B-47AA-AEC2-2B1C97D5B36C}" presName="hierChild1" presStyleCnt="0">
        <dgm:presLayoutVars>
          <dgm:chPref val="1"/>
          <dgm:dir/>
          <dgm:animOne val="branch"/>
          <dgm:animLvl val="lvl"/>
          <dgm:resizeHandles/>
        </dgm:presLayoutVars>
      </dgm:prSet>
      <dgm:spPr/>
    </dgm:pt>
    <dgm:pt modelId="{0F183727-7712-48DF-B739-2C715E2A4D3A}" type="pres">
      <dgm:prSet presAssocID="{DCB81EF9-7C1C-4E44-BF29-9FB739E3089D}" presName="hierRoot1" presStyleCnt="0"/>
      <dgm:spPr/>
    </dgm:pt>
    <dgm:pt modelId="{1CC69FA8-EA00-43F1-A8A0-EA380C8B6BBA}" type="pres">
      <dgm:prSet presAssocID="{DCB81EF9-7C1C-4E44-BF29-9FB739E3089D}" presName="composite" presStyleCnt="0"/>
      <dgm:spPr/>
    </dgm:pt>
    <dgm:pt modelId="{82C9F433-010F-4E83-94A8-3A6CAD24409C}" type="pres">
      <dgm:prSet presAssocID="{DCB81EF9-7C1C-4E44-BF29-9FB739E3089D}" presName="background" presStyleLbl="node0" presStyleIdx="0" presStyleCnt="2"/>
      <dgm:spPr/>
    </dgm:pt>
    <dgm:pt modelId="{B415B978-A7A8-4A02-A9EA-145E1BBC5CB6}" type="pres">
      <dgm:prSet presAssocID="{DCB81EF9-7C1C-4E44-BF29-9FB739E3089D}" presName="text" presStyleLbl="fgAcc0" presStyleIdx="0" presStyleCnt="2">
        <dgm:presLayoutVars>
          <dgm:chPref val="3"/>
        </dgm:presLayoutVars>
      </dgm:prSet>
      <dgm:spPr/>
    </dgm:pt>
    <dgm:pt modelId="{D97E8201-70C7-4567-B1D7-378A91BFDD02}" type="pres">
      <dgm:prSet presAssocID="{DCB81EF9-7C1C-4E44-BF29-9FB739E3089D}" presName="hierChild2" presStyleCnt="0"/>
      <dgm:spPr/>
    </dgm:pt>
    <dgm:pt modelId="{F0D8121D-E22D-489E-B33E-65E3CC845DEB}" type="pres">
      <dgm:prSet presAssocID="{C957BB22-0A5E-48FE-8CA6-4C5DF4DD73A0}" presName="hierRoot1" presStyleCnt="0"/>
      <dgm:spPr/>
    </dgm:pt>
    <dgm:pt modelId="{955FA84F-931C-4A2B-8369-2AE0B03721D4}" type="pres">
      <dgm:prSet presAssocID="{C957BB22-0A5E-48FE-8CA6-4C5DF4DD73A0}" presName="composite" presStyleCnt="0"/>
      <dgm:spPr/>
    </dgm:pt>
    <dgm:pt modelId="{44F53F9E-446C-4970-99B1-2F4C4466D274}" type="pres">
      <dgm:prSet presAssocID="{C957BB22-0A5E-48FE-8CA6-4C5DF4DD73A0}" presName="background" presStyleLbl="node0" presStyleIdx="1" presStyleCnt="2"/>
      <dgm:spPr/>
    </dgm:pt>
    <dgm:pt modelId="{1F422835-AF3F-4EDF-A4DD-804B2C8E959C}" type="pres">
      <dgm:prSet presAssocID="{C957BB22-0A5E-48FE-8CA6-4C5DF4DD73A0}" presName="text" presStyleLbl="fgAcc0" presStyleIdx="1" presStyleCnt="2">
        <dgm:presLayoutVars>
          <dgm:chPref val="3"/>
        </dgm:presLayoutVars>
      </dgm:prSet>
      <dgm:spPr/>
    </dgm:pt>
    <dgm:pt modelId="{533F940C-5A95-4051-8DF1-B52502C7F7FE}" type="pres">
      <dgm:prSet presAssocID="{C957BB22-0A5E-48FE-8CA6-4C5DF4DD73A0}" presName="hierChild2" presStyleCnt="0"/>
      <dgm:spPr/>
    </dgm:pt>
  </dgm:ptLst>
  <dgm:cxnLst>
    <dgm:cxn modelId="{4779CF2F-485E-456D-9520-F132854E4801}" srcId="{F76BBA2F-5A2B-47AA-AEC2-2B1C97D5B36C}" destId="{DCB81EF9-7C1C-4E44-BF29-9FB739E3089D}" srcOrd="0" destOrd="0" parTransId="{063ECA18-911B-40F9-81A4-351D4FF08296}" sibTransId="{FE73A2AD-E8BE-4B8E-ADCA-4C2DDAF68177}"/>
    <dgm:cxn modelId="{19E34539-5C11-4475-9D7C-0742D38C4D78}" type="presOf" srcId="{C957BB22-0A5E-48FE-8CA6-4C5DF4DD73A0}" destId="{1F422835-AF3F-4EDF-A4DD-804B2C8E959C}" srcOrd="0" destOrd="0" presId="urn:microsoft.com/office/officeart/2005/8/layout/hierarchy1"/>
    <dgm:cxn modelId="{2AEB5B7E-7A2D-450B-A29C-E682EE787D12}" type="presOf" srcId="{DCB81EF9-7C1C-4E44-BF29-9FB739E3089D}" destId="{B415B978-A7A8-4A02-A9EA-145E1BBC5CB6}" srcOrd="0" destOrd="0" presId="urn:microsoft.com/office/officeart/2005/8/layout/hierarchy1"/>
    <dgm:cxn modelId="{66D6BDEA-5372-48A2-A852-6243F08B98F4}" type="presOf" srcId="{F76BBA2F-5A2B-47AA-AEC2-2B1C97D5B36C}" destId="{B2B7B733-CCCD-43F0-9B13-62B53E78F67D}" srcOrd="0" destOrd="0" presId="urn:microsoft.com/office/officeart/2005/8/layout/hierarchy1"/>
    <dgm:cxn modelId="{DAC12FF7-4E75-4D63-AF85-D5F385B50039}" srcId="{F76BBA2F-5A2B-47AA-AEC2-2B1C97D5B36C}" destId="{C957BB22-0A5E-48FE-8CA6-4C5DF4DD73A0}" srcOrd="1" destOrd="0" parTransId="{FBF75919-C95C-41B5-B161-FD473A4E61D9}" sibTransId="{B9176D87-8823-4562-8346-D1A602DA263F}"/>
    <dgm:cxn modelId="{3472A373-E664-459B-A05A-9CF586A179AD}" type="presParOf" srcId="{B2B7B733-CCCD-43F0-9B13-62B53E78F67D}" destId="{0F183727-7712-48DF-B739-2C715E2A4D3A}" srcOrd="0" destOrd="0" presId="urn:microsoft.com/office/officeart/2005/8/layout/hierarchy1"/>
    <dgm:cxn modelId="{49CFB1A7-46F4-4FF8-9616-BCEF772119DF}" type="presParOf" srcId="{0F183727-7712-48DF-B739-2C715E2A4D3A}" destId="{1CC69FA8-EA00-43F1-A8A0-EA380C8B6BBA}" srcOrd="0" destOrd="0" presId="urn:microsoft.com/office/officeart/2005/8/layout/hierarchy1"/>
    <dgm:cxn modelId="{34194C6C-7458-4189-A9AB-8DED6F37F539}" type="presParOf" srcId="{1CC69FA8-EA00-43F1-A8A0-EA380C8B6BBA}" destId="{82C9F433-010F-4E83-94A8-3A6CAD24409C}" srcOrd="0" destOrd="0" presId="urn:microsoft.com/office/officeart/2005/8/layout/hierarchy1"/>
    <dgm:cxn modelId="{0EFCF210-8615-4F6B-BBF3-5765825709A2}" type="presParOf" srcId="{1CC69FA8-EA00-43F1-A8A0-EA380C8B6BBA}" destId="{B415B978-A7A8-4A02-A9EA-145E1BBC5CB6}" srcOrd="1" destOrd="0" presId="urn:microsoft.com/office/officeart/2005/8/layout/hierarchy1"/>
    <dgm:cxn modelId="{7F34236D-830A-4EFD-AB5D-A0DA408826FE}" type="presParOf" srcId="{0F183727-7712-48DF-B739-2C715E2A4D3A}" destId="{D97E8201-70C7-4567-B1D7-378A91BFDD02}" srcOrd="1" destOrd="0" presId="urn:microsoft.com/office/officeart/2005/8/layout/hierarchy1"/>
    <dgm:cxn modelId="{E8EFC477-4745-486E-A4AA-1C417700F985}" type="presParOf" srcId="{B2B7B733-CCCD-43F0-9B13-62B53E78F67D}" destId="{F0D8121D-E22D-489E-B33E-65E3CC845DEB}" srcOrd="1" destOrd="0" presId="urn:microsoft.com/office/officeart/2005/8/layout/hierarchy1"/>
    <dgm:cxn modelId="{BC77D27C-9C5D-4298-B2BF-E9FF76BC1A21}" type="presParOf" srcId="{F0D8121D-E22D-489E-B33E-65E3CC845DEB}" destId="{955FA84F-931C-4A2B-8369-2AE0B03721D4}" srcOrd="0" destOrd="0" presId="urn:microsoft.com/office/officeart/2005/8/layout/hierarchy1"/>
    <dgm:cxn modelId="{627BDD3A-4644-44F3-97F5-7F70B2AD2BEC}" type="presParOf" srcId="{955FA84F-931C-4A2B-8369-2AE0B03721D4}" destId="{44F53F9E-446C-4970-99B1-2F4C4466D274}" srcOrd="0" destOrd="0" presId="urn:microsoft.com/office/officeart/2005/8/layout/hierarchy1"/>
    <dgm:cxn modelId="{6CA6292E-ABB5-4BEE-8FD1-1BCCAC90E674}" type="presParOf" srcId="{955FA84F-931C-4A2B-8369-2AE0B03721D4}" destId="{1F422835-AF3F-4EDF-A4DD-804B2C8E959C}" srcOrd="1" destOrd="0" presId="urn:microsoft.com/office/officeart/2005/8/layout/hierarchy1"/>
    <dgm:cxn modelId="{D006EB81-61C3-4BBB-BA6C-3B1678BD26D5}" type="presParOf" srcId="{F0D8121D-E22D-489E-B33E-65E3CC845DEB}" destId="{533F940C-5A95-4051-8DF1-B52502C7F7FE}"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079E67-D9C0-42CC-AA1D-D14C6ED2B2A3}">
      <dsp:nvSpPr>
        <dsp:cNvPr id="0" name=""/>
        <dsp:cNvSpPr/>
      </dsp:nvSpPr>
      <dsp:spPr>
        <a:xfrm>
          <a:off x="0" y="686354"/>
          <a:ext cx="3073451" cy="1951641"/>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F13C13C-D83A-4A77-8A95-4E511F19099C}">
      <dsp:nvSpPr>
        <dsp:cNvPr id="0" name=""/>
        <dsp:cNvSpPr/>
      </dsp:nvSpPr>
      <dsp:spPr>
        <a:xfrm>
          <a:off x="341494" y="1010774"/>
          <a:ext cx="3073451" cy="1951641"/>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0" kern="1200" baseline="0" dirty="0"/>
            <a:t>Common pitfalls in appellate practice</a:t>
          </a:r>
          <a:endParaRPr lang="en-US" sz="2800" kern="1200" dirty="0"/>
        </a:p>
      </dsp:txBody>
      <dsp:txXfrm>
        <a:off x="398656" y="1067936"/>
        <a:ext cx="2959127" cy="1837317"/>
      </dsp:txXfrm>
    </dsp:sp>
    <dsp:sp modelId="{F97F2F2F-DFD8-46AA-8D82-028B977249D3}">
      <dsp:nvSpPr>
        <dsp:cNvPr id="0" name=""/>
        <dsp:cNvSpPr/>
      </dsp:nvSpPr>
      <dsp:spPr>
        <a:xfrm>
          <a:off x="3756441" y="706671"/>
          <a:ext cx="3073451" cy="1951641"/>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25D88B0-7988-4E79-98A4-95A95080209A}">
      <dsp:nvSpPr>
        <dsp:cNvPr id="0" name=""/>
        <dsp:cNvSpPr/>
      </dsp:nvSpPr>
      <dsp:spPr>
        <a:xfrm>
          <a:off x="4097935" y="1031091"/>
          <a:ext cx="3073451" cy="1951641"/>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0" kern="1200" baseline="0" dirty="0"/>
            <a:t>Reasons the Court of Appeals conducts oral argument</a:t>
          </a:r>
          <a:endParaRPr lang="en-US" sz="2800" kern="1200" dirty="0"/>
        </a:p>
      </dsp:txBody>
      <dsp:txXfrm>
        <a:off x="4155097" y="1088253"/>
        <a:ext cx="2959127" cy="1837317"/>
      </dsp:txXfrm>
    </dsp:sp>
    <dsp:sp modelId="{DEC029B9-4D83-4615-86D0-D2F22FEC01D7}">
      <dsp:nvSpPr>
        <dsp:cNvPr id="0" name=""/>
        <dsp:cNvSpPr/>
      </dsp:nvSpPr>
      <dsp:spPr>
        <a:xfrm>
          <a:off x="7512882" y="706671"/>
          <a:ext cx="3073451" cy="1951641"/>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1A6AEF2-A13E-4D3C-874D-61340DA1A4AE}">
      <dsp:nvSpPr>
        <dsp:cNvPr id="0" name=""/>
        <dsp:cNvSpPr/>
      </dsp:nvSpPr>
      <dsp:spPr>
        <a:xfrm>
          <a:off x="7854377" y="1031091"/>
          <a:ext cx="3073451" cy="1951641"/>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0" kern="1200" baseline="0" dirty="0"/>
            <a:t>Recent COA case summaries</a:t>
          </a:r>
          <a:endParaRPr lang="en-US" sz="2800" kern="1200" dirty="0"/>
        </a:p>
      </dsp:txBody>
      <dsp:txXfrm>
        <a:off x="7911539" y="1088253"/>
        <a:ext cx="2959127" cy="183731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C9F433-010F-4E83-94A8-3A6CAD24409C}">
      <dsp:nvSpPr>
        <dsp:cNvPr id="0" name=""/>
        <dsp:cNvSpPr/>
      </dsp:nvSpPr>
      <dsp:spPr>
        <a:xfrm>
          <a:off x="1333" y="110983"/>
          <a:ext cx="4682211" cy="2973204"/>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415B978-A7A8-4A02-A9EA-145E1BBC5CB6}">
      <dsp:nvSpPr>
        <dsp:cNvPr id="0" name=""/>
        <dsp:cNvSpPr/>
      </dsp:nvSpPr>
      <dsp:spPr>
        <a:xfrm>
          <a:off x="521579" y="605216"/>
          <a:ext cx="4682211" cy="2973204"/>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8590" tIns="148590" rIns="148590" bIns="148590" numCol="1" spcCol="1270" anchor="ctr" anchorCtr="0">
          <a:noAutofit/>
        </a:bodyPr>
        <a:lstStyle/>
        <a:p>
          <a:pPr marL="0" lvl="0" indent="0" algn="ctr" defTabSz="1733550">
            <a:lnSpc>
              <a:spcPct val="90000"/>
            </a:lnSpc>
            <a:spcBef>
              <a:spcPct val="0"/>
            </a:spcBef>
            <a:spcAft>
              <a:spcPct val="35000"/>
            </a:spcAft>
            <a:buNone/>
          </a:pPr>
          <a:r>
            <a:rPr lang="en-US" sz="3900" b="0" kern="1200"/>
            <a:t>The timely filing of the notice of appeal is jurisdictional.</a:t>
          </a:r>
          <a:endParaRPr lang="en-US" sz="3900" kern="1200"/>
        </a:p>
      </dsp:txBody>
      <dsp:txXfrm>
        <a:off x="608661" y="692298"/>
        <a:ext cx="4508047" cy="2799040"/>
      </dsp:txXfrm>
    </dsp:sp>
    <dsp:sp modelId="{44F53F9E-446C-4970-99B1-2F4C4466D274}">
      <dsp:nvSpPr>
        <dsp:cNvPr id="0" name=""/>
        <dsp:cNvSpPr/>
      </dsp:nvSpPr>
      <dsp:spPr>
        <a:xfrm>
          <a:off x="5724037" y="110983"/>
          <a:ext cx="4682211" cy="2973204"/>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F422835-AF3F-4EDF-A4DD-804B2C8E959C}">
      <dsp:nvSpPr>
        <dsp:cNvPr id="0" name=""/>
        <dsp:cNvSpPr/>
      </dsp:nvSpPr>
      <dsp:spPr>
        <a:xfrm>
          <a:off x="6244283" y="605216"/>
          <a:ext cx="4682211" cy="2973204"/>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8590" tIns="148590" rIns="148590" bIns="148590" numCol="1" spcCol="1270" anchor="ctr" anchorCtr="0">
          <a:noAutofit/>
        </a:bodyPr>
        <a:lstStyle/>
        <a:p>
          <a:pPr marL="0" lvl="0" indent="0" algn="ctr" defTabSz="1733550">
            <a:lnSpc>
              <a:spcPct val="90000"/>
            </a:lnSpc>
            <a:spcBef>
              <a:spcPct val="0"/>
            </a:spcBef>
            <a:spcAft>
              <a:spcPct val="35000"/>
            </a:spcAft>
            <a:buNone/>
          </a:pPr>
          <a:r>
            <a:rPr lang="en-US" sz="3900" b="0" kern="1200"/>
            <a:t>The failure to timely file the NOA shall result in dismissal of the appeal. </a:t>
          </a:r>
          <a:endParaRPr lang="en-US" sz="3900" kern="1200"/>
        </a:p>
      </dsp:txBody>
      <dsp:txXfrm>
        <a:off x="6331365" y="692298"/>
        <a:ext cx="4508047" cy="279904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589D207-BE08-4B33-B5B0-5A5A94C95126}"/>
              </a:ext>
            </a:extLst>
          </p:cNvPr>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a:extLst>
              <a:ext uri="{FF2B5EF4-FFF2-40B4-BE49-F238E27FC236}">
                <a16:creationId xmlns:a16="http://schemas.microsoft.com/office/drawing/2014/main" id="{C5E58DB9-49DC-495B-A68F-33D105C9065A}"/>
              </a:ext>
            </a:extLst>
          </p:cNvPr>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367A1AC4-3AE8-4F87-AAED-904EC6054702}" type="datetimeFigureOut">
              <a:rPr lang="en-US" smtClean="0"/>
              <a:t>5/30/2025</a:t>
            </a:fld>
            <a:endParaRPr lang="en-US" dirty="0"/>
          </a:p>
        </p:txBody>
      </p:sp>
      <p:sp>
        <p:nvSpPr>
          <p:cNvPr id="4" name="Footer Placeholder 3">
            <a:extLst>
              <a:ext uri="{FF2B5EF4-FFF2-40B4-BE49-F238E27FC236}">
                <a16:creationId xmlns:a16="http://schemas.microsoft.com/office/drawing/2014/main" id="{7F66337E-DAD5-442C-9B8F-E10EB7D972CB}"/>
              </a:ext>
            </a:extLst>
          </p:cNvPr>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7EE3BDF2-02BD-4181-AC28-FD56172CC622}"/>
              </a:ext>
            </a:extLst>
          </p:cNvPr>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7AF8A362-CAFC-4987-9A50-47570528395E}" type="slidenum">
              <a:rPr lang="en-US" smtClean="0"/>
              <a:t>‹#›</a:t>
            </a:fld>
            <a:endParaRPr lang="en-US" dirty="0"/>
          </a:p>
        </p:txBody>
      </p:sp>
    </p:spTree>
    <p:extLst>
      <p:ext uri="{BB962C8B-B14F-4D97-AF65-F5344CB8AC3E}">
        <p14:creationId xmlns:p14="http://schemas.microsoft.com/office/powerpoint/2010/main" val="4523749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C5556653-6123-4FE4-861F-5F9583BF59B0}" type="datetimeFigureOut">
              <a:rPr lang="en-US" smtClean="0"/>
              <a:t>5/30/2025</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54EEB602-95FC-483A-B12D-216A7AD7EA24}" type="slidenum">
              <a:rPr lang="en-US" smtClean="0"/>
              <a:t>‹#›</a:t>
            </a:fld>
            <a:endParaRPr lang="en-US" dirty="0"/>
          </a:p>
        </p:txBody>
      </p:sp>
    </p:spTree>
    <p:extLst>
      <p:ext uri="{BB962C8B-B14F-4D97-AF65-F5344CB8AC3E}">
        <p14:creationId xmlns:p14="http://schemas.microsoft.com/office/powerpoint/2010/main" val="13258430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1.next.westlaw.com/Link/Document/FullText?findType=L&amp;pubNum=1000010&amp;cite=KYSTS508.120&amp;originatingDoc=I5a665f505bed11ef800fee0ffe427ada&amp;refType=LQ&amp;originationContext=document&amp;transitionType=DocumentItem&amp;ppcid=28d5ff61962f448487b0baa3600cb86f&amp;contextData=(sc.UserEnteredCitation)"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1.next.westlaw.com/Document/I5a665f505bed11ef800fee0ffe427ada/View/FullText.html?navigationPath=Search%2Fv1%2Fresults%2Fnavigation%2Fi0a89907e0000019712aee3a3f4e77c89%3Fppcid%3Db0b78a25c3fd4da0ab9021e034a519cb%26Nav%3DMULTIPLECITATIONS%26fragmentIdentifier%3DI5a665f505bed11ef800fee0ffe427ada%26parentRank%3D0%26startIndex%3D1%26contextData%3D%2528sc.Search%2529%26transitionType%3DUniqueDocItem&amp;listSource=Search&amp;listPageSource=cfcc772ba959c5692c648ac349f45b24&amp;list=MULTIPLECITATIONS&amp;sessionScopeId=697afb370ae6b62d7d6ccefd0c7df8017c1eaca703a1aadb18c0df8c75c658e5&amp;ppcid=b0b78a25c3fd4da0ab9021e034a519cb&amp;originationContext=NonUniqueFindSelected&amp;transitionType=UniqueDocItem&amp;contextData=%28sc.Search%29#co_anchor_F42081531988" TargetMode="Externa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1.next.westlaw.com/Link/Document/FullText?findType=Y&amp;serNum=2074774838&amp;pubNum=0004644&amp;originatingDoc=Idb6d35107cef11ef861f9b5d0624970e&amp;refType=RP&amp;originationContext=document&amp;transitionType=DocumentItem&amp;ppcid=2af3aee7fca44192b5a327cd990f1c56&amp;contextData=(sc.UserEnteredCitation)" TargetMode="External"/><Relationship Id="rId7" Type="http://schemas.openxmlformats.org/officeDocument/2006/relationships/hyperlink" Target="https://1.next.westlaw.com/Document/Idb6d35107cef11ef861f9b5d0624970e/View/FullText.html?transitionType=UniqueDocItem&amp;contextData=(sc.Default)&amp;userEnteredCitation=705+S.W.3D+55#co_anchor_F112081858156" TargetMode="External"/><Relationship Id="rId2" Type="http://schemas.openxmlformats.org/officeDocument/2006/relationships/slide" Target="../slides/slide13.xml"/><Relationship Id="rId1" Type="http://schemas.openxmlformats.org/officeDocument/2006/relationships/notesMaster" Target="../notesMasters/notesMaster1.xml"/><Relationship Id="rId6" Type="http://schemas.openxmlformats.org/officeDocument/2006/relationships/hyperlink" Target="https://1.next.westlaw.com/Document/Idb6d35107cef11ef861f9b5d0624970e/View/FullText.html?transitionType=UniqueDocItem&amp;contextData=(sc.Default)&amp;userEnteredCitation=705+S.W.3D+55#co_anchor_F82081858156" TargetMode="External"/><Relationship Id="rId5" Type="http://schemas.openxmlformats.org/officeDocument/2006/relationships/hyperlink" Target="https://1.next.westlaw.com/Document/Idb6d35107cef11ef861f9b5d0624970e/View/FullText.html?transitionType=UniqueDocItem&amp;contextData=(sc.Default)&amp;userEnteredCitation=705+S.W.3D+55#co_anchor_F72081858156" TargetMode="External"/><Relationship Id="rId4" Type="http://schemas.openxmlformats.org/officeDocument/2006/relationships/hyperlink" Target="https://1.next.westlaw.com/Link/Document/FullText?findType=h&amp;pubNum=176284&amp;cite=0394460401&amp;originatingDoc=Idb6d35107cef11ef861f9b5d0624970e&amp;refType=RQ&amp;originationContext=document&amp;transitionType=DocumentItem&amp;ppcid=2af3aee7fca44192b5a327cd990f1c56&amp;contextData=(sc.UserEnteredCitation)&amp;analyticGuid=Idb6d35107cef11ef861f9b5d0624970e"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s://1.next.westlaw.com/Link/Document/FullText?findType=L&amp;pubNum=1006740&amp;cite=KYSTRCRPR10.06&amp;originatingDoc=N56857DF085B411EDAF06ABBBBED46FAA&amp;refType=LQ&amp;originationContext=document&amp;transitionType=DocumentItem&amp;ppcid=140fc2923db643c5ab483e6e6526fbde&amp;contextData=(sc.Document)" TargetMode="External"/><Relationship Id="rId3" Type="http://schemas.openxmlformats.org/officeDocument/2006/relationships/hyperlink" Target="https://1.next.westlaw.com/Link/Document/FullText?findType=L&amp;pubNum=1104505&amp;cite=KYSTRAPR2&amp;originatingDoc=N56857DF085B411EDAF06ABBBBED46FAA&amp;refType=LQ&amp;originationContext=document&amp;transitionType=DocumentItem&amp;ppcid=140fc2923db643c5ab483e6e6526fbde&amp;contextData=(sc.Document)" TargetMode="External"/><Relationship Id="rId7" Type="http://schemas.openxmlformats.org/officeDocument/2006/relationships/hyperlink" Target="https://1.next.westlaw.com/Link/Document/FullText?findType=L&amp;pubNum=1006737&amp;cite=KYSTRCPR52.02&amp;originatingDoc=N56857DF085B411EDAF06ABBBBED46FAA&amp;refType=LQ&amp;originationContext=document&amp;transitionType=DocumentItem&amp;ppcid=140fc2923db643c5ab483e6e6526fbde&amp;contextData=(sc.Document)"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1.next.westlaw.com/Link/Document/FullText?findType=L&amp;pubNum=1006737&amp;cite=KYSTRCPR50.02&amp;originatingDoc=N56857DF085B411EDAF06ABBBBED46FAA&amp;refType=LQ&amp;originationContext=document&amp;transitionType=DocumentItem&amp;ppcid=140fc2923db643c5ab483e6e6526fbde&amp;contextData=(sc.Document)" TargetMode="External"/><Relationship Id="rId5" Type="http://schemas.openxmlformats.org/officeDocument/2006/relationships/hyperlink" Target="https://1.next.westlaw.com/Link/Document/FullText?findType=L&amp;pubNum=1006740&amp;cite=KYSTRCRPR12.06&amp;originatingDoc=N56857DF085B411EDAF06ABBBBED46FAA&amp;refType=LQ&amp;originationContext=document&amp;transitionType=DocumentItem&amp;ppcid=140fc2923db643c5ab483e6e6526fbde&amp;contextData=(sc.Document)" TargetMode="External"/><Relationship Id="rId4" Type="http://schemas.openxmlformats.org/officeDocument/2006/relationships/hyperlink" Target="https://1.next.westlaw.com/Link/Document/FullText?findType=L&amp;pubNum=1006737&amp;cite=KYSTRCPR77.04&amp;originatingDoc=N56857DF085B411EDAF06ABBBBED46FAA&amp;refType=LQ&amp;originationContext=document&amp;transitionType=DocumentItem&amp;ppcid=140fc2923db643c5ab483e6e6526fbde&amp;contextData=(sc.Document)"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1.next.westlaw.com/Link/Document/FullText?findType=L&amp;pubNum=1104505&amp;cite=KYSTRAPR54&amp;originatingDoc=N56857DF085B411EDAF06ABBBBED46FAA&amp;refType=LQ&amp;originationContext=document&amp;transitionType=DocumentItem&amp;ppcid=140fc2923db643c5ab483e6e6526fbde&amp;contextData=(sc.Document)"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73891"/>
            <a:ext cx="5608320" cy="4553601"/>
          </a:xfrm>
        </p:spPr>
        <p:txBody>
          <a:bodyPr/>
          <a:lstStyle/>
          <a:p>
            <a:r>
              <a:rPr lang="en-US" sz="2400" dirty="0"/>
              <a:t>GOOD MORNING, IT IS A PLEASURE TO BE WITH YOU TODAY.  I WANT TO THANK THE LRC AND THEIR STAFF FOR INVITING ME TO SPEAK WITH YOU AND PROVIDE AN UPDATE FROM THE COURT OF APPEALS.  THE LRC DOES AN EXCELLENT JOB PROVIDING THIS CLE PROGRAM AS A FREE SERVICE TO THE KENTUCKY BAR AND TO THE PUBLIC. IT IS MY UNDERSTANDING THAT WE HAVE IN EXCESS OF 1,000 VIEWERS SIGNED UP FOR TODAYS PRESENTATION. </a:t>
            </a:r>
          </a:p>
          <a:p>
            <a:endParaRPr lang="en-US" sz="2400" dirty="0"/>
          </a:p>
          <a:p>
            <a:r>
              <a:rPr lang="en-US" sz="2400" dirty="0"/>
              <a:t>I WANT TO THANK ROBERTA KISER WITH LRC FOR THE ASSISTANCE IN PUTTING MY PORTION OF THE PROGRAM TOGETHER.</a:t>
            </a:r>
          </a:p>
          <a:p>
            <a:endParaRPr lang="en-US" sz="2400" dirty="0"/>
          </a:p>
          <a:p>
            <a:r>
              <a:rPr lang="en-US" sz="2400" dirty="0"/>
              <a:t>MY GOAL TODAY IS TO PROVIDE YOU WITH  INFORMATION THAT WILL ASSIST YOU IN YOUR APPELLATE PRACTICE.  I WOULD ALSO NOTE THAT OUR CLERK, KATE MORGAN, AND HER STAFF ARE ALWAYS WILLING TO ANSWER ANY QUESTIONS YOU MAY HAVE.  YOU SHOULD HAVE A COPY OF THE OUTLINE AND CASES I WILL BE REFERRING TO TODAY IN YOUR HANDOUT.</a:t>
            </a:r>
          </a:p>
          <a:p>
            <a:endParaRPr lang="en-US" dirty="0"/>
          </a:p>
        </p:txBody>
      </p:sp>
      <p:sp>
        <p:nvSpPr>
          <p:cNvPr id="4" name="Slide Number Placeholder 3"/>
          <p:cNvSpPr>
            <a:spLocks noGrp="1"/>
          </p:cNvSpPr>
          <p:nvPr>
            <p:ph type="sldNum" sz="quarter" idx="10"/>
          </p:nvPr>
        </p:nvSpPr>
        <p:spPr/>
        <p:txBody>
          <a:bodyPr/>
          <a:lstStyle/>
          <a:p>
            <a:fld id="{BF105DB2-FD3E-441D-8B7E-7AE83ECE27B3}" type="slidenum">
              <a:rPr lang="en-US" smtClean="0"/>
              <a:t>1</a:t>
            </a:fld>
            <a:endParaRPr lang="en-US" dirty="0"/>
          </a:p>
        </p:txBody>
      </p:sp>
    </p:spTree>
    <p:extLst>
      <p:ext uri="{BB962C8B-B14F-4D97-AF65-F5344CB8AC3E}">
        <p14:creationId xmlns:p14="http://schemas.microsoft.com/office/powerpoint/2010/main" val="40852762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a:t>IF YOU RECEIVE A SHOW CAUSE ORDER, NOTICE OF OVERDUE BRIEF, </a:t>
            </a:r>
            <a:r>
              <a:rPr lang="en-US" sz="2400" i="1" dirty="0"/>
              <a:t>ETC</a:t>
            </a:r>
            <a:r>
              <a:rPr lang="en-US" sz="2400" dirty="0"/>
              <a:t>., FROM THE COURT OF APPEALS, MAKE SURE YOU FILE A RESPONSE WITHIN THE TIME ALLOTTED. A LARGE NUMBER OF THE DISMISSALS BEFORE OUR COURT ARE BASED ON NON RESPONSE FROM A SHOW CAUSE ORDER.  IT IS NOT OUR DESIRE TO DISMISS ANYONE’S CASE BUT YOU HAVE TO RESPOND TO OUR COURT ORDERS </a:t>
            </a:r>
          </a:p>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10</a:t>
            </a:fld>
            <a:endParaRPr lang="en-US" dirty="0"/>
          </a:p>
        </p:txBody>
      </p:sp>
    </p:spTree>
    <p:extLst>
      <p:ext uri="{BB962C8B-B14F-4D97-AF65-F5344CB8AC3E}">
        <p14:creationId xmlns:p14="http://schemas.microsoft.com/office/powerpoint/2010/main" val="3837558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a:t>OVER THE LAST FEW YEARS THE NUMBER OF ORAL ARGUMENTS HAVE DECREASED LARGELY BECAUSE  THE PARTIES HAVE NOT BEEN REQUESTING THEM.  EACH JUDGE HAS THEIR OWN CRITERIA THEY LOOK AT IN SETTING ORAL ARGUMENTS. DOES THE CASE PRESENT A NOVEL LEGAL ISSUE THAT HAS NOT BEEN BEFORE THE CASE BEFORE. IS THE CASE ONE OF PUBLIC INTEREST OR POLICY AND DOES THE CASE PROVIDE GUIDANCE FOR THE LOWER COURTS.  I ALWAYS REVIEW THE CASES, UPON ASSIGNMENT AND DETERMINE IF ANY OF THE PARTIES REQUEST ORAL ARGUMENTS OF IF ANY OF THE OTHER THREE FACTORS ARE PRESENT.  ALSO, THESE CASES ARE ASSIGNED 3 MONTHS IN ADVANCE FOR US AND GENERALLY I CAN ISSUE AN OPINION QUICKER THAN THAT.</a:t>
            </a:r>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11</a:t>
            </a:fld>
            <a:endParaRPr lang="en-US" dirty="0"/>
          </a:p>
        </p:txBody>
      </p:sp>
    </p:spTree>
    <p:extLst>
      <p:ext uri="{BB962C8B-B14F-4D97-AF65-F5344CB8AC3E}">
        <p14:creationId xmlns:p14="http://schemas.microsoft.com/office/powerpoint/2010/main" val="39869127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sz="2400" b="1" i="1" dirty="0">
                <a:effectLst/>
                <a:latin typeface="Calibri" panose="020F0502020204030204" pitchFamily="34" charset="0"/>
                <a:ea typeface="Calibri" panose="020F0502020204030204" pitchFamily="34" charset="0"/>
              </a:rPr>
              <a:t>Williams v. Commonwealth</a:t>
            </a:r>
            <a:r>
              <a:rPr lang="en-US" sz="2400" b="1" dirty="0">
                <a:effectLst/>
                <a:latin typeface="Calibri" panose="020F0502020204030204" pitchFamily="34" charset="0"/>
                <a:ea typeface="Calibri" panose="020F0502020204030204" pitchFamily="34" charset="0"/>
              </a:rPr>
              <a:t>, 706 S.W.3d 285 (Ky. App. Aug. 16, 2024)</a:t>
            </a:r>
          </a:p>
          <a:p>
            <a:pPr algn="ctr"/>
            <a:endParaRPr lang="en-US" sz="2400" b="1" dirty="0">
              <a:latin typeface="Calibri" panose="020F0502020204030204" pitchFamily="34" charset="0"/>
              <a:ea typeface="Calibri" panose="020F0502020204030204" pitchFamily="34" charset="0"/>
            </a:endParaRPr>
          </a:p>
          <a:p>
            <a:r>
              <a:rPr lang="en-US" sz="2400" dirty="0">
                <a:solidFill>
                  <a:schemeClr val="tx1"/>
                </a:solidFill>
                <a:effectLst/>
                <a:latin typeface="Calibri" panose="020F0502020204030204" pitchFamily="34" charset="0"/>
                <a:ea typeface="Calibri" panose="020F0502020204030204" pitchFamily="34" charset="0"/>
              </a:rPr>
              <a:t>THE COURT OF APPEALS HELD </a:t>
            </a:r>
            <a:r>
              <a:rPr lang="en-US" sz="2400" dirty="0">
                <a:effectLst/>
                <a:latin typeface="Calibri" panose="020F0502020204030204" pitchFamily="34" charset="0"/>
                <a:ea typeface="Calibri" panose="020F0502020204030204" pitchFamily="34" charset="0"/>
              </a:rPr>
              <a:t>THAT THE DEFENDANT/APPELLANT, WHO WAS THE PASTOR OF A CHURCH THAT OPERATED A DAYCARE WHERE AN EMPLOYEE THEREOF COMMITTED INCIDENTS OF CHILD ABUSE, WAS ENTITLED TO A DIRECTED VERDICT OF ACQUITTAL FOR CRIMINAL ABUSE BECAUSE SHE DID NOT HAVE ACTUAL CUSTODY OF THE ABUSED CHILDREN. </a:t>
            </a:r>
          </a:p>
          <a:p>
            <a:r>
              <a:rPr lang="en-US" sz="2400" b="1" i="0" dirty="0">
                <a:solidFill>
                  <a:srgbClr val="1F1F1F"/>
                </a:solidFill>
                <a:effectLst/>
              </a:rPr>
              <a:t>BACKGROUND:</a:t>
            </a:r>
            <a:r>
              <a:rPr lang="en-US" sz="2400" b="0" i="0" dirty="0">
                <a:solidFill>
                  <a:srgbClr val="1F1F1F"/>
                </a:solidFill>
                <a:effectLst/>
              </a:rPr>
              <a:t> FOLLOWING DENIAL OF DEFENDANT'S MOTIONS FOR DIRECTED VERDICT OF ACQUITTAL, DEFENDANT WAS CONVICTED IN THE CIRCUIT COURT, OF EIGHT COUNTS OF THIRD-DEGREE CRIMINAL ABUSE OF A VICTIM 12 YEARS OF AGE OF LESS, STEMMING FROM ABUSE OF CHILDREN BY EMPLOYEE OF DAYCARE OPERATED BY CHURCH OF WHICH </a:t>
            </a:r>
            <a:r>
              <a:rPr lang="en-US" sz="2400" b="0" i="0" dirty="0">
                <a:solidFill>
                  <a:srgbClr val="1F1F1F"/>
                </a:solidFill>
                <a:effectLst/>
                <a:cs typeface="Calibri" panose="020F0502020204030204" pitchFamily="34" charset="0"/>
              </a:rPr>
              <a:t>DEFENDANT WAS PASTOR. DEFENDANT APPEALED.</a:t>
            </a:r>
          </a:p>
          <a:p>
            <a:pPr fontAlgn="base"/>
            <a:r>
              <a:rPr lang="en-US" sz="2400" b="0" i="0" u="none" strike="noStrike" dirty="0">
                <a:solidFill>
                  <a:srgbClr val="006FC4"/>
                </a:solidFill>
                <a:effectLst/>
                <a:cs typeface="Calibri" panose="020F0502020204030204" pitchFamily="34" charset="0"/>
                <a:hlinkClick r:id="rId3"/>
              </a:rPr>
              <a:t>KRS 508.120</a:t>
            </a:r>
            <a:r>
              <a:rPr lang="en-US" sz="2400" b="0" i="0" dirty="0">
                <a:solidFill>
                  <a:srgbClr val="1F1F1F"/>
                </a:solidFill>
                <a:effectLst/>
                <a:cs typeface="Calibri" panose="020F0502020204030204" pitchFamily="34" charset="0"/>
              </a:rPr>
              <a:t> SETS FORTH THE ELEMENTS OF CRIMINAL ABUSE IN THE THIRD DEGREE AND PROVIDES, IN RELEVANT PART:</a:t>
            </a:r>
          </a:p>
          <a:p>
            <a:pPr fontAlgn="base"/>
            <a:r>
              <a:rPr lang="en-US" sz="2400" b="0" i="0" dirty="0">
                <a:solidFill>
                  <a:srgbClr val="1F1F1F"/>
                </a:solidFill>
                <a:effectLst/>
                <a:cs typeface="Calibri" panose="020F0502020204030204" pitchFamily="34" charset="0"/>
              </a:rPr>
              <a:t>(1) A PERSON IS GUILTY OF CRIMINAL ABUSE IN THE THIRD DEGREE WHEN HE RECKLESSLY ABUSES ANOTHER PERSON OR PERMITS ANOTHER PERSON OF WHOM HE HAS </a:t>
            </a:r>
            <a:r>
              <a:rPr lang="en-US" sz="2400" b="1" i="0" dirty="0">
                <a:solidFill>
                  <a:srgbClr val="1F1F1F"/>
                </a:solidFill>
                <a:effectLst/>
                <a:cs typeface="Calibri" panose="020F0502020204030204" pitchFamily="34" charset="0"/>
              </a:rPr>
              <a:t>ACTUAL CUSTODY</a:t>
            </a:r>
            <a:r>
              <a:rPr lang="en-US" sz="2400" b="0" i="0" dirty="0">
                <a:solidFill>
                  <a:srgbClr val="1F1F1F"/>
                </a:solidFill>
                <a:effectLst/>
                <a:cs typeface="Calibri" panose="020F0502020204030204" pitchFamily="34" charset="0"/>
              </a:rPr>
              <a:t> TO BE A</a:t>
            </a:r>
            <a:r>
              <a:rPr lang="en-US" sz="2400" b="0" i="0" dirty="0">
                <a:solidFill>
                  <a:srgbClr val="1F1F1F"/>
                </a:solidFill>
                <a:effectLst/>
                <a:latin typeface="Calibri" panose="020F0502020204030204" pitchFamily="34" charset="0"/>
                <a:cs typeface="Calibri" panose="020F0502020204030204" pitchFamily="34" charset="0"/>
              </a:rPr>
              <a:t>BUSED AND THEREBY:</a:t>
            </a:r>
          </a:p>
          <a:p>
            <a:pPr fontAlgn="base"/>
            <a:r>
              <a:rPr lang="en-US" sz="2400" b="0" i="0" dirty="0">
                <a:solidFill>
                  <a:srgbClr val="1F1F1F"/>
                </a:solidFill>
                <a:effectLst/>
                <a:latin typeface="Calibri" panose="020F0502020204030204" pitchFamily="34" charset="0"/>
                <a:cs typeface="Calibri" panose="020F0502020204030204" pitchFamily="34" charset="0"/>
              </a:rPr>
              <a:t>(A) CAUSES SERIOUS PHYSICAL INJURY; OR</a:t>
            </a:r>
          </a:p>
          <a:p>
            <a:pPr fontAlgn="base"/>
            <a:r>
              <a:rPr lang="en-US" sz="2400" b="0" i="0" dirty="0">
                <a:solidFill>
                  <a:srgbClr val="1F1F1F"/>
                </a:solidFill>
                <a:effectLst/>
                <a:latin typeface="Calibri" panose="020F0502020204030204" pitchFamily="34" charset="0"/>
                <a:cs typeface="Calibri" panose="020F0502020204030204" pitchFamily="34" charset="0"/>
              </a:rPr>
              <a:t>(B) PLACES HIM IN A SITUATION THAT MAY CAUSE HIM SERIOUS PHYSICAL INJURY; OR</a:t>
            </a:r>
          </a:p>
          <a:p>
            <a:pPr fontAlgn="base"/>
            <a:r>
              <a:rPr lang="en-US" sz="2400" b="0" i="0" dirty="0">
                <a:solidFill>
                  <a:srgbClr val="1F1F1F"/>
                </a:solidFill>
                <a:effectLst/>
                <a:latin typeface="Calibri" panose="020F0502020204030204" pitchFamily="34" charset="0"/>
                <a:cs typeface="Calibri" panose="020F0502020204030204" pitchFamily="34" charset="0"/>
              </a:rPr>
              <a:t>(C) CAUSES TORTURE, CRUEL CONFINEMENT OR CRUEL PUNISHMENT;</a:t>
            </a:r>
          </a:p>
          <a:p>
            <a:pPr fontAlgn="base"/>
            <a:r>
              <a:rPr lang="en-US" sz="2400" b="0" i="0" dirty="0">
                <a:solidFill>
                  <a:srgbClr val="1F1F1F"/>
                </a:solidFill>
                <a:effectLst/>
                <a:latin typeface="Calibri" panose="020F0502020204030204" pitchFamily="34" charset="0"/>
                <a:cs typeface="Calibri" panose="020F0502020204030204" pitchFamily="34" charset="0"/>
              </a:rPr>
              <a:t>TO A PERSON TWELVE (12) YEARS OF AGE OR LESS, OR WHO IS PHYSICALLY HELPLESS OR MENTALLY HELPLESS.</a:t>
            </a:r>
          </a:p>
          <a:p>
            <a:pPr algn="l" fontAlgn="base"/>
            <a:r>
              <a:rPr lang="en-US" sz="2400" b="1" i="0" u="none" strike="noStrike" dirty="0">
                <a:solidFill>
                  <a:srgbClr val="006FC4"/>
                </a:solidFill>
                <a:effectLst/>
                <a:latin typeface="Calibri" panose="020F0502020204030204" pitchFamily="34" charset="0"/>
                <a:cs typeface="Calibri" panose="020F0502020204030204" pitchFamily="34" charset="0"/>
                <a:hlinkClick r:id="rId4"/>
              </a:rPr>
              <a:t>HOLDING:</a:t>
            </a:r>
            <a:r>
              <a:rPr lang="en-US" sz="2400" b="0" i="0" dirty="0">
                <a:solidFill>
                  <a:srgbClr val="1F1F1F"/>
                </a:solidFill>
                <a:effectLst/>
                <a:latin typeface="Calibri" panose="020F0502020204030204" pitchFamily="34" charset="0"/>
                <a:cs typeface="Calibri" panose="020F0502020204030204" pitchFamily="34" charset="0"/>
              </a:rPr>
              <a:t> THE COURT OF APPEALS, HELD THAT DEFENDANT DID NOT HAVE ACTUAL CUSTODY OF ABUSED CHILDREN, AND THUS WAS NOT GUILTY OF CRIMINAL ABUSE.</a:t>
            </a:r>
          </a:p>
          <a:p>
            <a:pPr fontAlgn="base"/>
            <a:endParaRPr lang="en-US" sz="2400" dirty="0">
              <a:solidFill>
                <a:srgbClr val="1F1F1F"/>
              </a:solidFill>
              <a:latin typeface="Calibri" panose="020F0502020204030204" pitchFamily="34" charset="0"/>
              <a:cs typeface="Calibri" panose="020F0502020204030204" pitchFamily="34" charset="0"/>
            </a:endParaRPr>
          </a:p>
          <a:p>
            <a:pPr fontAlgn="base"/>
            <a:endParaRPr lang="en-US" sz="2400" b="0" i="0" dirty="0">
              <a:solidFill>
                <a:srgbClr val="1F1F1F"/>
              </a:solidFill>
              <a:effectLst/>
              <a:latin typeface="Calibri" panose="020F0502020204030204" pitchFamily="34" charset="0"/>
              <a:cs typeface="Calibri" panose="020F0502020204030204" pitchFamily="34" charset="0"/>
            </a:endParaRPr>
          </a:p>
          <a:p>
            <a:endParaRPr lang="en-US" sz="2400" dirty="0">
              <a:solidFill>
                <a:srgbClr val="1F1F1F"/>
              </a:solidFill>
              <a:latin typeface="Calibri" panose="020F0502020204030204" pitchFamily="34" charset="0"/>
              <a:ea typeface="Calibri" panose="020F0502020204030204" pitchFamily="34" charset="0"/>
              <a:cs typeface="Calibri" panose="020F0502020204030204" pitchFamily="34" charset="0"/>
            </a:endParaRPr>
          </a:p>
          <a:p>
            <a:endParaRPr lang="en-US" sz="2400" dirty="0">
              <a:effectLst/>
              <a:latin typeface="Calibri" panose="020F0502020204030204" pitchFamily="34" charset="0"/>
              <a:ea typeface="Calibri" panose="020F0502020204030204" pitchFamily="34" charset="0"/>
              <a:cs typeface="Calibri" panose="020F0502020204030204" pitchFamily="34" charset="0"/>
            </a:endParaRPr>
          </a:p>
          <a:p>
            <a:pPr algn="ctr"/>
            <a:endParaRPr lang="en-US" sz="2400" dirty="0">
              <a:effectLst/>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12</a:t>
            </a:fld>
            <a:endParaRPr lang="en-US" dirty="0"/>
          </a:p>
        </p:txBody>
      </p:sp>
    </p:spTree>
    <p:extLst>
      <p:ext uri="{BB962C8B-B14F-4D97-AF65-F5344CB8AC3E}">
        <p14:creationId xmlns:p14="http://schemas.microsoft.com/office/powerpoint/2010/main" val="1007310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1" i="0" dirty="0">
                <a:solidFill>
                  <a:srgbClr val="1F1F1F"/>
                </a:solidFill>
                <a:effectLst/>
              </a:rPr>
              <a:t>BACKGROUND:</a:t>
            </a:r>
            <a:r>
              <a:rPr lang="en-US" sz="2400" b="0" i="0" dirty="0">
                <a:solidFill>
                  <a:srgbClr val="1F1F1F"/>
                </a:solidFill>
                <a:effectLst/>
              </a:rPr>
              <a:t> STEPFATHER OF CHILD FILED PETITION FOR CONTESTED ADOPTION OF CHILD. THE CIRCUIT COURT, GRANTED PETITION. CHILD'S FATHER APPEALED, AND THE COURT OF APPEALS, </a:t>
            </a:r>
            <a:r>
              <a:rPr lang="en-US" sz="2400" b="0" i="0" u="none" strike="noStrike" dirty="0">
                <a:solidFill>
                  <a:srgbClr val="006FC4"/>
                </a:solidFill>
                <a:effectLst/>
                <a:hlinkClick r:id="rId3"/>
              </a:rPr>
              <a:t>669 S.W.3D 52</a:t>
            </a:r>
            <a:r>
              <a:rPr lang="en-US" sz="2400" b="0" i="0" dirty="0">
                <a:solidFill>
                  <a:srgbClr val="1F1F1F"/>
                </a:solidFill>
                <a:effectLst/>
              </a:rPr>
              <a:t>, REVERSED AND REMANDED FOR NEW TRIAL BECAUSE TRIAL COURT DID NOT MAKE CLEAR FINDING OF FATHER'S LACK OF INDIGENCE. ON REMAND, FATHER FILED PRO SE MOTION TO CONTINUE TRIAL ON GROUNDS THAT HE COULD NOT AFFORD COUNSEL, WHICH THE TRIAL COURT DENIED. FOLLOWING TRIAL, THE TRIAL COURT ISSUED JUDGMENT GRANTING ADOPTION, FINDING FATHER DELIBERATELY ABANDONED CHILD AND INTENTIONALLY RELINQUISHED HIS PARENTAL ROLE AND DUTIES. FATHER APPEALED</a:t>
            </a:r>
            <a:r>
              <a:rPr lang="en-US" b="0" i="0" dirty="0">
                <a:solidFill>
                  <a:srgbClr val="1F1F1F"/>
                </a:solidFill>
                <a:effectLst/>
                <a:latin typeface="Source Sans Pro" panose="020B0503030403020204" pitchFamily="34" charset="0"/>
              </a:rPr>
              <a:t>.</a:t>
            </a:r>
          </a:p>
          <a:p>
            <a:pPr algn="l" fontAlgn="base"/>
            <a:r>
              <a:rPr lang="en-US" sz="2400" b="1" i="0" dirty="0">
                <a:solidFill>
                  <a:srgbClr val="1F1F1F"/>
                </a:solidFill>
                <a:effectLst/>
              </a:rPr>
              <a:t>HOLDINGS:</a:t>
            </a:r>
            <a:r>
              <a:rPr lang="en-US" sz="2400" b="0" i="0" dirty="0">
                <a:solidFill>
                  <a:srgbClr val="1F1F1F"/>
                </a:solidFill>
                <a:effectLst/>
              </a:rPr>
              <a:t> THE COURT OF APPEALS, </a:t>
            </a:r>
            <a:r>
              <a:rPr lang="en-US" sz="2400" b="0" i="0" u="none" strike="noStrike" dirty="0">
                <a:solidFill>
                  <a:srgbClr val="006FC4"/>
                </a:solidFill>
                <a:effectLst/>
                <a:hlinkClick r:id="rId4"/>
              </a:rPr>
              <a:t>ECKERLE</a:t>
            </a:r>
            <a:r>
              <a:rPr lang="en-US" sz="2400" b="0" i="0" dirty="0">
                <a:solidFill>
                  <a:srgbClr val="1F1F1F"/>
                </a:solidFill>
                <a:effectLst/>
              </a:rPr>
              <a:t>, J., HELD THAT:</a:t>
            </a:r>
          </a:p>
          <a:p>
            <a:pPr algn="l" fontAlgn="base"/>
            <a:r>
              <a:rPr lang="en-US" sz="2400" b="0" i="0" u="none" strike="noStrike" dirty="0">
                <a:solidFill>
                  <a:srgbClr val="006FC4"/>
                </a:solidFill>
                <a:effectLst/>
                <a:hlinkClick r:id="rId5"/>
              </a:rPr>
              <a:t>1</a:t>
            </a:r>
            <a:r>
              <a:rPr lang="en-US" sz="2400" b="0" i="0" dirty="0">
                <a:solidFill>
                  <a:srgbClr val="1F1F1F"/>
                </a:solidFill>
                <a:effectLst/>
              </a:rPr>
              <a:t> FAMILY COURT'S DETERMINATION THAT FATHER WAS NOT INDIGENT PERSON ENTITLED RECEIVE COMPLIMENTARY COUNSEL WAS NOT MANIFESTLY UNJUST;</a:t>
            </a:r>
          </a:p>
          <a:p>
            <a:pPr algn="l" fontAlgn="base"/>
            <a:r>
              <a:rPr lang="en-US" sz="2400" b="0" i="0" u="none" strike="noStrike" dirty="0">
                <a:solidFill>
                  <a:srgbClr val="006FC4"/>
                </a:solidFill>
                <a:effectLst/>
                <a:hlinkClick r:id="rId6"/>
              </a:rPr>
              <a:t>2</a:t>
            </a:r>
            <a:r>
              <a:rPr lang="en-US" sz="2400" b="0" i="0" dirty="0">
                <a:solidFill>
                  <a:srgbClr val="1F1F1F"/>
                </a:solidFill>
                <a:effectLst/>
              </a:rPr>
              <a:t> EVIDENCE WAS SUFFICIENT TO SUPPORT FINDING THAT FATHER HAD VOLUNTARILY ABANDONED CHILD, SUPPORTING STEPFATHER'S PETITION; AND</a:t>
            </a:r>
          </a:p>
          <a:p>
            <a:pPr algn="l" fontAlgn="base"/>
            <a:r>
              <a:rPr lang="en-US" sz="2400" b="0" i="0" u="none" strike="noStrike" dirty="0">
                <a:solidFill>
                  <a:srgbClr val="006FC4"/>
                </a:solidFill>
                <a:effectLst/>
                <a:hlinkClick r:id="rId7"/>
              </a:rPr>
              <a:t>3</a:t>
            </a:r>
            <a:r>
              <a:rPr lang="en-US" sz="2400" b="0" i="0" dirty="0">
                <a:solidFill>
                  <a:srgbClr val="1F1F1F"/>
                </a:solidFill>
                <a:effectLst/>
              </a:rPr>
              <a:t> EVIDENCE WAS SUFFICIENT TO SUPPORT FINDING THAT FATHER WAS SUBSTANTIALLY INCAPABLE OF PROVIDING ESSENTIAL PARENTAL CARE AND PROTECTION FOR CHILD, SUPPORTING STEPFATHER'S PETITION.</a:t>
            </a:r>
          </a:p>
          <a:p>
            <a:pPr algn="l" fontAlgn="base"/>
            <a:r>
              <a:rPr lang="en-US" sz="2400" b="0" i="0" dirty="0">
                <a:solidFill>
                  <a:srgbClr val="1F1F1F"/>
                </a:solidFill>
                <a:effectLst/>
              </a:rPr>
              <a:t>AFFIRMED.</a:t>
            </a:r>
          </a:p>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13</a:t>
            </a:fld>
            <a:endParaRPr lang="en-US" dirty="0"/>
          </a:p>
        </p:txBody>
      </p:sp>
    </p:spTree>
    <p:extLst>
      <p:ext uri="{BB962C8B-B14F-4D97-AF65-F5344CB8AC3E}">
        <p14:creationId xmlns:p14="http://schemas.microsoft.com/office/powerpoint/2010/main" val="8906507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17550" y="4453839"/>
            <a:ext cx="5608320" cy="3660458"/>
          </a:xfrm>
        </p:spPr>
        <p:txBody>
          <a:bodyPr/>
          <a:lstStyle/>
          <a:p>
            <a:pPr algn="l" fontAlgn="base"/>
            <a:r>
              <a:rPr lang="en-US" sz="2400" b="0" i="0" dirty="0">
                <a:solidFill>
                  <a:srgbClr val="1F1F1F"/>
                </a:solidFill>
                <a:effectLst/>
              </a:rPr>
              <a:t>OFFICER INITIATED A TRAFFIC STOP AT 9:53, AFTER WITNESSING APPELLANT ENTER INTO THE WRONG LANE OF TRAFFIC TO PASS MULTIPLE VEHICLES STOPPED AT A STOP SIGN. AFTER SEEING OFFICER  EMERGENCY LIGHTS, APPELLANT PULLED OVER INTO A PARKING LOT. HE THEN EXITED HIS VEHICLE WITH HIS HANDS RAISED. OFFICER GAVE APPELLANT MULTIPLE ORDERS TO GET BACK INTO HIS VEHICLE, BUT APPELLANT DID NOT. OFFICER APPROACHED APPELLANT, PATTED HIM DOWN FOR WEAPONS, AND TOOK HIM TO THE FRONT OF THE POLICE CRUISER. OFFICER ALSO CALLED FOR BACKUP, WHICH ARRIVED </a:t>
            </a:r>
            <a:r>
              <a:rPr lang="en-US" sz="2400" b="1" i="0" dirty="0">
                <a:solidFill>
                  <a:srgbClr val="1F1F1F"/>
                </a:solidFill>
                <a:effectLst/>
              </a:rPr>
              <a:t>THREE MINUTES </a:t>
            </a:r>
            <a:r>
              <a:rPr lang="en-US" sz="2400" b="0" i="0" dirty="0">
                <a:solidFill>
                  <a:srgbClr val="1F1F1F"/>
                </a:solidFill>
                <a:effectLst/>
              </a:rPr>
              <a:t>AFTER THE TRAFFIC STOP BEGAN.</a:t>
            </a:r>
          </a:p>
          <a:p>
            <a:pPr algn="l" fontAlgn="base"/>
            <a:r>
              <a:rPr lang="en-US" sz="2400" b="0" i="0" dirty="0">
                <a:solidFill>
                  <a:srgbClr val="1F1F1F"/>
                </a:solidFill>
                <a:effectLst/>
              </a:rPr>
              <a:t>ONCE BACKUP HAD ARRIVED, OFFICER  GOT INTO HIS VEHICLE AND BEGAN THE USUAL TRAFFIC STOP CHECKS ON THE VEHICLE AND APPELLANT. OFFICER WAS INFORMED THAT APPELLANT HAD ACTIVE ARREST WARRANTS. OFFICER THEN REQUESTED A CONFIRMATION OF THE WARRANTS FROM DISPATCH. HE ALSO REQUESTED A DRUG DOG COME AND PERFORM A CHECK AROUND THE VEHICLE. THE DOG ARRIVED AT 10:10 P.M. AND BEGAN ITS CHECK AROUND THE EXTERIOR OF THE VEHICLE. WHILE THE DOG WAS PERFORMING THE SEARCH, DISPATCH CONFIRMED THE WARRANTS WERE VALID. ALSO, DURING THE DOG'S SEARCH, OFFICER HEMPEL WAS IN HIS VEHICLE COMPLETING THE TRAFFIC STOP PAPERWORK.</a:t>
            </a:r>
          </a:p>
          <a:p>
            <a:pPr algn="l" fontAlgn="base"/>
            <a:r>
              <a:rPr lang="en-US" sz="2400" b="0" i="0" dirty="0">
                <a:solidFill>
                  <a:srgbClr val="1F1F1F"/>
                </a:solidFill>
                <a:effectLst/>
              </a:rPr>
              <a:t>THE DOG ULTIMATELY ALERTED TO THE VEHICLE. AT THAT TIME, APPELLANT INFORMED THE OFFICERS THAT THERE WAS A HANDGUN IN THE CAR. THE OFFICERS SEARCHED THE CAR AND FOUND THE GUN. OFFICERS ALSO FOUND A SMALL AMOUNT OF MARIJUANA RESIDUE IN THE CAR, BUT APPELLANT WAS NOT CHARGED WITH ANY CRIME RELATED TO IT.</a:t>
            </a:r>
            <a:r>
              <a:rPr lang="en-US" sz="3600" b="0" i="0" dirty="0">
                <a:solidFill>
                  <a:srgbClr val="1F1F1F"/>
                </a:solidFill>
                <a:effectLst/>
                <a:latin typeface="Source Sans Pro" panose="020B0503030403020204" pitchFamily="34" charset="0"/>
              </a:rPr>
              <a:t> </a:t>
            </a:r>
            <a:r>
              <a:rPr lang="en-US" sz="2400" b="0" i="0" dirty="0">
                <a:solidFill>
                  <a:srgbClr val="1F1F1F"/>
                </a:solidFill>
                <a:effectLst/>
              </a:rPr>
              <a:t>APPELLANT WAS ARRESTED AND CHARGED WITH IMPROPER PASSING, OPERATING A VEHICLE WITH A SUSPENDED OR REVOKED LICENSE, BEING A CONVICTED FELON IN POSSESSION OF A HANDGUN, AND RECEIVING STOLEN PROPERTY. APPELLANT LATER MOVED TO SUPPRESS THE SEARCH OF THE CAR, ARGUING THAT THE DRUG DOG'S SEARCH AROUND THE EXTERIOR OF THE CAR IMPERMISSIBLY EXTENDED THE LENGTH OF THE STOP. AFTER A HEARING IN WHICH OFFICER TESTIFIED, THE TRIAL COURT DENIED THE MOTION. APPELLANT LATER ENTERED A CONDITIONAL GUILTY PLEA RESERVING HIS RIGHT TO APPEAL THE SUPPRESSION ISSUE.</a:t>
            </a:r>
            <a:r>
              <a:rPr lang="en-US" sz="3600" b="0" i="0" dirty="0">
                <a:solidFill>
                  <a:srgbClr val="1F1F1F"/>
                </a:solidFill>
                <a:effectLst/>
                <a:latin typeface="Source Sans Pro" panose="020B0503030403020204" pitchFamily="34" charset="0"/>
              </a:rPr>
              <a:t> </a:t>
            </a:r>
            <a:r>
              <a:rPr lang="en-US" sz="2400" b="0" i="0" dirty="0">
                <a:solidFill>
                  <a:srgbClr val="1F1F1F"/>
                </a:solidFill>
                <a:effectLst/>
                <a:latin typeface="Calibri" panose="020F0502020204030204" pitchFamily="34" charset="0"/>
                <a:cs typeface="Calibri" panose="020F0502020204030204" pitchFamily="34" charset="0"/>
              </a:rPr>
              <a:t>ALTHOUGH AN OFFICER MAY DETAIN A VEHICLE AND ITS OCCUPANTS IN ORDER TO CONDUCT AN ORDINARY TRAFFIC STOP, ANY SUBSEQUENT DETENTION ... MUST NOT BE EXCESSIVELY INTRUSIVE IN THAT THE OFFICER'S ACTIONS MUST BE REASONABLY RELATED IN SCOPE TO CIRCUMSTANCES JUSTIFYING THE INITIAL INTERFERENCE. THUS, AN OFFICER CANNOT DETAIN A VEHICLE'S OCCUPANTS BEYOND COMPLETION OF THE PURPOSE OF THE INITIAL TRAFFIC STOP UNLESS SOMETHING HAPPENED DURING THE STOP TO CAUSE THE OFFICER TO HAVE A REASONABLE AND ARTICULABLE SUSPICION THAT CRIMINAL ACTIVITY [IS] AFOOT. IF THE TRAFFIC STOP IS PROLONGED BEYOND THE TIME REQUIRED FOR THE PURPOSE OF THE STOP, THE SUBSEQUENT DISCOVERY OF CONTRABAND IS THE PRODUCT OF AN UNCONSTITUTIONAL SEIZURE.</a:t>
            </a:r>
            <a:r>
              <a:rPr lang="en-US" sz="3600" b="0" i="0" dirty="0">
                <a:solidFill>
                  <a:srgbClr val="1F1F1F"/>
                </a:solidFill>
                <a:effectLst/>
                <a:latin typeface="Source Sans Pro" panose="020B0503030403020204" pitchFamily="34" charset="0"/>
              </a:rPr>
              <a:t> </a:t>
            </a:r>
            <a:r>
              <a:rPr lang="en-US" sz="2400" b="0" i="0" dirty="0">
                <a:solidFill>
                  <a:srgbClr val="1F1F1F"/>
                </a:solidFill>
                <a:effectLst/>
              </a:rPr>
              <a:t>ALTHOUGH AN OFFICER MAY DETAIN A VEHICLE AND ITS OCCUPANTS IN ORDER TO CONDUCT AN ORDINARY TRAFFIC STOP, ANY SUBSEQUENT DETENTION ... MUST NOT BE EXCESSIVELY INTRUSIVE IN THAT THE OFFICER'S ACTIONS MUST BE REASONABLY RELATED IN SCOPE TO CIRCUMSTANCES JUSTIFYING THE INITIAL INTERFERENCE. THUS, AN OFFICER CANNOT DETAIN A VEHICLE'S OCCUPANTS BEYOND COMPLETION OF THE PURPOSE OF THE INITIAL TRAFFIC STOP UNLESS SOMETHING HAPPENED DURING THE STOP TO CAUSE THE OFFICER TO HAVE A REASONABLE AND ARTICULABLE SUSPICION THAT CRIMINAL ACTIVITY [IS] AFOOT. IF THE TRAFFIC STOP IS PROLONGED BEYOND THE TIME REQUIRED FOR THE PURPOSE OF THE STOP, THE SUBSEQUENT DISCOVERY OF CONTRABAND IS THE PRODUCT OF AN UNCONSTITUTIONAL SEIZURE.</a:t>
            </a:r>
            <a:r>
              <a:rPr lang="en-US" sz="3600" b="0" i="0" dirty="0">
                <a:solidFill>
                  <a:srgbClr val="1F1F1F"/>
                </a:solidFill>
                <a:effectLst/>
                <a:latin typeface="Source Sans Pro" panose="020B0503030403020204" pitchFamily="34" charset="0"/>
              </a:rPr>
              <a:t> </a:t>
            </a:r>
            <a:r>
              <a:rPr lang="en-US" sz="2400" b="0" i="0" dirty="0">
                <a:solidFill>
                  <a:srgbClr val="1F1F1F"/>
                </a:solidFill>
                <a:effectLst/>
              </a:rPr>
              <a:t>EVEN IF THIS ISSUE HAD BEEN PROPERLY PRESERVED, WE WOULD CONCLUDE THAT THIS MINIMAL EXTENSION OF THE STOP WAS REASONABLE. “[O]FFICERS PERFORMING A TRAFFIC STOP ARE ‘AUTHORIZED TO TAKE SUCH STEPS AS [ARE] REASONABLY NECESSARY TO PROTECT THEIR PERSONAL SAFETY AND TO MAINTAIN THEIR STATUS QUO.’</a:t>
            </a:r>
            <a:endParaRPr lang="en-US" sz="2400" dirty="0"/>
          </a:p>
        </p:txBody>
      </p:sp>
      <p:sp>
        <p:nvSpPr>
          <p:cNvPr id="4" name="Slide Number Placeholder 3"/>
          <p:cNvSpPr>
            <a:spLocks noGrp="1"/>
          </p:cNvSpPr>
          <p:nvPr>
            <p:ph type="sldNum" sz="quarter" idx="5"/>
          </p:nvPr>
        </p:nvSpPr>
        <p:spPr/>
        <p:txBody>
          <a:bodyPr/>
          <a:lstStyle/>
          <a:p>
            <a:fld id="{54EEB602-95FC-483A-B12D-216A7AD7EA24}" type="slidenum">
              <a:rPr lang="en-US" smtClean="0"/>
              <a:t>14</a:t>
            </a:fld>
            <a:endParaRPr lang="en-US" dirty="0"/>
          </a:p>
        </p:txBody>
      </p:sp>
    </p:spTree>
    <p:extLst>
      <p:ext uri="{BB962C8B-B14F-4D97-AF65-F5344CB8AC3E}">
        <p14:creationId xmlns:p14="http://schemas.microsoft.com/office/powerpoint/2010/main" val="41740276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298950"/>
            <a:ext cx="5608320" cy="3660458"/>
          </a:xfrm>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15</a:t>
            </a:fld>
            <a:endParaRPr lang="en-US" dirty="0"/>
          </a:p>
        </p:txBody>
      </p:sp>
    </p:spTree>
    <p:extLst>
      <p:ext uri="{BB962C8B-B14F-4D97-AF65-F5344CB8AC3E}">
        <p14:creationId xmlns:p14="http://schemas.microsoft.com/office/powerpoint/2010/main" val="19765880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4EEB602-95FC-483A-B12D-216A7AD7EA24}" type="slidenum">
              <a:rPr lang="en-US" smtClean="0"/>
              <a:t>16</a:t>
            </a:fld>
            <a:endParaRPr lang="en-US" dirty="0"/>
          </a:p>
        </p:txBody>
      </p:sp>
    </p:spTree>
    <p:extLst>
      <p:ext uri="{BB962C8B-B14F-4D97-AF65-F5344CB8AC3E}">
        <p14:creationId xmlns:p14="http://schemas.microsoft.com/office/powerpoint/2010/main" val="36400768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4EEB602-95FC-483A-B12D-216A7AD7EA24}" type="slidenum">
              <a:rPr lang="en-US" smtClean="0"/>
              <a:t>17</a:t>
            </a:fld>
            <a:endParaRPr lang="en-US" dirty="0"/>
          </a:p>
        </p:txBody>
      </p:sp>
    </p:spTree>
    <p:extLst>
      <p:ext uri="{BB962C8B-B14F-4D97-AF65-F5344CB8AC3E}">
        <p14:creationId xmlns:p14="http://schemas.microsoft.com/office/powerpoint/2010/main" val="40335317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4EEB602-95FC-483A-B12D-216A7AD7EA24}" type="slidenum">
              <a:rPr lang="en-US" smtClean="0"/>
              <a:t>18</a:t>
            </a:fld>
            <a:endParaRPr lang="en-US" dirty="0"/>
          </a:p>
        </p:txBody>
      </p:sp>
    </p:spTree>
    <p:extLst>
      <p:ext uri="{BB962C8B-B14F-4D97-AF65-F5344CB8AC3E}">
        <p14:creationId xmlns:p14="http://schemas.microsoft.com/office/powerpoint/2010/main" val="6967673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4EEB602-95FC-483A-B12D-216A7AD7EA24}" type="slidenum">
              <a:rPr lang="en-US" smtClean="0"/>
              <a:t>19</a:t>
            </a:fld>
            <a:endParaRPr lang="en-US" dirty="0"/>
          </a:p>
        </p:txBody>
      </p:sp>
    </p:spTree>
    <p:extLst>
      <p:ext uri="{BB962C8B-B14F-4D97-AF65-F5344CB8AC3E}">
        <p14:creationId xmlns:p14="http://schemas.microsoft.com/office/powerpoint/2010/main" val="41312596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73891"/>
            <a:ext cx="5608320" cy="4100661"/>
          </a:xfrm>
        </p:spPr>
        <p:txBody>
          <a:bodyPr/>
          <a:lstStyle/>
          <a:p>
            <a:pPr defTabSz="931723">
              <a:defRPr/>
            </a:pPr>
            <a:r>
              <a:rPr lang="en-US" sz="2400" dirty="0"/>
              <a:t>IN THE TIME WE HAVE AVAILABLE THIS MORNING, I WANT TO ADDRESS THE FOLLOWING ITEMS WHICH ARE DETAILED IN YOUR OUTLINE:</a:t>
            </a:r>
          </a:p>
          <a:p>
            <a:pPr defTabSz="931723">
              <a:defRPr/>
            </a:pPr>
            <a:endParaRPr lang="en-US" sz="2400" dirty="0"/>
          </a:p>
          <a:p>
            <a:pPr marL="342900" indent="-342900" defTabSz="931723">
              <a:buFont typeface="Arial" panose="020B0604020202020204" pitchFamily="34" charset="0"/>
              <a:buChar char="•"/>
              <a:defRPr/>
            </a:pPr>
            <a:r>
              <a:rPr lang="en-US" sz="2400" dirty="0"/>
              <a:t>COMMON PITFALLS IN APPELLATE PRACTICE</a:t>
            </a:r>
          </a:p>
          <a:p>
            <a:pPr marL="342900" indent="-342900" defTabSz="931723">
              <a:buFont typeface="Arial" panose="020B0604020202020204" pitchFamily="34" charset="0"/>
              <a:buChar char="•"/>
              <a:defRPr/>
            </a:pPr>
            <a:r>
              <a:rPr lang="en-US" sz="2400" dirty="0"/>
              <a:t>REASONS THE COURT OF APPEALS CONDUCTS ORAL ARGUMENTS</a:t>
            </a:r>
          </a:p>
          <a:p>
            <a:pPr marL="342900" indent="-342900" defTabSz="931723">
              <a:buFont typeface="Arial" panose="020B0604020202020204" pitchFamily="34" charset="0"/>
              <a:buChar char="•"/>
              <a:defRPr/>
            </a:pPr>
            <a:r>
              <a:rPr lang="en-US" sz="2400" dirty="0"/>
              <a:t>A REVIEW OF SOME OF OUR RECENT COA CASES. </a:t>
            </a:r>
          </a:p>
          <a:p>
            <a:pPr defTabSz="931723">
              <a:defRPr/>
            </a:pPr>
            <a:endParaRPr lang="en-US" sz="2400" dirty="0"/>
          </a:p>
          <a:p>
            <a:pPr defTabSz="931723">
              <a:defRPr/>
            </a:pPr>
            <a:r>
              <a:rPr lang="en-US" sz="2400" dirty="0"/>
              <a:t>ALTHOUGH WE TOUCHED ON THE FIRST TOPIC LAST YEAR PRACTICIONERS  CONTINUE TO HAVE ISSUE WITH SOME OF THE RAD’S AND I THOUGHT WE COULD SPEND A COUPLE MINUTES GOING BACK OVER A COUPLE OF THE RULES THAT SEEM TO BE CAUSING THE MOST CONFUSION.</a:t>
            </a:r>
          </a:p>
          <a:p>
            <a:pPr defTabSz="931774">
              <a:defRPr/>
            </a:pPr>
            <a:endParaRPr lang="en-US" dirty="0"/>
          </a:p>
        </p:txBody>
      </p:sp>
      <p:sp>
        <p:nvSpPr>
          <p:cNvPr id="4" name="Slide Number Placeholder 3"/>
          <p:cNvSpPr>
            <a:spLocks noGrp="1"/>
          </p:cNvSpPr>
          <p:nvPr>
            <p:ph type="sldNum" sz="quarter" idx="5"/>
          </p:nvPr>
        </p:nvSpPr>
        <p:spPr/>
        <p:txBody>
          <a:bodyPr/>
          <a:lstStyle/>
          <a:p>
            <a:fld id="{F07F282E-55F5-4803-B60F-09BA4600E538}" type="slidenum">
              <a:rPr lang="en-US" smtClean="0"/>
              <a:t>2</a:t>
            </a:fld>
            <a:endParaRPr lang="en-US" dirty="0"/>
          </a:p>
        </p:txBody>
      </p:sp>
    </p:spTree>
    <p:extLst>
      <p:ext uri="{BB962C8B-B14F-4D97-AF65-F5344CB8AC3E}">
        <p14:creationId xmlns:p14="http://schemas.microsoft.com/office/powerpoint/2010/main" val="17274510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4EEB602-95FC-483A-B12D-216A7AD7EA24}" type="slidenum">
              <a:rPr lang="en-US" smtClean="0"/>
              <a:t>20</a:t>
            </a:fld>
            <a:endParaRPr lang="en-US" dirty="0"/>
          </a:p>
        </p:txBody>
      </p:sp>
    </p:spTree>
    <p:extLst>
      <p:ext uri="{BB962C8B-B14F-4D97-AF65-F5344CB8AC3E}">
        <p14:creationId xmlns:p14="http://schemas.microsoft.com/office/powerpoint/2010/main" val="32471624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21</a:t>
            </a:fld>
            <a:endParaRPr lang="en-US" dirty="0"/>
          </a:p>
        </p:txBody>
      </p:sp>
    </p:spTree>
    <p:extLst>
      <p:ext uri="{BB962C8B-B14F-4D97-AF65-F5344CB8AC3E}">
        <p14:creationId xmlns:p14="http://schemas.microsoft.com/office/powerpoint/2010/main" val="14009441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endParaRPr lang="en-US" dirty="0"/>
          </a:p>
        </p:txBody>
      </p:sp>
      <p:sp>
        <p:nvSpPr>
          <p:cNvPr id="4" name="Slide Number Placeholder 3"/>
          <p:cNvSpPr>
            <a:spLocks noGrp="1"/>
          </p:cNvSpPr>
          <p:nvPr>
            <p:ph type="sldNum" sz="quarter" idx="5"/>
          </p:nvPr>
        </p:nvSpPr>
        <p:spPr/>
        <p:txBody>
          <a:bodyPr/>
          <a:lstStyle/>
          <a:p>
            <a:fld id="{F07F282E-55F5-4803-B60F-09BA4600E538}" type="slidenum">
              <a:rPr lang="en-US" smtClean="0"/>
              <a:t>22</a:t>
            </a:fld>
            <a:endParaRPr lang="en-US" dirty="0"/>
          </a:p>
        </p:txBody>
      </p:sp>
    </p:spTree>
    <p:extLst>
      <p:ext uri="{BB962C8B-B14F-4D97-AF65-F5344CB8AC3E}">
        <p14:creationId xmlns:p14="http://schemas.microsoft.com/office/powerpoint/2010/main" val="5806978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1" dirty="0"/>
              <a:t>PROBABLY THE MOST IMPORTANT THING I WILL SAY TODAY IS THIS: THE TIMELY FILING OF THE NOTICE OF APPEAL (NOA) IS JURIDICTIONAL.  IF THE APPEAL IS NOT TIMELY FILED IT WILL RESULT IN A DISMISSAL! </a:t>
            </a:r>
          </a:p>
          <a:p>
            <a:endParaRPr lang="en-US" sz="2400" dirty="0"/>
          </a:p>
          <a:p>
            <a:r>
              <a:rPr lang="en-US" sz="2400" dirty="0"/>
              <a:t>AS CHIEF JUDGE, I SEND OUT, ON AVERAGE 2-3 SHOW CAUSE ORDERS A DAY TO APPELLANTS, WHO HAVE FILED APPEALS BUT HAVE MISSED THEIR DEADLINES. THE LAST THING THE COA WANTS TO DO IS TELL YOU THAT YOU MISSED A FILING DEADLINE.</a:t>
            </a:r>
          </a:p>
          <a:p>
            <a:pPr>
              <a:lnSpc>
                <a:spcPct val="107000"/>
              </a:lnSpc>
              <a:spcAft>
                <a:spcPts val="972"/>
              </a:spcAft>
              <a:tabLst>
                <a:tab pos="1519570" algn="ctr"/>
              </a:tabLst>
            </a:pPr>
            <a:r>
              <a:rPr lang="en-US" sz="2400" dirty="0"/>
              <a:t>AS YOU KNOW:</a:t>
            </a:r>
          </a:p>
          <a:p>
            <a:pPr>
              <a:lnSpc>
                <a:spcPct val="107000"/>
              </a:lnSpc>
              <a:spcAft>
                <a:spcPts val="972"/>
              </a:spcAft>
              <a:tabLst>
                <a:tab pos="1519570" algn="ctr"/>
              </a:tabLst>
            </a:pPr>
            <a:r>
              <a:rPr lang="en-US" sz="2400" b="1" dirty="0">
                <a:solidFill>
                  <a:srgbClr val="000000"/>
                </a:solidFill>
                <a:uFill>
                  <a:solidFill>
                    <a:srgbClr val="000000"/>
                  </a:solidFill>
                </a:uFill>
                <a:ea typeface="Times New Roman" panose="02020603050405020304" pitchFamily="18" charset="0"/>
                <a:cs typeface="Times New Roman" panose="02020603050405020304" pitchFamily="18" charset="0"/>
              </a:rPr>
              <a:t>AS I INDICATED LAST YEAR DURING OUR PRESENTATION, THE KENTUCKY SUPREME COURT CREATED THE RULES OF APPELLATE PROCEDURE, COMMONLY REFERRED TO AS THE RAP’S THAT GOVERN APPELLATE PROCEDURE IN ALL KENTUCKY APPEALS. I KNOW IT SOUNDS LIKE A SIMPLE BIT OF ADVICE, BUT READ OVER THE RAP’S BEFORE YOU BEGIN AN APPEAL.  THEY ARE NOT THAT LONG AND VERY STRAIGHT FORWARD BUT THERE ARE SOME CHANGES THAT NEED TO BE WATCHED OUT FOR.</a:t>
            </a:r>
          </a:p>
          <a:p>
            <a:endParaRPr lang="en-US" sz="2400" dirty="0"/>
          </a:p>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3</a:t>
            </a:fld>
            <a:endParaRPr lang="en-US" dirty="0"/>
          </a:p>
        </p:txBody>
      </p:sp>
    </p:spTree>
    <p:extLst>
      <p:ext uri="{BB962C8B-B14F-4D97-AF65-F5344CB8AC3E}">
        <p14:creationId xmlns:p14="http://schemas.microsoft.com/office/powerpoint/2010/main" val="2203940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1" dirty="0"/>
              <a:t>A THOROUGH UNDERSTANDING OF RAP RULES 2 &amp; 3 ARE CRUCIAL TO FILING AN APPEAL!</a:t>
            </a:r>
          </a:p>
          <a:p>
            <a:endParaRPr lang="en-US" sz="2400" dirty="0"/>
          </a:p>
          <a:p>
            <a:r>
              <a:rPr lang="en-US" sz="2400" b="1" dirty="0"/>
              <a:t>RAP 2 TELLS US, WHERE THE NOA IS FILED, CONTENTS OF THE NOTICE AND SERVICE REQUIRED BY THE CLERK. RAP A (3) STATES: THE FAILURE OF A PARTY TO TIMELY FILE A NOTICE OF APPEAL SHALL RESULT IN A DISMISSAL.</a:t>
            </a:r>
          </a:p>
          <a:p>
            <a:endParaRPr lang="en-US" sz="2400" b="1" dirty="0"/>
          </a:p>
          <a:p>
            <a:endParaRPr lang="en-US" sz="2400" b="1" dirty="0"/>
          </a:p>
          <a:p>
            <a:r>
              <a:rPr lang="en-US" sz="2400" b="1" dirty="0"/>
              <a:t>RAP 3</a:t>
            </a:r>
            <a:r>
              <a:rPr lang="en-US" sz="2400" dirty="0"/>
              <a:t>, </a:t>
            </a:r>
            <a:r>
              <a:rPr lang="en-US" sz="2400" b="1" dirty="0"/>
              <a:t>TELLS US WHEN A NOA APPEAL IS TO BE FILED:</a:t>
            </a:r>
          </a:p>
          <a:p>
            <a:pPr marL="342900" indent="-342900" fontAlgn="base">
              <a:buFont typeface="Arial" panose="020B0604020202020204" pitchFamily="34" charset="0"/>
              <a:buChar char="•"/>
            </a:pPr>
            <a:r>
              <a:rPr lang="en-US" sz="2400" dirty="0">
                <a:effectLst/>
              </a:rPr>
              <a:t>THE NOTICE OF APPEAL REQUIRED BY </a:t>
            </a:r>
            <a:r>
              <a:rPr lang="en-US" sz="2400" u="none" strike="noStrike" dirty="0">
                <a:solidFill>
                  <a:srgbClr val="0E568C"/>
                </a:solidFill>
                <a:effectLst/>
                <a:hlinkClick r:id="rId3"/>
              </a:rPr>
              <a:t>RAP 2</a:t>
            </a:r>
            <a:r>
              <a:rPr lang="en-US" sz="2400" dirty="0">
                <a:effectLst/>
              </a:rPr>
              <a:t> SHALL BE FILED WITH THE CLERK OF THE COURT FROM WHICH THE APPEAL IS TAKEN </a:t>
            </a:r>
            <a:r>
              <a:rPr lang="en-US" sz="2400" b="1" dirty="0">
                <a:effectLst/>
              </a:rPr>
              <a:t>NO LATER THAN 30 DAYS FROM THE DATE OF NOTATION OF SERVICE OF THE JUDGMENT OR ORDER APPEALED FROM.</a:t>
            </a:r>
            <a:r>
              <a:rPr lang="en-US" sz="2400" strike="noStrike" dirty="0">
                <a:solidFill>
                  <a:srgbClr val="0E568C"/>
                </a:solidFill>
                <a:effectLst/>
                <a:hlinkClick r:id="rId4"/>
              </a:rPr>
              <a:t> PER CR 77.04(2)</a:t>
            </a:r>
            <a:r>
              <a:rPr lang="en-US" sz="2400" dirty="0">
                <a:effectLst/>
              </a:rPr>
              <a:t> OR </a:t>
            </a:r>
            <a:r>
              <a:rPr lang="en-US" sz="2400" strike="noStrike" dirty="0">
                <a:solidFill>
                  <a:srgbClr val="0E568C"/>
                </a:solidFill>
                <a:effectLst/>
                <a:hlinkClick r:id="rId5"/>
              </a:rPr>
              <a:t>RCR 12.06</a:t>
            </a:r>
            <a:r>
              <a:rPr lang="en-US" sz="2400" dirty="0">
                <a:effectLst/>
              </a:rPr>
              <a:t> </a:t>
            </a:r>
            <a:endParaRPr lang="en-US" sz="2400" b="1" dirty="0">
              <a:effectLst/>
            </a:endParaRPr>
          </a:p>
          <a:p>
            <a:pPr marL="342900" indent="-342900" fontAlgn="base">
              <a:buFont typeface="Arial" panose="020B0604020202020204" pitchFamily="34" charset="0"/>
              <a:buChar char="•"/>
            </a:pPr>
            <a:endParaRPr lang="en-US" sz="2400" b="1" u="sng" dirty="0"/>
          </a:p>
          <a:p>
            <a:pPr marL="342900" indent="-342900" fontAlgn="base">
              <a:buFont typeface="Arial" panose="020B0604020202020204" pitchFamily="34" charset="0"/>
              <a:buChar char="•"/>
            </a:pPr>
            <a:endParaRPr lang="en-US" sz="2400" b="1" u="sng" dirty="0"/>
          </a:p>
          <a:p>
            <a:pPr marL="342900" indent="-342900" fontAlgn="base">
              <a:buFont typeface="Arial" panose="020B0604020202020204" pitchFamily="34" charset="0"/>
              <a:buChar char="•"/>
            </a:pPr>
            <a:r>
              <a:rPr lang="en-US" sz="2400" b="1" dirty="0">
                <a:effectLst/>
              </a:rPr>
              <a:t>REMEMBER - - THE FILE STAMP ON THE JUDGMENT OR ORDER MAY BE DIFFERENT THAN THE CIRCUIT CLERK’S NOTICE OF ENTRY (NOE). </a:t>
            </a:r>
            <a:r>
              <a:rPr lang="en-US" sz="2400" b="1" u="sng" dirty="0">
                <a:effectLst/>
              </a:rPr>
              <a:t>THE NOE CONTROLS!!</a:t>
            </a:r>
          </a:p>
          <a:p>
            <a:pPr fontAlgn="base"/>
            <a:endParaRPr lang="en-US" sz="2400" u="sng" dirty="0">
              <a:effectLst/>
            </a:endParaRPr>
          </a:p>
          <a:p>
            <a:pPr fontAlgn="base"/>
            <a:endParaRPr lang="en-US" sz="2400" b="1" dirty="0">
              <a:effectLst/>
            </a:endParaRPr>
          </a:p>
          <a:p>
            <a:pPr algn="ctr" fontAlgn="base"/>
            <a:r>
              <a:rPr lang="en-US" sz="2400" b="1" u="sng" dirty="0"/>
              <a:t>IMPORTANT</a:t>
            </a:r>
          </a:p>
          <a:p>
            <a:pPr algn="ctr" fontAlgn="base"/>
            <a:endParaRPr lang="en-US" sz="2400" b="1" u="sng" dirty="0">
              <a:effectLst/>
            </a:endParaRPr>
          </a:p>
          <a:p>
            <a:pPr fontAlgn="base"/>
            <a:r>
              <a:rPr lang="en-US" sz="2400" b="1" dirty="0">
                <a:effectLst/>
              </a:rPr>
              <a:t>(C) PLEASE REMEMBER:</a:t>
            </a:r>
          </a:p>
          <a:p>
            <a:pPr marL="342900" indent="-342900" fontAlgn="base">
              <a:buFont typeface="Arial" panose="020B0604020202020204" pitchFamily="34" charset="0"/>
              <a:buChar char="•"/>
            </a:pPr>
            <a:r>
              <a:rPr lang="en-US" sz="2400" dirty="0">
                <a:effectLst/>
              </a:rPr>
              <a:t>FAILURE OF THE TRIAL COURT TO REQUIRE SERVICE OF NOTICE OF ENTRY OF ANY JUDGMENT OR ORDER UNDER THIS RULE, FAILURE OF THE CLERK TO SERVE SUCH NOTICE, OR</a:t>
            </a:r>
          </a:p>
          <a:p>
            <a:pPr marL="342900" indent="-342900" fontAlgn="base">
              <a:buFont typeface="Arial" panose="020B0604020202020204" pitchFamily="34" charset="0"/>
              <a:buChar char="•"/>
            </a:pPr>
            <a:r>
              <a:rPr lang="en-US" sz="2400" dirty="0">
                <a:effectLst/>
              </a:rPr>
              <a:t> FAILURE OF A PARTY TO RECEIVE NOTICE SHALL NOT AFFECT THE VALIDITY OF THE JUDGMENT OR ORDER, AND DOES NOT AFFECT THE TIME TO APPEAL.</a:t>
            </a:r>
            <a:r>
              <a:rPr lang="en-US" sz="2400" b="1" u="sng" dirty="0">
                <a:effectLst/>
              </a:rPr>
              <a:t> REMEMBER: 2(C)(2) THE CLERK’S FAILURE TO SERVE NOTICE DOES NOT AFFECT THE VALIDITY OF THE APPEAL</a:t>
            </a:r>
          </a:p>
          <a:p>
            <a:pPr marL="342900" indent="-342900" fontAlgn="base">
              <a:buFont typeface="Arial" panose="020B0604020202020204" pitchFamily="34" charset="0"/>
              <a:buChar char="•"/>
            </a:pPr>
            <a:endParaRPr lang="en-US" sz="2400" dirty="0">
              <a:effectLst/>
            </a:endParaRPr>
          </a:p>
          <a:p>
            <a:pPr marL="342900" indent="-342900" fontAlgn="base">
              <a:buFont typeface="Arial" panose="020B0604020202020204" pitchFamily="34" charset="0"/>
              <a:buChar char="•"/>
            </a:pPr>
            <a:endParaRPr lang="en-US" sz="2400" dirty="0"/>
          </a:p>
          <a:p>
            <a:pPr marL="342900" indent="-342900" fontAlgn="base">
              <a:buFont typeface="Arial" panose="020B0604020202020204" pitchFamily="34" charset="0"/>
              <a:buChar char="•"/>
            </a:pPr>
            <a:r>
              <a:rPr lang="en-US" sz="2800" b="1" dirty="0">
                <a:effectLst/>
              </a:rPr>
              <a:t>AS A TRIAL ATTORNEY IT IS YOUR OBLIGATION TO TRACK THE NOTICE OF THE ENTRY OF JUDGMENT!</a:t>
            </a:r>
          </a:p>
          <a:p>
            <a:pPr fontAlgn="base"/>
            <a:endParaRPr lang="en-US" sz="2400" dirty="0">
              <a:effectLst/>
            </a:endParaRPr>
          </a:p>
          <a:p>
            <a:pPr fontAlgn="base"/>
            <a:endParaRPr lang="en-US" sz="2400" b="1" dirty="0"/>
          </a:p>
          <a:p>
            <a:pPr fontAlgn="base"/>
            <a:endParaRPr lang="en-US" sz="2400" dirty="0"/>
          </a:p>
          <a:p>
            <a:pPr fontAlgn="base"/>
            <a:endParaRPr lang="en-US" sz="2400" dirty="0"/>
          </a:p>
          <a:p>
            <a:pPr algn="ctr" fontAlgn="base"/>
            <a:r>
              <a:rPr lang="en-US" sz="2400" b="1" u="sng" dirty="0">
                <a:effectLst/>
              </a:rPr>
              <a:t>VERY IMPORTANT</a:t>
            </a:r>
          </a:p>
          <a:p>
            <a:pPr algn="ctr" fontAlgn="base"/>
            <a:endParaRPr lang="en-US" sz="2400" b="1" u="sng" dirty="0">
              <a:effectLst/>
            </a:endParaRPr>
          </a:p>
          <a:p>
            <a:pPr fontAlgn="base"/>
            <a:r>
              <a:rPr lang="en-US" sz="2400" b="1" dirty="0">
                <a:effectLst/>
              </a:rPr>
              <a:t>EXTENSION OF TIME FOR APPEAL AND OTHER REMEDIES.</a:t>
            </a:r>
            <a:r>
              <a:rPr lang="en-US" sz="2400" dirty="0">
                <a:effectLst/>
              </a:rPr>
              <a:t> UPON A SHOWING OF EXCUSABLE NEGLECT BASED ON A FAILURE OF A PARTY TO LEARN OF THE ENTRY OF THE JUDGMENT OR AN ORDER WHICH AFFECTS THE RUNNING OF THE TIME FOR TAKING AN APPEAL, THE TRIAL COURT </a:t>
            </a:r>
            <a:r>
              <a:rPr lang="en-US" sz="2400" u="sng" dirty="0">
                <a:effectLst/>
              </a:rPr>
              <a:t>MAY </a:t>
            </a:r>
            <a:r>
              <a:rPr lang="en-US" sz="2400" dirty="0">
                <a:effectLst/>
              </a:rPr>
              <a:t>EXTEND THE TIME FOR APPEAL, NOT EXCEEDING 10 DAYS FROM THE EXPIRATION OF THE ORIGINAL TIME. </a:t>
            </a:r>
          </a:p>
          <a:p>
            <a:pPr fontAlgn="base"/>
            <a:endParaRPr lang="en-US" sz="2400" dirty="0"/>
          </a:p>
          <a:p>
            <a:pPr fontAlgn="base"/>
            <a:r>
              <a:rPr lang="en-US" sz="2400" b="0" i="0" dirty="0">
                <a:solidFill>
                  <a:srgbClr val="3D3D3D"/>
                </a:solidFill>
                <a:effectLst/>
                <a:latin typeface="Source Sans Pro" panose="020B0503030403020204" pitchFamily="34" charset="0"/>
              </a:rPr>
              <a:t>(2) IF A PARTY TIMELY FILES IN THE TRIAL COURT ANY OF THE FOLLOWING MOTIONS UNDER THE KENTUCKY RULES OF CIVIL PROCEDURE, THE TIME TO FILE AN APPEAL RUNS FOR ALL PARTIES FROM THE ENTRY OF THE ORDER DISPOSING OF THE LAST SUCH REMAINING MOTION: </a:t>
            </a:r>
            <a:r>
              <a:rPr lang="en-US" sz="2400" b="0" i="0" u="none" strike="noStrike" dirty="0">
                <a:solidFill>
                  <a:srgbClr val="0E568C"/>
                </a:solidFill>
                <a:effectLst/>
                <a:latin typeface="Source Sans Pro" panose="020B0503030403020204" pitchFamily="34" charset="0"/>
                <a:hlinkClick r:id="rId6"/>
              </a:rPr>
              <a:t>CR 50.02</a:t>
            </a:r>
            <a:r>
              <a:rPr lang="en-US" sz="2400" b="0" i="0" dirty="0">
                <a:solidFill>
                  <a:srgbClr val="3D3D3D"/>
                </a:solidFill>
                <a:effectLst/>
                <a:latin typeface="Source Sans Pro" panose="020B0503030403020204" pitchFamily="34" charset="0"/>
              </a:rPr>
              <a:t>; </a:t>
            </a:r>
            <a:r>
              <a:rPr lang="en-US" sz="2400" b="0" i="0" u="none" strike="noStrike" dirty="0">
                <a:solidFill>
                  <a:srgbClr val="0E568C"/>
                </a:solidFill>
                <a:effectLst/>
                <a:latin typeface="Source Sans Pro" panose="020B0503030403020204" pitchFamily="34" charset="0"/>
                <a:hlinkClick r:id="rId7"/>
              </a:rPr>
              <a:t>CR 52.02</a:t>
            </a:r>
            <a:r>
              <a:rPr lang="en-US" sz="2400" b="0" i="0" dirty="0">
                <a:solidFill>
                  <a:srgbClr val="3D3D3D"/>
                </a:solidFill>
                <a:effectLst/>
                <a:latin typeface="Source Sans Pro" panose="020B0503030403020204" pitchFamily="34" charset="0"/>
              </a:rPr>
              <a:t>; OR CR 59, EXCEPT WHEN A NEW TRIAL IS GRANTED UNDER CR 59. NO MOTIONS FILED UNDER ANY OTHER CIVIL RULE WILL TOLL THE TIME TO FILE A NOTICE OF APPEAL.</a:t>
            </a:r>
            <a:r>
              <a:rPr lang="en-US" sz="2400" b="1" dirty="0">
                <a:effectLst/>
              </a:rPr>
              <a:t> </a:t>
            </a:r>
          </a:p>
          <a:p>
            <a:pPr marL="342900" indent="-342900" fontAlgn="base">
              <a:buFont typeface="Arial" panose="020B0604020202020204" pitchFamily="34" charset="0"/>
              <a:buChar char="•"/>
            </a:pPr>
            <a:r>
              <a:rPr lang="en-US" sz="2400" b="1" dirty="0">
                <a:effectLst/>
              </a:rPr>
              <a:t>REMEMBER: A TIMELY SERVED CR 59 MOTION WILL TOLL THE TIME FOR FILING THE NOA, BUT A 60.02 MOTION WILL NOT.</a:t>
            </a:r>
            <a:r>
              <a:rPr lang="en-US" sz="2400" b="0" i="0" dirty="0">
                <a:solidFill>
                  <a:srgbClr val="3D3D3D"/>
                </a:solidFill>
                <a:effectLst/>
                <a:latin typeface="Source Sans Pro" panose="020B0503030403020204" pitchFamily="34" charset="0"/>
              </a:rPr>
              <a:t> </a:t>
            </a:r>
          </a:p>
          <a:p>
            <a:pPr marL="342900" indent="-342900" fontAlgn="base">
              <a:buFont typeface="Arial" panose="020B0604020202020204" pitchFamily="34" charset="0"/>
              <a:buChar char="•"/>
            </a:pPr>
            <a:r>
              <a:rPr lang="en-US" sz="2400" b="1" i="0" dirty="0">
                <a:solidFill>
                  <a:srgbClr val="3D3D3D"/>
                </a:solidFill>
                <a:effectLst/>
                <a:latin typeface="Source Sans Pro" panose="020B0503030403020204" pitchFamily="34" charset="0"/>
              </a:rPr>
              <a:t>REMEMBER A CR 59 MOTION MUST BE SERVED WITHIN 10 DAYS AFTER THE ENTRY OF THE JUDGMENT; AN UNTIMELY MOTION DOES NOT TOLL THE TIME FOR FILING THE NOA.</a:t>
            </a:r>
          </a:p>
          <a:p>
            <a:pPr fontAlgn="base"/>
            <a:endParaRPr lang="en-US" sz="2400" b="1" dirty="0">
              <a:effectLst/>
            </a:endParaRPr>
          </a:p>
          <a:p>
            <a:pPr fontAlgn="base"/>
            <a:endParaRPr lang="en-US" sz="2400" b="1" dirty="0">
              <a:effectLst/>
            </a:endParaRPr>
          </a:p>
          <a:p>
            <a:pPr algn="ctr" fontAlgn="base"/>
            <a:r>
              <a:rPr lang="en-US" sz="2400" b="1" i="0" dirty="0">
                <a:solidFill>
                  <a:srgbClr val="3D3D3D"/>
                </a:solidFill>
                <a:effectLst/>
                <a:latin typeface="Source Sans Pro" panose="020B0503030403020204" pitchFamily="34" charset="0"/>
              </a:rPr>
              <a:t>CRIMINAL CASE</a:t>
            </a:r>
          </a:p>
          <a:p>
            <a:pPr algn="l" fontAlgn="base"/>
            <a:endParaRPr lang="en-US" sz="2400" b="1" dirty="0">
              <a:solidFill>
                <a:srgbClr val="3D3D3D"/>
              </a:solidFill>
              <a:latin typeface="Source Sans Pro" panose="020B0503030403020204" pitchFamily="34" charset="0"/>
            </a:endParaRPr>
          </a:p>
          <a:p>
            <a:pPr algn="l" fontAlgn="base"/>
            <a:r>
              <a:rPr lang="en-US" sz="2400" b="0" i="0" dirty="0">
                <a:solidFill>
                  <a:srgbClr val="3D3D3D"/>
                </a:solidFill>
                <a:effectLst/>
                <a:latin typeface="Source Sans Pro" panose="020B0503030403020204" pitchFamily="34" charset="0"/>
              </a:rPr>
              <a:t>IF A TIMELY MOTION HAS BEEN MADE FOR A NEW TRIAL, IN A CRIMINAL CASE, AN APPEAL FROM A JUDGMENT OF CONVICTION MAY BE TAKEN WITHIN 30 DAYS AFTER THE DATE OF ENTRY OF THE ORDER DENYING THE MOTION.</a:t>
            </a:r>
          </a:p>
          <a:p>
            <a:pPr algn="l" fontAlgn="base"/>
            <a:endParaRPr lang="en-US" sz="2400" dirty="0">
              <a:solidFill>
                <a:srgbClr val="3D3D3D"/>
              </a:solidFill>
              <a:latin typeface="Source Sans Pro" panose="020B0503030403020204" pitchFamily="34" charset="0"/>
            </a:endParaRPr>
          </a:p>
          <a:p>
            <a:pPr algn="ctr" fontAlgn="base"/>
            <a:r>
              <a:rPr lang="en-US" sz="2400" b="1" i="0" dirty="0">
                <a:solidFill>
                  <a:srgbClr val="3D3D3D"/>
                </a:solidFill>
                <a:effectLst/>
                <a:latin typeface="Source Sans Pro" panose="020B0503030403020204" pitchFamily="34" charset="0"/>
              </a:rPr>
              <a:t>VERY IMPORTANT TO REMEBER</a:t>
            </a:r>
          </a:p>
          <a:p>
            <a:pPr algn="l" fontAlgn="base"/>
            <a:endParaRPr lang="en-US" sz="2400" b="0" i="0" dirty="0">
              <a:solidFill>
                <a:srgbClr val="3D3D3D"/>
              </a:solidFill>
              <a:effectLst/>
              <a:latin typeface="Source Sans Pro" panose="020B0503030403020204" pitchFamily="34" charset="0"/>
            </a:endParaRPr>
          </a:p>
          <a:p>
            <a:pPr marL="342900" indent="-342900" algn="l" fontAlgn="base">
              <a:buFont typeface="Arial" panose="020B0604020202020204" pitchFamily="34" charset="0"/>
              <a:buChar char="•"/>
            </a:pPr>
            <a:r>
              <a:rPr lang="en-US" sz="2400" b="1" i="0" dirty="0">
                <a:solidFill>
                  <a:srgbClr val="3D3D3D"/>
                </a:solidFill>
                <a:effectLst/>
                <a:latin typeface="Source Sans Pro" panose="020B0503030403020204" pitchFamily="34" charset="0"/>
              </a:rPr>
              <a:t>IF, HOWEVER, A MOTION FOR NEW TRIAL WAS MADE MORE THAN 5 DAYS AFTER RETURN OF THE VERDICT, THE APPEAL MUST BE FROM THE ORDER OVERRULING OR DENYING THE MOTION, AND </a:t>
            </a:r>
            <a:r>
              <a:rPr lang="en-US" sz="2400" b="1" u="sng" dirty="0">
                <a:solidFill>
                  <a:srgbClr val="3D3D3D"/>
                </a:solidFill>
                <a:effectLst/>
                <a:latin typeface="Source Sans Pro" panose="020B0503030403020204" pitchFamily="34" charset="0"/>
              </a:rPr>
              <a:t>THE REVIEW ON APPEAL SHALL BE LIMITED TO THE GROUNDS TIMELY RAISED BY THE MOTION AS PROVIDED BY </a:t>
            </a:r>
            <a:r>
              <a:rPr lang="en-US" sz="2400" b="1" u="sng" strike="noStrike" dirty="0">
                <a:solidFill>
                  <a:srgbClr val="0E568C"/>
                </a:solidFill>
                <a:effectLst/>
                <a:latin typeface="Source Sans Pro" panose="020B0503030403020204" pitchFamily="34" charset="0"/>
                <a:hlinkClick r:id="rId8"/>
              </a:rPr>
              <a:t>RCR 10.06</a:t>
            </a:r>
            <a:r>
              <a:rPr lang="en-US" sz="2400" b="1" u="sng" dirty="0">
                <a:solidFill>
                  <a:srgbClr val="3D3D3D"/>
                </a:solidFill>
                <a:effectLst/>
                <a:latin typeface="Source Sans Pro" panose="020B0503030403020204" pitchFamily="34" charset="0"/>
              </a:rPr>
              <a:t>.</a:t>
            </a:r>
          </a:p>
          <a:p>
            <a:pPr marL="342900" indent="-342900" algn="l" fontAlgn="base">
              <a:buFont typeface="Arial" panose="020B0604020202020204" pitchFamily="34" charset="0"/>
              <a:buChar char="•"/>
            </a:pPr>
            <a:endParaRPr lang="en-US" sz="2400" b="1" u="sng" dirty="0">
              <a:solidFill>
                <a:srgbClr val="3D3D3D"/>
              </a:solidFill>
              <a:effectLst/>
              <a:latin typeface="Source Sans Pro" panose="020B0503030403020204" pitchFamily="34" charset="0"/>
            </a:endParaRPr>
          </a:p>
          <a:p>
            <a:pPr algn="l" fontAlgn="base"/>
            <a:endParaRPr lang="en-US" sz="2400" b="0" i="0" dirty="0">
              <a:solidFill>
                <a:srgbClr val="3D3D3D"/>
              </a:solidFill>
              <a:effectLst/>
              <a:latin typeface="Source Sans Pro" panose="020B0503030403020204" pitchFamily="34" charset="0"/>
            </a:endParaRPr>
          </a:p>
          <a:p>
            <a:pPr algn="l" fontAlgn="base"/>
            <a:r>
              <a:rPr lang="en-US" sz="2400" b="1" i="0" dirty="0">
                <a:solidFill>
                  <a:srgbClr val="3D3D3D"/>
                </a:solidFill>
                <a:effectLst/>
                <a:latin typeface="Source Sans Pro" panose="020B0503030403020204" pitchFamily="34" charset="0"/>
              </a:rPr>
              <a:t>IF A PARTY FILES A NOTICE OF APPEAL AFTER THE DATE OF THE DOCKET NOTATION OF SERVICE OF JUDGMENT IN PARAGRAPH (A)(2) ABOVE, BUT BEFORE DISPOSITION OF ANY TIMELY MOTIONS UNDER </a:t>
            </a:r>
            <a:r>
              <a:rPr lang="en-US" sz="2400" b="1" i="0" u="none" strike="noStrike" dirty="0">
                <a:solidFill>
                  <a:srgbClr val="0E568C"/>
                </a:solidFill>
                <a:effectLst/>
                <a:latin typeface="Source Sans Pro" panose="020B0503030403020204" pitchFamily="34" charset="0"/>
                <a:hlinkClick r:id="rId6"/>
              </a:rPr>
              <a:t>CR 50.02</a:t>
            </a:r>
            <a:r>
              <a:rPr lang="en-US" sz="2400" b="1" i="0" dirty="0">
                <a:solidFill>
                  <a:srgbClr val="3D3D3D"/>
                </a:solidFill>
                <a:effectLst/>
                <a:latin typeface="Source Sans Pro" panose="020B0503030403020204" pitchFamily="34" charset="0"/>
              </a:rPr>
              <a:t>, </a:t>
            </a:r>
            <a:r>
              <a:rPr lang="en-US" sz="2400" b="1" i="0" u="none" strike="noStrike" dirty="0">
                <a:solidFill>
                  <a:srgbClr val="0E568C"/>
                </a:solidFill>
                <a:effectLst/>
                <a:latin typeface="Source Sans Pro" panose="020B0503030403020204" pitchFamily="34" charset="0"/>
                <a:hlinkClick r:id="rId7"/>
              </a:rPr>
              <a:t>CR 52.02</a:t>
            </a:r>
            <a:r>
              <a:rPr lang="en-US" sz="2400" b="1" i="0" dirty="0">
                <a:solidFill>
                  <a:srgbClr val="3D3D3D"/>
                </a:solidFill>
                <a:effectLst/>
                <a:latin typeface="Source Sans Pro" panose="020B0503030403020204" pitchFamily="34" charset="0"/>
              </a:rPr>
              <a:t>, OR CR 59, THE TRIAL COURT RETAINS JURISDICTION TO RULE ON THE MOTION. THE APPELLANT SHALL PROMPTLY MOVE THE APPELLATE COURT TO HOLD THE APPEAL IN ABEYANCE PENDING A DECISION ON SUCH MOTION. WHEN THE TRIAL COURT HAS ENTERED AN ORDER DISPOSING OF THE MOTION, THE APPELLANT SHALL PROMPTLY FILE A COPY WITH THE CLERK OF THE APPELLATE COURT.</a:t>
            </a:r>
          </a:p>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4</a:t>
            </a:fld>
            <a:endParaRPr lang="en-US" dirty="0"/>
          </a:p>
        </p:txBody>
      </p:sp>
    </p:spTree>
    <p:extLst>
      <p:ext uri="{BB962C8B-B14F-4D97-AF65-F5344CB8AC3E}">
        <p14:creationId xmlns:p14="http://schemas.microsoft.com/office/powerpoint/2010/main" val="9233287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i="1" dirty="0">
                <a:effectLst/>
              </a:rPr>
              <a:t>THE EFFECT OF MOTION TO PROCEED IN FORMA PAUPERIS.</a:t>
            </a:r>
            <a:r>
              <a:rPr lang="en-US" sz="2400" dirty="0">
                <a:effectLst/>
              </a:rPr>
              <a:t> </a:t>
            </a:r>
          </a:p>
          <a:p>
            <a:pPr marL="342900" indent="-342900">
              <a:buFont typeface="Arial" panose="020B0604020202020204" pitchFamily="34" charset="0"/>
              <a:buChar char="•"/>
            </a:pPr>
            <a:r>
              <a:rPr lang="en-US" sz="2400" dirty="0">
                <a:effectLst/>
              </a:rPr>
              <a:t>IF THE NOTICE OF APPEAL IS TIMELY TENDERED AND ACCOMPANIED BY A MOTION TO PROCEED </a:t>
            </a:r>
            <a:r>
              <a:rPr lang="en-US" sz="2400" i="1" dirty="0">
                <a:effectLst/>
              </a:rPr>
              <a:t>IN FORMA PAUPERIS</a:t>
            </a:r>
            <a:r>
              <a:rPr lang="en-US" sz="2400" dirty="0">
                <a:effectLst/>
              </a:rPr>
              <a:t> AS PROVIDED IN </a:t>
            </a:r>
            <a:r>
              <a:rPr lang="en-US" sz="2400" u="none" strike="noStrike" dirty="0">
                <a:solidFill>
                  <a:srgbClr val="0E568C"/>
                </a:solidFill>
                <a:effectLst/>
                <a:hlinkClick r:id="rId3"/>
              </a:rPr>
              <a:t>RAP 54</a:t>
            </a:r>
            <a:r>
              <a:rPr lang="en-US" sz="2400" dirty="0">
                <a:effectLst/>
              </a:rPr>
              <a:t>, THE NOTICE OF APPEAL OR CROSS-APPEAL SHALL BE CONSIDERED TIMELY, BUT SHALL NOT BE FILED UNTIL THE MOTION IS GRANTED OR, IF DENIED, THE FILING FEE IS PAID. </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effectLst/>
              </a:rPr>
              <a:t>IF THE MOTION IS DENIED, THE PARTY SHALL HAVE 30 DAYS WITHIN WHICH TO PAY THE FILING FEE OR TO APPEAL THE DENIAL TO THE APPROPRIATE APPELLATE COURT. WE HAVE HAD TO ISSUE SC ORDERS BECAUSE OF NON PAYMENT OF THE FILING FEE.</a:t>
            </a:r>
          </a:p>
          <a:p>
            <a:pPr marL="342900" indent="-342900">
              <a:buFont typeface="Arial" panose="020B0604020202020204" pitchFamily="34" charset="0"/>
              <a:buChar char="•"/>
            </a:pPr>
            <a:endParaRPr lang="en-US" sz="2400" dirty="0">
              <a:effectLst/>
            </a:endParaRPr>
          </a:p>
          <a:p>
            <a:pPr fontAlgn="base"/>
            <a:r>
              <a:rPr lang="en-US" sz="2400" dirty="0"/>
              <a:t>I WANT TO POINT OUT THAT RECENTLY THERE HAS BEEN A CHANGE TO HOW  </a:t>
            </a:r>
          </a:p>
          <a:p>
            <a:pPr fontAlgn="base"/>
            <a:r>
              <a:rPr lang="en-US" sz="2400" dirty="0">
                <a:effectLst/>
              </a:rPr>
              <a:t>THE STATE WANT CHECKS MADE OUT FOR FILING FEES:</a:t>
            </a:r>
          </a:p>
          <a:p>
            <a:pPr fontAlgn="base"/>
            <a:endParaRPr lang="en-US" sz="2400" dirty="0">
              <a:effectLst/>
            </a:endParaRPr>
          </a:p>
          <a:p>
            <a:pPr marL="342900" indent="-342900" fontAlgn="base">
              <a:buFont typeface="Arial" panose="020B0604020202020204" pitchFamily="34" charset="0"/>
              <a:buChar char="•"/>
            </a:pPr>
            <a:r>
              <a:rPr lang="en-US" sz="2400" b="1" dirty="0">
                <a:effectLst/>
                <a:ea typeface="Calibri" panose="020F0502020204030204" pitchFamily="34" charset="0"/>
              </a:rPr>
              <a:t>WHEN WE RECEIVE CHECKS FROM ATTORNEYS MADE OUT TO KENTUCKY COURT OF APPEALS, WE NOW HAVE TO SEND THE CHECK BACK AND GET THE ATTORNEY OR </a:t>
            </a:r>
            <a:r>
              <a:rPr lang="en-US" sz="2400" b="1" i="1" dirty="0">
                <a:effectLst/>
                <a:ea typeface="Calibri" panose="020F0502020204030204" pitchFamily="34" charset="0"/>
              </a:rPr>
              <a:t>PRO </a:t>
            </a:r>
            <a:r>
              <a:rPr lang="en-US" sz="2400" b="1" dirty="0">
                <a:effectLst/>
                <a:ea typeface="Calibri" panose="020F0502020204030204" pitchFamily="34" charset="0"/>
              </a:rPr>
              <a:t>LITIGANT TO REISSUE THE CHECK MADE OUT TO KENTUCKY SATE TREASURER</a:t>
            </a:r>
            <a:r>
              <a:rPr lang="en-US" sz="2400" dirty="0">
                <a:effectLst/>
                <a:ea typeface="Calibri" panose="020F0502020204030204" pitchFamily="34" charset="0"/>
              </a:rPr>
              <a:t>.</a:t>
            </a:r>
            <a:endParaRPr lang="en-US" sz="2400" dirty="0">
              <a:effectLst/>
            </a:endParaRPr>
          </a:p>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5</a:t>
            </a:fld>
            <a:endParaRPr lang="en-US" dirty="0"/>
          </a:p>
        </p:txBody>
      </p:sp>
    </p:spTree>
    <p:extLst>
      <p:ext uri="{BB962C8B-B14F-4D97-AF65-F5344CB8AC3E}">
        <p14:creationId xmlns:p14="http://schemas.microsoft.com/office/powerpoint/2010/main" val="3572555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US" sz="2400" b="1" dirty="0"/>
              <a:t>Briefing requirements are found in RAP 30-32.</a:t>
            </a:r>
          </a:p>
          <a:p>
            <a:pPr>
              <a:lnSpc>
                <a:spcPct val="90000"/>
              </a:lnSpc>
            </a:pPr>
            <a:endParaRPr lang="en-US" sz="2400" b="1" dirty="0"/>
          </a:p>
          <a:p>
            <a:pPr>
              <a:lnSpc>
                <a:spcPct val="90000"/>
              </a:lnSpc>
            </a:pPr>
            <a:r>
              <a:rPr lang="en-US" sz="2400" b="1" dirty="0"/>
              <a:t>RAP 30: TIME FOR FILING: GENERALLY 60 DAYS AFTER DATE OF NOTIFICATION ON THE NOTICE OF CERTIFICATIO REQUIRED BY RAP 26 (B)(5). </a:t>
            </a:r>
          </a:p>
          <a:p>
            <a:pPr marL="342900" indent="-342900">
              <a:lnSpc>
                <a:spcPct val="90000"/>
              </a:lnSpc>
              <a:buFont typeface="Arial" panose="020B0604020202020204" pitchFamily="34" charset="0"/>
              <a:buChar char="•"/>
            </a:pPr>
            <a:r>
              <a:rPr lang="en-US" sz="2400" b="1" dirty="0"/>
              <a:t>REMEMBER: IF IT’S AN EXPEDITED APPEAL IT’S 30 DAYS AFTER THE DATE OF NOTATION. </a:t>
            </a:r>
          </a:p>
          <a:p>
            <a:pPr marL="342900" indent="-342900">
              <a:lnSpc>
                <a:spcPct val="90000"/>
              </a:lnSpc>
              <a:buFont typeface="Arial" panose="020B0604020202020204" pitchFamily="34" charset="0"/>
              <a:buChar char="•"/>
            </a:pPr>
            <a:endParaRPr lang="en-US" sz="2400" b="1" dirty="0"/>
          </a:p>
          <a:p>
            <a:pPr>
              <a:lnSpc>
                <a:spcPct val="90000"/>
              </a:lnSpc>
            </a:pPr>
            <a:r>
              <a:rPr lang="en-US" sz="2400" b="1" dirty="0"/>
              <a:t>RAP 31 – FORMATING AND # OF BRIEFS</a:t>
            </a:r>
          </a:p>
          <a:p>
            <a:pPr>
              <a:lnSpc>
                <a:spcPct val="90000"/>
              </a:lnSpc>
            </a:pPr>
            <a:endParaRPr lang="en-US" sz="2400" b="1" dirty="0"/>
          </a:p>
          <a:p>
            <a:pPr marL="342900" indent="-342900">
              <a:lnSpc>
                <a:spcPct val="90000"/>
              </a:lnSpc>
              <a:buFont typeface="Arial" panose="020B0604020202020204" pitchFamily="34" charset="0"/>
              <a:buChar char="•"/>
            </a:pPr>
            <a:r>
              <a:rPr lang="en-US" sz="2400" b="1" dirty="0"/>
              <a:t>REMEMBER: APPELLANT’S INITIAL BRIEF: 8,750 WORDS OR 20 PAGES IF COMPUTER GENERATED OR NOT TO EXCEED 25 PAGES IF TYPED OR HANDWRITTEN. (COVER, INTRO, STATEMENT OF POINTS OF AUTHORITY SIGNATURE BLOCK AND APPENDICIES ARE EXCLUDED.  </a:t>
            </a:r>
          </a:p>
          <a:p>
            <a:pPr marL="342900" indent="-342900">
              <a:lnSpc>
                <a:spcPct val="90000"/>
              </a:lnSpc>
              <a:buFont typeface="Arial" panose="020B0604020202020204" pitchFamily="34" charset="0"/>
              <a:buChar char="•"/>
            </a:pPr>
            <a:endParaRPr lang="en-US" sz="2400" b="1" dirty="0"/>
          </a:p>
          <a:p>
            <a:pPr marL="342900" indent="-342900">
              <a:lnSpc>
                <a:spcPct val="90000"/>
              </a:lnSpc>
              <a:buFont typeface="Arial" panose="020B0604020202020204" pitchFamily="34" charset="0"/>
              <a:buChar char="•"/>
            </a:pPr>
            <a:r>
              <a:rPr lang="en-US" sz="2400" b="1" dirty="0"/>
              <a:t>RAP 33: ORGANIZATION AND CONTENT </a:t>
            </a:r>
          </a:p>
          <a:p>
            <a:pPr marL="571500" indent="-571500">
              <a:lnSpc>
                <a:spcPct val="90000"/>
              </a:lnSpc>
              <a:buFont typeface="Courier New" panose="02070309020205020404" pitchFamily="49" charset="0"/>
              <a:buChar char="o"/>
            </a:pPr>
            <a:endParaRPr lang="en-US" sz="2400" b="1" dirty="0"/>
          </a:p>
          <a:p>
            <a:pPr marL="571500" indent="-571500">
              <a:lnSpc>
                <a:spcPct val="90000"/>
              </a:lnSpc>
              <a:buFont typeface="Courier New" panose="02070309020205020404" pitchFamily="49" charset="0"/>
              <a:buChar char="o"/>
            </a:pPr>
            <a:endParaRPr lang="en-US" sz="2400" b="1" dirty="0"/>
          </a:p>
          <a:p>
            <a:pPr indent="-228600">
              <a:lnSpc>
                <a:spcPct val="90000"/>
              </a:lnSpc>
              <a:buFont typeface="Arial" panose="020B0604020202020204" pitchFamily="34" charset="0"/>
              <a:buChar char="•"/>
            </a:pPr>
            <a:endParaRPr lang="en-US" sz="2400" dirty="0"/>
          </a:p>
          <a:p>
            <a:pPr>
              <a:lnSpc>
                <a:spcPct val="90000"/>
              </a:lnSpc>
            </a:pPr>
            <a:endParaRPr lang="en-US" sz="2400" b="1" dirty="0"/>
          </a:p>
        </p:txBody>
      </p:sp>
      <p:sp>
        <p:nvSpPr>
          <p:cNvPr id="4" name="Slide Number Placeholder 3"/>
          <p:cNvSpPr>
            <a:spLocks noGrp="1"/>
          </p:cNvSpPr>
          <p:nvPr>
            <p:ph type="sldNum" sz="quarter" idx="5"/>
          </p:nvPr>
        </p:nvSpPr>
        <p:spPr/>
        <p:txBody>
          <a:bodyPr/>
          <a:lstStyle/>
          <a:p>
            <a:fld id="{54EEB602-95FC-483A-B12D-216A7AD7EA24}" type="slidenum">
              <a:rPr lang="en-US" smtClean="0"/>
              <a:t>6</a:t>
            </a:fld>
            <a:endParaRPr lang="en-US" dirty="0"/>
          </a:p>
        </p:txBody>
      </p:sp>
    </p:spTree>
    <p:extLst>
      <p:ext uri="{BB962C8B-B14F-4D97-AF65-F5344CB8AC3E}">
        <p14:creationId xmlns:p14="http://schemas.microsoft.com/office/powerpoint/2010/main" val="31289897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1" dirty="0"/>
              <a:t>THE COA MAY SANCTION FOR BRIEFING ERRORS, INCLUDING MONETARY PENALTIES OF UP TO $1,000 AND </a:t>
            </a:r>
            <a:r>
              <a:rPr lang="en-US" sz="2400" b="1" u="sng" dirty="0"/>
              <a:t>THE DISMISSAL OF THE APPEAL. </a:t>
            </a:r>
            <a:r>
              <a:rPr lang="en-US" sz="2400" b="1" dirty="0"/>
              <a:t>RAP 10(B) AND 31(H) OR A DISMISSAL OF THE APPEAL. </a:t>
            </a:r>
            <a:endParaRPr lang="en-US" sz="2400" dirty="0"/>
          </a:p>
        </p:txBody>
      </p:sp>
      <p:sp>
        <p:nvSpPr>
          <p:cNvPr id="4" name="Slide Number Placeholder 3"/>
          <p:cNvSpPr>
            <a:spLocks noGrp="1"/>
          </p:cNvSpPr>
          <p:nvPr>
            <p:ph type="sldNum" sz="quarter" idx="5"/>
          </p:nvPr>
        </p:nvSpPr>
        <p:spPr/>
        <p:txBody>
          <a:bodyPr/>
          <a:lstStyle/>
          <a:p>
            <a:fld id="{54EEB602-95FC-483A-B12D-216A7AD7EA24}" type="slidenum">
              <a:rPr lang="en-US" smtClean="0"/>
              <a:t>7</a:t>
            </a:fld>
            <a:endParaRPr lang="en-US" dirty="0"/>
          </a:p>
        </p:txBody>
      </p:sp>
    </p:spTree>
    <p:extLst>
      <p:ext uri="{BB962C8B-B14F-4D97-AF65-F5344CB8AC3E}">
        <p14:creationId xmlns:p14="http://schemas.microsoft.com/office/powerpoint/2010/main" val="8032267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1162050"/>
            <a:ext cx="5575300" cy="3136900"/>
          </a:xfrm>
        </p:spPr>
      </p:sp>
      <p:sp>
        <p:nvSpPr>
          <p:cNvPr id="3" name="Notes Placeholder 2"/>
          <p:cNvSpPr>
            <a:spLocks noGrp="1"/>
          </p:cNvSpPr>
          <p:nvPr>
            <p:ph type="body" idx="1"/>
          </p:nvPr>
        </p:nvSpPr>
        <p:spPr/>
        <p:txBody>
          <a:bodyPr/>
          <a:lstStyle/>
          <a:p>
            <a:r>
              <a:rPr lang="en-US" sz="2800" dirty="0"/>
              <a:t>RAP 5(E) – a document is timely, even if received by the COA Clerk after the deadline for filing, if it has been mailed </a:t>
            </a:r>
            <a:r>
              <a:rPr lang="en-US" sz="2800" b="1" i="1" u="sng" dirty="0"/>
              <a:t>registered or express mail—NOT CERTIFIED (or any other) mail</a:t>
            </a:r>
            <a:r>
              <a:rPr lang="en-US" sz="2800" b="1" dirty="0"/>
              <a:t>—</a:t>
            </a:r>
            <a:r>
              <a:rPr lang="en-US" sz="2800" dirty="0"/>
              <a:t>before the deadline.</a:t>
            </a:r>
          </a:p>
          <a:p>
            <a:pPr marL="342900" indent="-342900">
              <a:buFont typeface="Arial" panose="020B0604020202020204" pitchFamily="34" charset="0"/>
              <a:buChar char="•"/>
            </a:pPr>
            <a:r>
              <a:rPr lang="en-US" sz="2800" b="1" dirty="0"/>
              <a:t>“[O]</a:t>
            </a:r>
            <a:r>
              <a:rPr lang="en-US" sz="2800" b="1" dirty="0" err="1"/>
              <a:t>ther</a:t>
            </a:r>
            <a:r>
              <a:rPr lang="en-US" sz="2800" b="1" dirty="0"/>
              <a:t> recognized mail carriers” (</a:t>
            </a:r>
            <a:r>
              <a:rPr lang="en-US" sz="2800" b="1" i="1" dirty="0"/>
              <a:t>e.g.</a:t>
            </a:r>
            <a:r>
              <a:rPr lang="en-US" sz="2800" b="1" dirty="0"/>
              <a:t>, UPS, FedEx) are OK if </a:t>
            </a:r>
            <a:r>
              <a:rPr lang="en-US" sz="2800" b="1" u="sng" dirty="0"/>
              <a:t>“the date the transmitting agency received said document from the sender [is] noted by the transmitting agency on the outside of the container used for transmitting[.]</a:t>
            </a:r>
            <a:r>
              <a:rPr lang="en-US" sz="2400" u="sng" dirty="0"/>
              <a:t>”</a:t>
            </a:r>
          </a:p>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8</a:t>
            </a:fld>
            <a:endParaRPr lang="en-US" dirty="0"/>
          </a:p>
        </p:txBody>
      </p:sp>
    </p:spTree>
    <p:extLst>
      <p:ext uri="{BB962C8B-B14F-4D97-AF65-F5344CB8AC3E}">
        <p14:creationId xmlns:p14="http://schemas.microsoft.com/office/powerpoint/2010/main" val="14412907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ALL KNOW WHAT IT’S LIKE TO PROCRASTINATE AND A LOT OF PEOPLE SEEM TO DO THAT WITH APPEALS.  I WOULD HIGHLY ENCOURAGE YOU TO:</a:t>
            </a:r>
          </a:p>
          <a:p>
            <a:endParaRPr lang="en-US" dirty="0"/>
          </a:p>
          <a:p>
            <a:pPr marL="228600" indent="-228600">
              <a:buFont typeface="+mj-lt"/>
              <a:buAutoNum type="arabicPeriod"/>
            </a:pPr>
            <a:r>
              <a:rPr lang="en-US" dirty="0"/>
              <a:t>FILE IN PERSON – THAT WAY YOU KNOW THAT IT HAS BEEN FILED.</a:t>
            </a:r>
          </a:p>
          <a:p>
            <a:pPr marL="228600" indent="-228600">
              <a:buFont typeface="+mj-lt"/>
              <a:buAutoNum type="arabicPeriod"/>
            </a:pPr>
            <a:r>
              <a:rPr lang="en-US" dirty="0"/>
              <a:t>UTILIZE E-FILING – I CAN’T ENCOURAGE YOU ENOUGH TO USE THIS METHOD.  OUR NUMBERS KEEP RISING EACH YEAR BUT MAIL IS STILL THE NUMBER 1 METHOD. </a:t>
            </a:r>
          </a:p>
          <a:p>
            <a:pPr marL="228600" indent="-228600">
              <a:buFont typeface="+mj-lt"/>
              <a:buAutoNum type="arabicPeriod"/>
            </a:pPr>
            <a:r>
              <a:rPr lang="en-US" dirty="0"/>
              <a:t>MAIL WITH PLENTY OF EXTRA TIME.</a:t>
            </a:r>
          </a:p>
        </p:txBody>
      </p:sp>
      <p:sp>
        <p:nvSpPr>
          <p:cNvPr id="4" name="Slide Number Placeholder 3"/>
          <p:cNvSpPr>
            <a:spLocks noGrp="1"/>
          </p:cNvSpPr>
          <p:nvPr>
            <p:ph type="sldNum" sz="quarter" idx="5"/>
          </p:nvPr>
        </p:nvSpPr>
        <p:spPr/>
        <p:txBody>
          <a:bodyPr/>
          <a:lstStyle/>
          <a:p>
            <a:fld id="{54EEB602-95FC-483A-B12D-216A7AD7EA24}" type="slidenum">
              <a:rPr lang="en-US" smtClean="0"/>
              <a:t>9</a:t>
            </a:fld>
            <a:endParaRPr lang="en-US" dirty="0"/>
          </a:p>
        </p:txBody>
      </p:sp>
    </p:spTree>
    <p:extLst>
      <p:ext uri="{BB962C8B-B14F-4D97-AF65-F5344CB8AC3E}">
        <p14:creationId xmlns:p14="http://schemas.microsoft.com/office/powerpoint/2010/main" val="11693469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8C1CF-0289-1F27-BC99-E66F2703C1E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58AB69D-F303-0785-F038-4D96433E8E3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9AEF2BC-FC5F-C536-5393-6A301B8E5226}"/>
              </a:ext>
            </a:extLst>
          </p:cNvPr>
          <p:cNvSpPr>
            <a:spLocks noGrp="1"/>
          </p:cNvSpPr>
          <p:nvPr>
            <p:ph type="dt" sz="half" idx="10"/>
          </p:nvPr>
        </p:nvSpPr>
        <p:spPr/>
        <p:txBody>
          <a:bodyPr/>
          <a:lstStyle/>
          <a:p>
            <a:r>
              <a:rPr lang="en-US"/>
              <a:t>9/8/20XX</a:t>
            </a:r>
            <a:endParaRPr lang="en-US" dirty="0"/>
          </a:p>
        </p:txBody>
      </p:sp>
      <p:sp>
        <p:nvSpPr>
          <p:cNvPr id="5" name="Footer Placeholder 4">
            <a:extLst>
              <a:ext uri="{FF2B5EF4-FFF2-40B4-BE49-F238E27FC236}">
                <a16:creationId xmlns:a16="http://schemas.microsoft.com/office/drawing/2014/main" id="{A3730056-F851-4F09-819C-EF2730DB958C}"/>
              </a:ext>
            </a:extLst>
          </p:cNvPr>
          <p:cNvSpPr>
            <a:spLocks noGrp="1"/>
          </p:cNvSpPr>
          <p:nvPr>
            <p:ph type="ftr" sz="quarter" idx="11"/>
          </p:nvPr>
        </p:nvSpPr>
        <p:spPr/>
        <p:txBody>
          <a:bodyPr/>
          <a:lstStyle/>
          <a:p>
            <a:r>
              <a:rPr lang="en-US"/>
              <a:t>Presentation Title</a:t>
            </a:r>
            <a:endParaRPr lang="en-US" dirty="0"/>
          </a:p>
        </p:txBody>
      </p:sp>
      <p:sp>
        <p:nvSpPr>
          <p:cNvPr id="6" name="Slide Number Placeholder 5">
            <a:extLst>
              <a:ext uri="{FF2B5EF4-FFF2-40B4-BE49-F238E27FC236}">
                <a16:creationId xmlns:a16="http://schemas.microsoft.com/office/drawing/2014/main" id="{ABEECE45-94EA-9FBB-603D-59196A97817F}"/>
              </a:ext>
            </a:extLst>
          </p:cNvPr>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740339608"/>
      </p:ext>
    </p:extLst>
  </p:cSld>
  <p:clrMapOvr>
    <a:masterClrMapping/>
  </p:clrMapOvr>
  <p:hf sldNum="0" hdr="0" ftr="0" dt="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4883FE-9C6E-C575-3C0C-939A1458455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176FD4F-F4ED-6571-2568-548A4631E84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A8310A-ABE5-453E-9324-45D12A670493}"/>
              </a:ext>
            </a:extLst>
          </p:cNvPr>
          <p:cNvSpPr>
            <a:spLocks noGrp="1"/>
          </p:cNvSpPr>
          <p:nvPr>
            <p:ph type="dt" sz="half" idx="10"/>
          </p:nvPr>
        </p:nvSpPr>
        <p:spPr/>
        <p:txBody>
          <a:bodyPr/>
          <a:lstStyle/>
          <a:p>
            <a:r>
              <a:rPr lang="en-US"/>
              <a:t>9/8/20XX</a:t>
            </a:r>
            <a:endParaRPr lang="en-US" dirty="0"/>
          </a:p>
        </p:txBody>
      </p:sp>
      <p:sp>
        <p:nvSpPr>
          <p:cNvPr id="5" name="Footer Placeholder 4">
            <a:extLst>
              <a:ext uri="{FF2B5EF4-FFF2-40B4-BE49-F238E27FC236}">
                <a16:creationId xmlns:a16="http://schemas.microsoft.com/office/drawing/2014/main" id="{1535AD44-8399-263D-C834-7512E1756C89}"/>
              </a:ext>
            </a:extLst>
          </p:cNvPr>
          <p:cNvSpPr>
            <a:spLocks noGrp="1"/>
          </p:cNvSpPr>
          <p:nvPr>
            <p:ph type="ftr" sz="quarter" idx="11"/>
          </p:nvPr>
        </p:nvSpPr>
        <p:spPr/>
        <p:txBody>
          <a:bodyPr/>
          <a:lstStyle/>
          <a:p>
            <a:r>
              <a:rPr lang="en-US"/>
              <a:t>Presentation Title</a:t>
            </a:r>
            <a:endParaRPr lang="en-US" dirty="0"/>
          </a:p>
        </p:txBody>
      </p:sp>
      <p:sp>
        <p:nvSpPr>
          <p:cNvPr id="6" name="Slide Number Placeholder 5">
            <a:extLst>
              <a:ext uri="{FF2B5EF4-FFF2-40B4-BE49-F238E27FC236}">
                <a16:creationId xmlns:a16="http://schemas.microsoft.com/office/drawing/2014/main" id="{0B3E4357-D9A6-0D4C-089B-27725FB41D80}"/>
              </a:ext>
            </a:extLst>
          </p:cNvPr>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4197091151"/>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4B08A19-3F19-A470-78A9-F84A2981EA8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13B42B8-1323-2611-9D4F-DD202971BFC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EAEF5D-E1E1-3CDE-D72D-8A6025F700BE}"/>
              </a:ext>
            </a:extLst>
          </p:cNvPr>
          <p:cNvSpPr>
            <a:spLocks noGrp="1"/>
          </p:cNvSpPr>
          <p:nvPr>
            <p:ph type="dt" sz="half" idx="10"/>
          </p:nvPr>
        </p:nvSpPr>
        <p:spPr/>
        <p:txBody>
          <a:bodyPr/>
          <a:lstStyle/>
          <a:p>
            <a:r>
              <a:rPr lang="en-US"/>
              <a:t>9/8/20XX</a:t>
            </a:r>
            <a:endParaRPr lang="en-US" dirty="0"/>
          </a:p>
        </p:txBody>
      </p:sp>
      <p:sp>
        <p:nvSpPr>
          <p:cNvPr id="5" name="Footer Placeholder 4">
            <a:extLst>
              <a:ext uri="{FF2B5EF4-FFF2-40B4-BE49-F238E27FC236}">
                <a16:creationId xmlns:a16="http://schemas.microsoft.com/office/drawing/2014/main" id="{AEA27EA1-A7D4-BDD3-3F32-C0636F42F1C7}"/>
              </a:ext>
            </a:extLst>
          </p:cNvPr>
          <p:cNvSpPr>
            <a:spLocks noGrp="1"/>
          </p:cNvSpPr>
          <p:nvPr>
            <p:ph type="ftr" sz="quarter" idx="11"/>
          </p:nvPr>
        </p:nvSpPr>
        <p:spPr/>
        <p:txBody>
          <a:bodyPr/>
          <a:lstStyle/>
          <a:p>
            <a:r>
              <a:rPr lang="en-US"/>
              <a:t>Presentation Title</a:t>
            </a:r>
            <a:endParaRPr lang="en-US" dirty="0"/>
          </a:p>
        </p:txBody>
      </p:sp>
      <p:sp>
        <p:nvSpPr>
          <p:cNvPr id="6" name="Slide Number Placeholder 5">
            <a:extLst>
              <a:ext uri="{FF2B5EF4-FFF2-40B4-BE49-F238E27FC236}">
                <a16:creationId xmlns:a16="http://schemas.microsoft.com/office/drawing/2014/main" id="{4AA7BA0F-C50E-FBC3-2981-D5702A82375E}"/>
              </a:ext>
            </a:extLst>
          </p:cNvPr>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1015823362"/>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t 3">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BF5F5DFA-1BC3-4062-9356-6145C9F7CD56}"/>
              </a:ext>
              <a:ext uri="{C183D7F6-B498-43B3-948B-1728B52AA6E4}">
                <adec:decorative xmlns:adec="http://schemas.microsoft.com/office/drawing/2017/decorative" val="1"/>
              </a:ext>
            </a:extLst>
          </p:cNvPr>
          <p:cNvSpPr/>
          <p:nvPr userDrawn="1"/>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E6B5D461-AEC0-477F-A77A-6227F95A8374}"/>
              </a:ext>
              <a:ext uri="{C183D7F6-B498-43B3-948B-1728B52AA6E4}">
                <adec:decorative xmlns:adec="http://schemas.microsoft.com/office/drawing/2017/decorative" val="1"/>
              </a:ext>
            </a:extLst>
          </p:cNvPr>
          <p:cNvSpPr/>
          <p:nvPr userDrawn="1"/>
        </p:nvSpPr>
        <p:spPr>
          <a:xfrm>
            <a:off x="8175813" y="0"/>
            <a:ext cx="4016188" cy="10565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DE1A041D-DE47-45FA-AC78-CC7FD02571F2}"/>
              </a:ext>
              <a:ext uri="{C183D7F6-B498-43B3-948B-1728B52AA6E4}">
                <adec:decorative xmlns:adec="http://schemas.microsoft.com/office/drawing/2017/decorative" val="1"/>
              </a:ext>
            </a:extLst>
          </p:cNvPr>
          <p:cNvSpPr/>
          <p:nvPr userDrawn="1"/>
        </p:nvSpPr>
        <p:spPr>
          <a:xfrm>
            <a:off x="1525" y="1031500"/>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1614254-52EF-4F58-99B1-CDA7C39223C1}"/>
              </a:ext>
              <a:ext uri="{C183D7F6-B498-43B3-948B-1728B52AA6E4}">
                <adec:decorative xmlns:adec="http://schemas.microsoft.com/office/drawing/2017/decorative" val="1"/>
              </a:ext>
            </a:extLst>
          </p:cNvPr>
          <p:cNvSpPr/>
          <p:nvPr userDrawn="1"/>
        </p:nvSpPr>
        <p:spPr>
          <a:xfrm>
            <a:off x="-9134" y="1095508"/>
            <a:ext cx="8203482" cy="5016893"/>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BD3B3ABA-0408-41EA-935D-D4F4586AA840}"/>
              </a:ext>
            </a:extLst>
          </p:cNvPr>
          <p:cNvSpPr>
            <a:spLocks noGrp="1"/>
          </p:cNvSpPr>
          <p:nvPr>
            <p:ph type="title" hasCustomPrompt="1"/>
          </p:nvPr>
        </p:nvSpPr>
        <p:spPr>
          <a:xfrm>
            <a:off x="787178" y="1361923"/>
            <a:ext cx="6623040" cy="1421898"/>
          </a:xfrm>
        </p:spPr>
        <p:txBody>
          <a:bodyPr anchor="b" anchorCtr="0">
            <a:noAutofit/>
          </a:bodyPr>
          <a:lstStyle>
            <a:lvl1pPr>
              <a:lnSpc>
                <a:spcPct val="100000"/>
              </a:lnSpc>
              <a:defRPr sz="3200"/>
            </a:lvl1pPr>
          </a:lstStyle>
          <a:p>
            <a:r>
              <a:rPr lang="en-US" dirty="0"/>
              <a:t>Click to add title</a:t>
            </a:r>
          </a:p>
        </p:txBody>
      </p:sp>
      <p:sp>
        <p:nvSpPr>
          <p:cNvPr id="3" name="Content Placeholder 2">
            <a:extLst>
              <a:ext uri="{FF2B5EF4-FFF2-40B4-BE49-F238E27FC236}">
                <a16:creationId xmlns:a16="http://schemas.microsoft.com/office/drawing/2014/main" id="{C40EA5BF-04A6-2B17-0703-8419C4DB97FF}"/>
              </a:ext>
            </a:extLst>
          </p:cNvPr>
          <p:cNvSpPr>
            <a:spLocks noGrp="1"/>
          </p:cNvSpPr>
          <p:nvPr>
            <p:ph sz="quarter" idx="14" hasCustomPrompt="1"/>
          </p:nvPr>
        </p:nvSpPr>
        <p:spPr>
          <a:xfrm>
            <a:off x="787399" y="2916772"/>
            <a:ext cx="6622819" cy="2852639"/>
          </a:xfrm>
        </p:spPr>
        <p:txBody>
          <a:bodyPr anchor="t"/>
          <a:lstStyle>
            <a:lvl1pPr marL="0" indent="0">
              <a:lnSpc>
                <a:spcPct val="125000"/>
              </a:lnSpc>
              <a:spcAft>
                <a:spcPts val="600"/>
              </a:spcAft>
              <a:buNone/>
              <a:defRPr sz="2000" b="0"/>
            </a:lvl1pPr>
            <a:lvl2pPr>
              <a:lnSpc>
                <a:spcPct val="125000"/>
              </a:lnSpc>
              <a:spcAft>
                <a:spcPts val="600"/>
              </a:spcAft>
              <a:defRPr/>
            </a:lvl2pPr>
            <a:lvl3pPr>
              <a:lnSpc>
                <a:spcPct val="125000"/>
              </a:lnSpc>
              <a:spcAft>
                <a:spcPts val="600"/>
              </a:spcAft>
              <a:defRPr/>
            </a:lvl3pPr>
            <a:lvl4pPr>
              <a:lnSpc>
                <a:spcPct val="125000"/>
              </a:lnSpc>
              <a:spcAft>
                <a:spcPts val="600"/>
              </a:spcAft>
              <a:defRPr/>
            </a:lvl4pPr>
            <a:lvl5pPr>
              <a:lnSpc>
                <a:spcPct val="125000"/>
              </a:lnSpc>
              <a:spcAft>
                <a:spcPts val="600"/>
              </a:spcAft>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Rectangle 13">
            <a:extLst>
              <a:ext uri="{FF2B5EF4-FFF2-40B4-BE49-F238E27FC236}">
                <a16:creationId xmlns:a16="http://schemas.microsoft.com/office/drawing/2014/main" id="{1837301C-2B9B-4119-9002-BD6DB2AB87FB}"/>
              </a:ext>
              <a:ext uri="{C183D7F6-B498-43B3-948B-1728B52AA6E4}">
                <adec:decorative xmlns:adec="http://schemas.microsoft.com/office/drawing/2017/decorative" val="1"/>
              </a:ext>
            </a:extLst>
          </p:cNvPr>
          <p:cNvSpPr/>
          <p:nvPr userDrawn="1"/>
        </p:nvSpPr>
        <p:spPr>
          <a:xfrm>
            <a:off x="-1" y="6144405"/>
            <a:ext cx="8150087" cy="7135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BD12738D-D0ED-4899-A01C-42439B5B3E64}"/>
              </a:ext>
              <a:ext uri="{C183D7F6-B498-43B3-948B-1728B52AA6E4}">
                <adec:decorative xmlns:adec="http://schemas.microsoft.com/office/drawing/2017/decorative" val="1"/>
              </a:ext>
            </a:extLst>
          </p:cNvPr>
          <p:cNvSpPr/>
          <p:nvPr userDrawn="1"/>
        </p:nvSpPr>
        <p:spPr>
          <a:xfrm>
            <a:off x="8206532" y="6167615"/>
            <a:ext cx="3982418"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5EED261D-45B9-40C1-8341-8B8B796E8AE2}"/>
              </a:ext>
              <a:ext uri="{C183D7F6-B498-43B3-948B-1728B52AA6E4}">
                <adec:decorative xmlns:adec="http://schemas.microsoft.com/office/drawing/2017/decorative" val="1"/>
              </a:ext>
            </a:extLst>
          </p:cNvPr>
          <p:cNvSpPr/>
          <p:nvPr userDrawn="1"/>
        </p:nvSpPr>
        <p:spPr>
          <a:xfrm>
            <a:off x="1525" y="6112401"/>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ooter Placeholder 7">
            <a:extLst>
              <a:ext uri="{FF2B5EF4-FFF2-40B4-BE49-F238E27FC236}">
                <a16:creationId xmlns:a16="http://schemas.microsoft.com/office/drawing/2014/main" id="{182CF530-D736-4104-8678-850EEDF997E6}"/>
              </a:ext>
            </a:extLst>
          </p:cNvPr>
          <p:cNvSpPr>
            <a:spLocks noGrp="1"/>
          </p:cNvSpPr>
          <p:nvPr>
            <p:ph type="ftr" sz="quarter" idx="11"/>
          </p:nvPr>
        </p:nvSpPr>
        <p:spPr>
          <a:xfrm>
            <a:off x="787178" y="6309360"/>
            <a:ext cx="6623040" cy="457200"/>
          </a:xfrm>
        </p:spPr>
        <p:txBody>
          <a:bodyPr/>
          <a:lstStyle>
            <a:lvl1pPr>
              <a:defRPr>
                <a:solidFill>
                  <a:schemeClr val="bg1"/>
                </a:solidFill>
              </a:defRPr>
            </a:lvl1pPr>
          </a:lstStyle>
          <a:p>
            <a:r>
              <a:rPr lang="en-US" dirty="0"/>
              <a:t>Presentation Title</a:t>
            </a:r>
          </a:p>
        </p:txBody>
      </p:sp>
      <p:sp>
        <p:nvSpPr>
          <p:cNvPr id="19" name="Date Placeholder 5">
            <a:extLst>
              <a:ext uri="{FF2B5EF4-FFF2-40B4-BE49-F238E27FC236}">
                <a16:creationId xmlns:a16="http://schemas.microsoft.com/office/drawing/2014/main" id="{8DEDB7CE-711E-4E43-9450-4C7BECE2FCFC}"/>
              </a:ext>
            </a:extLst>
          </p:cNvPr>
          <p:cNvSpPr>
            <a:spLocks noGrp="1"/>
          </p:cNvSpPr>
          <p:nvPr>
            <p:ph type="dt" sz="half" idx="10"/>
          </p:nvPr>
        </p:nvSpPr>
        <p:spPr>
          <a:xfrm>
            <a:off x="8379537" y="6309360"/>
            <a:ext cx="1885598" cy="457200"/>
          </a:xfrm>
        </p:spPr>
        <p:txBody>
          <a:bodyPr/>
          <a:lstStyle/>
          <a:p>
            <a:r>
              <a:rPr lang="en-US" dirty="0"/>
              <a:t>9/8/20XX</a:t>
            </a:r>
          </a:p>
        </p:txBody>
      </p:sp>
      <p:sp>
        <p:nvSpPr>
          <p:cNvPr id="20" name="Slide Number Placeholder 9">
            <a:extLst>
              <a:ext uri="{FF2B5EF4-FFF2-40B4-BE49-F238E27FC236}">
                <a16:creationId xmlns:a16="http://schemas.microsoft.com/office/drawing/2014/main" id="{F5D9588C-9E6B-42F6-8B42-D18388626ACB}"/>
              </a:ext>
            </a:extLst>
          </p:cNvPr>
          <p:cNvSpPr>
            <a:spLocks noGrp="1"/>
          </p:cNvSpPr>
          <p:nvPr>
            <p:ph type="sldNum" sz="quarter" idx="12"/>
          </p:nvPr>
        </p:nvSpPr>
        <p:spPr>
          <a:xfrm>
            <a:off x="10569202" y="6309360"/>
            <a:ext cx="979879" cy="457200"/>
          </a:xfrm>
        </p:spPr>
        <p:txBody>
          <a:bodyPr/>
          <a:lstStyle>
            <a:lvl1pPr>
              <a:defRPr sz="1200" b="0"/>
            </a:lvl1pPr>
          </a:lstStyle>
          <a:p>
            <a:fld id="{FAEF9944-A4F6-4C59-AEBD-678D6480B8EA}" type="slidenum">
              <a:rPr lang="en-US" smtClean="0"/>
              <a:pPr/>
              <a:t>‹#›</a:t>
            </a:fld>
            <a:endParaRPr lang="en-US" dirty="0"/>
          </a:p>
        </p:txBody>
      </p:sp>
      <p:sp>
        <p:nvSpPr>
          <p:cNvPr id="18" name="Rectangle 17">
            <a:extLst>
              <a:ext uri="{FF2B5EF4-FFF2-40B4-BE49-F238E27FC236}">
                <a16:creationId xmlns:a16="http://schemas.microsoft.com/office/drawing/2014/main" id="{3E23953F-BF80-48E0-8282-62907D6C29C6}"/>
              </a:ext>
              <a:ext uri="{C183D7F6-B498-43B3-948B-1728B52AA6E4}">
                <adec:decorative xmlns:adec="http://schemas.microsoft.com/office/drawing/2017/decorative" val="1"/>
              </a:ext>
            </a:extLst>
          </p:cNvPr>
          <p:cNvSpPr/>
          <p:nvPr userDrawn="1"/>
        </p:nvSpPr>
        <p:spPr>
          <a:xfrm>
            <a:off x="8142523"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D79D74E-6357-D3E7-30C0-09B4B82BA321}"/>
              </a:ext>
              <a:ext uri="{C183D7F6-B498-43B3-948B-1728B52AA6E4}">
                <adec:decorative xmlns:adec="http://schemas.microsoft.com/office/drawing/2017/decorative" val="1"/>
              </a:ext>
            </a:extLst>
          </p:cNvPr>
          <p:cNvSpPr/>
          <p:nvPr userDrawn="1"/>
        </p:nvSpPr>
        <p:spPr>
          <a:xfrm>
            <a:off x="8203482" y="1095507"/>
            <a:ext cx="3997653" cy="501689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241476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Title and 2 Content 3">
    <p:spTree>
      <p:nvGrpSpPr>
        <p:cNvPr id="1" name=""/>
        <p:cNvGrpSpPr/>
        <p:nvPr/>
      </p:nvGrpSpPr>
      <p:grpSpPr>
        <a:xfrm>
          <a:off x="0" y="0"/>
          <a:ext cx="0" cy="0"/>
          <a:chOff x="0" y="0"/>
          <a:chExt cx="0" cy="0"/>
        </a:xfrm>
      </p:grpSpPr>
      <p:sp useBgFill="1">
        <p:nvSpPr>
          <p:cNvPr id="2" name="Rectangle 1">
            <a:extLst>
              <a:ext uri="{FF2B5EF4-FFF2-40B4-BE49-F238E27FC236}">
                <a16:creationId xmlns:a16="http://schemas.microsoft.com/office/drawing/2014/main" id="{30FB3D5A-25E2-453F-A78E-0A20BDCE80A2}"/>
              </a:ext>
              <a:ext uri="{C183D7F6-B498-43B3-948B-1728B52AA6E4}">
                <adec:decorative xmlns:adec="http://schemas.microsoft.com/office/drawing/2017/decorative" val="1"/>
              </a:ext>
            </a:extLst>
          </p:cNvPr>
          <p:cNvSpPr/>
          <p:nvPr userDrawn="1"/>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28796342-0E80-4F8E-9563-9F5EDFC0DDF2}"/>
              </a:ext>
              <a:ext uri="{C183D7F6-B498-43B3-948B-1728B52AA6E4}">
                <adec:decorative xmlns:adec="http://schemas.microsoft.com/office/drawing/2017/decorative" val="1"/>
              </a:ext>
            </a:extLst>
          </p:cNvPr>
          <p:cNvSpPr/>
          <p:nvPr userDrawn="1"/>
        </p:nvSpPr>
        <p:spPr>
          <a:xfrm>
            <a:off x="1038768" y="-2946"/>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C39B2F5D-C3BA-453E-8F4D-97074F48C7AE}"/>
              </a:ext>
              <a:ext uri="{C183D7F6-B498-43B3-948B-1728B52AA6E4}">
                <adec:decorative xmlns:adec="http://schemas.microsoft.com/office/drawing/2017/decorative" val="1"/>
              </a:ext>
            </a:extLst>
          </p:cNvPr>
          <p:cNvSpPr/>
          <p:nvPr userDrawn="1"/>
        </p:nvSpPr>
        <p:spPr>
          <a:xfrm>
            <a:off x="0" y="4724838"/>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452D50E3-A27A-4AF6-928B-286E7BDB4BD9}"/>
              </a:ext>
            </a:extLst>
          </p:cNvPr>
          <p:cNvSpPr>
            <a:spLocks noGrp="1"/>
          </p:cNvSpPr>
          <p:nvPr>
            <p:ph type="title" hasCustomPrompt="1"/>
          </p:nvPr>
        </p:nvSpPr>
        <p:spPr>
          <a:xfrm>
            <a:off x="1535372" y="4873752"/>
            <a:ext cx="10013709" cy="1033272"/>
          </a:xfrm>
        </p:spPr>
        <p:txBody>
          <a:bodyPr tIns="182880" anchor="ctr" anchorCtr="0">
            <a:noAutofit/>
          </a:bodyPr>
          <a:lstStyle>
            <a:lvl1pPr>
              <a:lnSpc>
                <a:spcPct val="100000"/>
              </a:lnSpc>
              <a:defRPr sz="3200">
                <a:solidFill>
                  <a:schemeClr val="bg1"/>
                </a:solidFill>
              </a:defRPr>
            </a:lvl1pPr>
          </a:lstStyle>
          <a:p>
            <a:r>
              <a:rPr lang="en-US" dirty="0">
                <a:solidFill>
                  <a:schemeClr val="bg1"/>
                </a:solidFill>
              </a:rPr>
              <a:t>Click to add title</a:t>
            </a:r>
          </a:p>
        </p:txBody>
      </p:sp>
      <p:sp>
        <p:nvSpPr>
          <p:cNvPr id="15" name="Content Placeholder 2">
            <a:extLst>
              <a:ext uri="{FF2B5EF4-FFF2-40B4-BE49-F238E27FC236}">
                <a16:creationId xmlns:a16="http://schemas.microsoft.com/office/drawing/2014/main" id="{5778233C-CCEC-FC64-A709-616569B37D23}"/>
              </a:ext>
            </a:extLst>
          </p:cNvPr>
          <p:cNvSpPr>
            <a:spLocks noGrp="1"/>
          </p:cNvSpPr>
          <p:nvPr>
            <p:ph sz="quarter" idx="18" hasCustomPrompt="1"/>
          </p:nvPr>
        </p:nvSpPr>
        <p:spPr>
          <a:xfrm>
            <a:off x="1542563" y="502269"/>
            <a:ext cx="4753581" cy="3718557"/>
          </a:xfrm>
        </p:spPr>
        <p:txBody>
          <a:bodyPr anchor="t">
            <a:normAutofit/>
          </a:bodyPr>
          <a:lstStyle>
            <a:lvl1pPr marL="0" indent="0">
              <a:lnSpc>
                <a:spcPct val="125000"/>
              </a:lnSpc>
              <a:spcAft>
                <a:spcPts val="600"/>
              </a:spcAft>
              <a:buNone/>
              <a:defRPr sz="1800" b="0"/>
            </a:lvl1pPr>
            <a:lvl2pPr marL="283464">
              <a:lnSpc>
                <a:spcPct val="125000"/>
              </a:lnSpc>
              <a:spcAft>
                <a:spcPts val="600"/>
              </a:spcAft>
              <a:defRPr sz="1800"/>
            </a:lvl2pPr>
            <a:lvl3pPr marL="566928">
              <a:lnSpc>
                <a:spcPct val="125000"/>
              </a:lnSpc>
              <a:spcAft>
                <a:spcPts val="600"/>
              </a:spcAft>
              <a:defRPr sz="1800"/>
            </a:lvl3pPr>
            <a:lvl4pPr marL="850392">
              <a:lnSpc>
                <a:spcPct val="125000"/>
              </a:lnSpc>
              <a:spcAft>
                <a:spcPts val="600"/>
              </a:spcAft>
              <a:defRPr sz="1800"/>
            </a:lvl4pPr>
            <a:lvl5pPr marL="1133856">
              <a:lnSpc>
                <a:spcPct val="125000"/>
              </a:lnSpc>
              <a:spcAft>
                <a:spcPts val="6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67FEFA15-354D-6389-9102-922A664A73AE}"/>
              </a:ext>
            </a:extLst>
          </p:cNvPr>
          <p:cNvSpPr>
            <a:spLocks noGrp="1"/>
          </p:cNvSpPr>
          <p:nvPr>
            <p:ph sz="quarter" idx="19" hasCustomPrompt="1"/>
          </p:nvPr>
        </p:nvSpPr>
        <p:spPr>
          <a:xfrm>
            <a:off x="6966630" y="502269"/>
            <a:ext cx="4753581" cy="3718557"/>
          </a:xfrm>
        </p:spPr>
        <p:txBody>
          <a:bodyPr anchor="t">
            <a:normAutofit/>
          </a:bodyPr>
          <a:lstStyle>
            <a:lvl1pPr marL="0" indent="0">
              <a:lnSpc>
                <a:spcPct val="125000"/>
              </a:lnSpc>
              <a:spcAft>
                <a:spcPts val="600"/>
              </a:spcAft>
              <a:buNone/>
              <a:defRPr sz="1800" b="0"/>
            </a:lvl1pPr>
            <a:lvl2pPr marL="283464">
              <a:lnSpc>
                <a:spcPct val="125000"/>
              </a:lnSpc>
              <a:spcAft>
                <a:spcPts val="600"/>
              </a:spcAft>
              <a:defRPr sz="1800"/>
            </a:lvl2pPr>
            <a:lvl3pPr marL="566928">
              <a:lnSpc>
                <a:spcPct val="125000"/>
              </a:lnSpc>
              <a:spcAft>
                <a:spcPts val="600"/>
              </a:spcAft>
              <a:defRPr sz="1800"/>
            </a:lvl3pPr>
            <a:lvl4pPr marL="850392">
              <a:lnSpc>
                <a:spcPct val="125000"/>
              </a:lnSpc>
              <a:spcAft>
                <a:spcPts val="600"/>
              </a:spcAft>
              <a:defRPr sz="1800"/>
            </a:lvl4pPr>
            <a:lvl5pPr marL="1133856">
              <a:lnSpc>
                <a:spcPct val="125000"/>
              </a:lnSpc>
              <a:spcAft>
                <a:spcPts val="6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D874FDF0-F4BE-433D-86EE-9E1832D4388B}"/>
              </a:ext>
              <a:ext uri="{C183D7F6-B498-43B3-948B-1728B52AA6E4}">
                <adec:decorative xmlns:adec="http://schemas.microsoft.com/office/drawing/2017/decorative" val="1"/>
              </a:ext>
            </a:extLst>
          </p:cNvPr>
          <p:cNvSpPr/>
          <p:nvPr userDrawn="1"/>
        </p:nvSpPr>
        <p:spPr>
          <a:xfrm>
            <a:off x="-1" y="4790620"/>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25DFCD07-1301-45ED-B326-449ECFADE70D}"/>
              </a:ext>
              <a:ext uri="{C183D7F6-B498-43B3-948B-1728B52AA6E4}">
                <adec:decorative xmlns:adec="http://schemas.microsoft.com/office/drawing/2017/decorative" val="1"/>
              </a:ext>
            </a:extLst>
          </p:cNvPr>
          <p:cNvSpPr/>
          <p:nvPr userDrawn="1"/>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ooter Placeholder 4">
            <a:extLst>
              <a:ext uri="{FF2B5EF4-FFF2-40B4-BE49-F238E27FC236}">
                <a16:creationId xmlns:a16="http://schemas.microsoft.com/office/drawing/2014/main" id="{BD5DA270-E83F-4CC8-9DA6-27CA3AEC0745}"/>
              </a:ext>
            </a:extLst>
          </p:cNvPr>
          <p:cNvSpPr>
            <a:spLocks noGrp="1"/>
          </p:cNvSpPr>
          <p:nvPr>
            <p:ph type="ftr" sz="quarter" idx="11"/>
          </p:nvPr>
        </p:nvSpPr>
        <p:spPr>
          <a:xfrm>
            <a:off x="1535372" y="6309360"/>
            <a:ext cx="4946592" cy="457200"/>
          </a:xfrm>
        </p:spPr>
        <p:txBody>
          <a:bodyPr/>
          <a:lstStyle/>
          <a:p>
            <a:r>
              <a:rPr lang="en-US" dirty="0"/>
              <a:t>Presentation Title</a:t>
            </a:r>
          </a:p>
        </p:txBody>
      </p:sp>
      <p:sp>
        <p:nvSpPr>
          <p:cNvPr id="9" name="Date Placeholder 3">
            <a:extLst>
              <a:ext uri="{FF2B5EF4-FFF2-40B4-BE49-F238E27FC236}">
                <a16:creationId xmlns:a16="http://schemas.microsoft.com/office/drawing/2014/main" id="{57804587-2E59-4D83-B86E-83ADAE4FDC13}"/>
              </a:ext>
            </a:extLst>
          </p:cNvPr>
          <p:cNvSpPr>
            <a:spLocks noGrp="1"/>
          </p:cNvSpPr>
          <p:nvPr>
            <p:ph type="dt" sz="half" idx="10"/>
          </p:nvPr>
        </p:nvSpPr>
        <p:spPr>
          <a:xfrm>
            <a:off x="6678168" y="6309360"/>
            <a:ext cx="2148840" cy="457200"/>
          </a:xfrm>
        </p:spPr>
        <p:txBody>
          <a:bodyPr/>
          <a:lstStyle>
            <a:lvl1pPr algn="l">
              <a:defRPr/>
            </a:lvl1pPr>
          </a:lstStyle>
          <a:p>
            <a:r>
              <a:rPr lang="en-US" dirty="0"/>
              <a:t>9/8/20XX</a:t>
            </a:r>
          </a:p>
        </p:txBody>
      </p:sp>
      <p:sp>
        <p:nvSpPr>
          <p:cNvPr id="10" name="Slide Number Placeholder 5">
            <a:extLst>
              <a:ext uri="{FF2B5EF4-FFF2-40B4-BE49-F238E27FC236}">
                <a16:creationId xmlns:a16="http://schemas.microsoft.com/office/drawing/2014/main" id="{5339F117-3072-4F0C-8D1D-E5DC918CE4F0}"/>
              </a:ext>
            </a:extLst>
          </p:cNvPr>
          <p:cNvSpPr>
            <a:spLocks noGrp="1"/>
          </p:cNvSpPr>
          <p:nvPr>
            <p:ph type="sldNum" sz="quarter" idx="12"/>
          </p:nvPr>
        </p:nvSpPr>
        <p:spPr>
          <a:xfrm>
            <a:off x="10569202" y="6309360"/>
            <a:ext cx="979879" cy="457200"/>
          </a:xfrm>
        </p:spPr>
        <p:txBody>
          <a:bodyPr/>
          <a:lstStyle>
            <a:lvl1pPr>
              <a:defRPr sz="1200" b="0"/>
            </a:lvl1p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40813022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wo Content 3">
    <p:spTree>
      <p:nvGrpSpPr>
        <p:cNvPr id="1" name=""/>
        <p:cNvGrpSpPr/>
        <p:nvPr/>
      </p:nvGrpSpPr>
      <p:grpSpPr>
        <a:xfrm>
          <a:off x="0" y="0"/>
          <a:ext cx="0" cy="0"/>
          <a:chOff x="0" y="0"/>
          <a:chExt cx="0" cy="0"/>
        </a:xfrm>
      </p:grpSpPr>
      <p:sp useBgFill="1">
        <p:nvSpPr>
          <p:cNvPr id="2" name="Rectangle 1">
            <a:extLst>
              <a:ext uri="{FF2B5EF4-FFF2-40B4-BE49-F238E27FC236}">
                <a16:creationId xmlns:a16="http://schemas.microsoft.com/office/drawing/2014/main" id="{2A19A957-1FB5-43F8-B325-BBD9FEF23E88}"/>
              </a:ext>
              <a:ext uri="{C183D7F6-B498-43B3-948B-1728B52AA6E4}">
                <adec:decorative xmlns:adec="http://schemas.microsoft.com/office/drawing/2017/decorative" val="1"/>
              </a:ext>
            </a:extLst>
          </p:cNvPr>
          <p:cNvSpPr/>
          <p:nvPr userDrawn="1"/>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0" name="Rectangle 19">
            <a:extLst>
              <a:ext uri="{FF2B5EF4-FFF2-40B4-BE49-F238E27FC236}">
                <a16:creationId xmlns:a16="http://schemas.microsoft.com/office/drawing/2014/main" id="{3FA5410A-92A6-4C0B-9D89-186B7DDB20BD}"/>
              </a:ext>
              <a:ext uri="{C183D7F6-B498-43B3-948B-1728B52AA6E4}">
                <adec:decorative xmlns:adec="http://schemas.microsoft.com/office/drawing/2017/decorative" val="1"/>
              </a:ext>
            </a:extLst>
          </p:cNvPr>
          <p:cNvSpPr/>
          <p:nvPr userDrawn="1"/>
        </p:nvSpPr>
        <p:spPr>
          <a:xfrm>
            <a:off x="0" y="0"/>
            <a:ext cx="12192000" cy="13516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21A26073-23A2-4B91-A128-79AA1BE93523}"/>
              </a:ext>
              <a:ext uri="{C183D7F6-B498-43B3-948B-1728B52AA6E4}">
                <adec:decorative xmlns:adec="http://schemas.microsoft.com/office/drawing/2017/decorative" val="1"/>
              </a:ext>
            </a:extLst>
          </p:cNvPr>
          <p:cNvSpPr/>
          <p:nvPr userDrawn="1"/>
        </p:nvSpPr>
        <p:spPr>
          <a:xfrm>
            <a:off x="1" y="1351619"/>
            <a:ext cx="12192000" cy="4749487"/>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14D5DFA-0CEA-43F0-98EE-6C9F741F7C96}"/>
              </a:ext>
              <a:ext uri="{C183D7F6-B498-43B3-948B-1728B52AA6E4}">
                <adec:decorative xmlns:adec="http://schemas.microsoft.com/office/drawing/2017/decorative" val="1"/>
              </a:ext>
            </a:extLst>
          </p:cNvPr>
          <p:cNvSpPr/>
          <p:nvPr userDrawn="1"/>
        </p:nvSpPr>
        <p:spPr>
          <a:xfrm>
            <a:off x="1" y="6107836"/>
            <a:ext cx="4651248" cy="7501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5E19795B-1103-80EF-6098-1E8371D07DB8}"/>
              </a:ext>
            </a:extLst>
          </p:cNvPr>
          <p:cNvSpPr>
            <a:spLocks noGrp="1"/>
          </p:cNvSpPr>
          <p:nvPr>
            <p:ph type="title" hasCustomPrompt="1"/>
          </p:nvPr>
        </p:nvSpPr>
        <p:spPr>
          <a:xfrm>
            <a:off x="648935" y="91439"/>
            <a:ext cx="10900146" cy="1168739"/>
          </a:xfrm>
        </p:spPr>
        <p:txBody>
          <a:bodyPr tIns="182880" anchor="ctr" anchorCtr="0">
            <a:noAutofit/>
          </a:bodyPr>
          <a:lstStyle>
            <a:lvl1pPr>
              <a:lnSpc>
                <a:spcPct val="100000"/>
              </a:lnSpc>
              <a:defRPr sz="3200">
                <a:solidFill>
                  <a:schemeClr val="bg1"/>
                </a:solidFill>
              </a:defRPr>
            </a:lvl1pPr>
          </a:lstStyle>
          <a:p>
            <a:r>
              <a:rPr lang="en-US" dirty="0">
                <a:solidFill>
                  <a:schemeClr val="bg1"/>
                </a:solidFill>
              </a:rPr>
              <a:t>Click to add title</a:t>
            </a:r>
          </a:p>
        </p:txBody>
      </p:sp>
      <p:sp>
        <p:nvSpPr>
          <p:cNvPr id="3" name="Content Placeholder 2">
            <a:extLst>
              <a:ext uri="{FF2B5EF4-FFF2-40B4-BE49-F238E27FC236}">
                <a16:creationId xmlns:a16="http://schemas.microsoft.com/office/drawing/2014/main" id="{7ED4F766-C576-F298-E93A-CD0D832F8E4F}"/>
              </a:ext>
            </a:extLst>
          </p:cNvPr>
          <p:cNvSpPr>
            <a:spLocks noGrp="1"/>
          </p:cNvSpPr>
          <p:nvPr>
            <p:ph sz="quarter" idx="14" hasCustomPrompt="1"/>
          </p:nvPr>
        </p:nvSpPr>
        <p:spPr>
          <a:xfrm>
            <a:off x="648935" y="1646102"/>
            <a:ext cx="3819652" cy="4160520"/>
          </a:xfrm>
        </p:spPr>
        <p:txBody>
          <a:bodyPr anchor="t">
            <a:normAutofit/>
          </a:bodyPr>
          <a:lstStyle>
            <a:lvl1pPr>
              <a:lnSpc>
                <a:spcPct val="125000"/>
              </a:lnSpc>
              <a:spcAft>
                <a:spcPts val="600"/>
              </a:spcAft>
              <a:defRPr sz="1800" b="0"/>
            </a:lvl1pPr>
            <a:lvl2pPr>
              <a:lnSpc>
                <a:spcPct val="125000"/>
              </a:lnSpc>
              <a:spcAft>
                <a:spcPts val="600"/>
              </a:spcAft>
              <a:defRPr sz="1800"/>
            </a:lvl2pPr>
            <a:lvl3pPr>
              <a:lnSpc>
                <a:spcPct val="125000"/>
              </a:lnSpc>
              <a:spcAft>
                <a:spcPts val="600"/>
              </a:spcAft>
              <a:defRPr sz="1800"/>
            </a:lvl3pPr>
            <a:lvl4pPr>
              <a:lnSpc>
                <a:spcPct val="125000"/>
              </a:lnSpc>
              <a:spcAft>
                <a:spcPts val="600"/>
              </a:spcAft>
              <a:defRPr sz="1800"/>
            </a:lvl4pPr>
            <a:lvl5pPr>
              <a:lnSpc>
                <a:spcPct val="125000"/>
              </a:lnSpc>
              <a:spcAft>
                <a:spcPts val="6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a:extLst>
              <a:ext uri="{FF2B5EF4-FFF2-40B4-BE49-F238E27FC236}">
                <a16:creationId xmlns:a16="http://schemas.microsoft.com/office/drawing/2014/main" id="{8352712D-F957-4B22-8B50-BE10410FF895}"/>
              </a:ext>
              <a:ext uri="{C183D7F6-B498-43B3-948B-1728B52AA6E4}">
                <adec:decorative xmlns:adec="http://schemas.microsoft.com/office/drawing/2017/decorative" val="1"/>
              </a:ext>
            </a:extLst>
          </p:cNvPr>
          <p:cNvSpPr/>
          <p:nvPr userDrawn="1"/>
        </p:nvSpPr>
        <p:spPr>
          <a:xfrm>
            <a:off x="1524" y="6101107"/>
            <a:ext cx="1218895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ooter Placeholder 29">
            <a:extLst>
              <a:ext uri="{FF2B5EF4-FFF2-40B4-BE49-F238E27FC236}">
                <a16:creationId xmlns:a16="http://schemas.microsoft.com/office/drawing/2014/main" id="{26FD74F8-42BB-4CB4-ABF1-5F149743B464}"/>
              </a:ext>
            </a:extLst>
          </p:cNvPr>
          <p:cNvSpPr>
            <a:spLocks noGrp="1"/>
          </p:cNvSpPr>
          <p:nvPr>
            <p:ph type="ftr" sz="quarter" idx="11"/>
          </p:nvPr>
        </p:nvSpPr>
        <p:spPr>
          <a:xfrm>
            <a:off x="642917" y="6309360"/>
            <a:ext cx="3423986" cy="457200"/>
          </a:xfrm>
        </p:spPr>
        <p:txBody>
          <a:bodyPr/>
          <a:lstStyle>
            <a:lvl1pPr>
              <a:defRPr>
                <a:solidFill>
                  <a:schemeClr val="bg1"/>
                </a:solidFill>
              </a:defRPr>
            </a:lvl1pPr>
          </a:lstStyle>
          <a:p>
            <a:r>
              <a:rPr lang="en-US" dirty="0"/>
              <a:t>Presentation Title</a:t>
            </a:r>
            <a:endParaRPr lang="en-US" dirty="0">
              <a:solidFill>
                <a:schemeClr val="bg1"/>
              </a:solidFill>
            </a:endParaRPr>
          </a:p>
        </p:txBody>
      </p:sp>
      <p:sp>
        <p:nvSpPr>
          <p:cNvPr id="10" name="Date Placeholder 28">
            <a:extLst>
              <a:ext uri="{FF2B5EF4-FFF2-40B4-BE49-F238E27FC236}">
                <a16:creationId xmlns:a16="http://schemas.microsoft.com/office/drawing/2014/main" id="{5B031752-6400-4BFB-979F-E2EE795E4B90}"/>
              </a:ext>
            </a:extLst>
          </p:cNvPr>
          <p:cNvSpPr>
            <a:spLocks noGrp="1"/>
          </p:cNvSpPr>
          <p:nvPr>
            <p:ph type="dt" sz="half" idx="10"/>
          </p:nvPr>
        </p:nvSpPr>
        <p:spPr>
          <a:xfrm>
            <a:off x="5373620" y="6309360"/>
            <a:ext cx="3411973" cy="457200"/>
          </a:xfrm>
        </p:spPr>
        <p:txBody>
          <a:bodyPr/>
          <a:lstStyle>
            <a:lvl1pPr>
              <a:defRPr>
                <a:solidFill>
                  <a:schemeClr val="tx2"/>
                </a:solidFill>
              </a:defRPr>
            </a:lvl1pPr>
          </a:lstStyle>
          <a:p>
            <a:r>
              <a:rPr lang="en-US" dirty="0"/>
              <a:t>9/8/20XX</a:t>
            </a:r>
          </a:p>
        </p:txBody>
      </p:sp>
      <p:sp>
        <p:nvSpPr>
          <p:cNvPr id="12" name="Slide Number Placeholder 30">
            <a:extLst>
              <a:ext uri="{FF2B5EF4-FFF2-40B4-BE49-F238E27FC236}">
                <a16:creationId xmlns:a16="http://schemas.microsoft.com/office/drawing/2014/main" id="{6A5CAEAF-7DEC-4B20-8B1E-301A9D0E684A}"/>
              </a:ext>
            </a:extLst>
          </p:cNvPr>
          <p:cNvSpPr>
            <a:spLocks noGrp="1"/>
          </p:cNvSpPr>
          <p:nvPr>
            <p:ph type="sldNum" sz="quarter" idx="12"/>
          </p:nvPr>
        </p:nvSpPr>
        <p:spPr>
          <a:xfrm>
            <a:off x="10569202" y="6309360"/>
            <a:ext cx="979879" cy="457200"/>
          </a:xfrm>
        </p:spPr>
        <p:txBody>
          <a:bodyPr/>
          <a:lstStyle>
            <a:lvl1pPr>
              <a:defRPr sz="1200" b="0"/>
            </a:lvl1pPr>
          </a:lstStyle>
          <a:p>
            <a:fld id="{FAEF9944-A4F6-4C59-AEBD-678D6480B8EA}" type="slidenum">
              <a:rPr lang="en-US" smtClean="0"/>
              <a:pPr/>
              <a:t>‹#›</a:t>
            </a:fld>
            <a:endParaRPr lang="en-US" dirty="0"/>
          </a:p>
        </p:txBody>
      </p:sp>
      <p:sp>
        <p:nvSpPr>
          <p:cNvPr id="13" name="Rectangle 12">
            <a:extLst>
              <a:ext uri="{FF2B5EF4-FFF2-40B4-BE49-F238E27FC236}">
                <a16:creationId xmlns:a16="http://schemas.microsoft.com/office/drawing/2014/main" id="{70B696A3-EA34-4924-9037-E330B1CB890E}"/>
              </a:ext>
              <a:ext uri="{C183D7F6-B498-43B3-948B-1728B52AA6E4}">
                <adec:decorative xmlns:adec="http://schemas.microsoft.com/office/drawing/2017/decorative" val="1"/>
              </a:ext>
            </a:extLst>
          </p:cNvPr>
          <p:cNvSpPr/>
          <p:nvPr userDrawn="1"/>
        </p:nvSpPr>
        <p:spPr>
          <a:xfrm>
            <a:off x="4633798" y="6117631"/>
            <a:ext cx="64008" cy="7403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2">
            <a:extLst>
              <a:ext uri="{FF2B5EF4-FFF2-40B4-BE49-F238E27FC236}">
                <a16:creationId xmlns:a16="http://schemas.microsoft.com/office/drawing/2014/main" id="{2E94D0A7-4358-49BF-96EE-8DEB6F4DCF56}"/>
              </a:ext>
            </a:extLst>
          </p:cNvPr>
          <p:cNvSpPr>
            <a:spLocks noGrp="1"/>
          </p:cNvSpPr>
          <p:nvPr>
            <p:ph sz="quarter" idx="19" hasCustomPrompt="1"/>
          </p:nvPr>
        </p:nvSpPr>
        <p:spPr>
          <a:xfrm>
            <a:off x="4679661" y="1646102"/>
            <a:ext cx="6863403" cy="4160520"/>
          </a:xfrm>
        </p:spPr>
        <p:txBody>
          <a:bodyPr anchor="t">
            <a:normAutofit/>
          </a:bodyPr>
          <a:lstStyle>
            <a:lvl1pPr marL="0" indent="0">
              <a:lnSpc>
                <a:spcPct val="125000"/>
              </a:lnSpc>
              <a:spcAft>
                <a:spcPts val="600"/>
              </a:spcAft>
              <a:buNone/>
              <a:defRPr sz="1800" b="0"/>
            </a:lvl1pPr>
            <a:lvl2pPr marL="283464">
              <a:lnSpc>
                <a:spcPct val="125000"/>
              </a:lnSpc>
              <a:spcAft>
                <a:spcPts val="600"/>
              </a:spcAft>
              <a:defRPr sz="1800"/>
            </a:lvl2pPr>
            <a:lvl3pPr marL="566928">
              <a:lnSpc>
                <a:spcPct val="125000"/>
              </a:lnSpc>
              <a:spcAft>
                <a:spcPts val="600"/>
              </a:spcAft>
              <a:defRPr sz="1800"/>
            </a:lvl3pPr>
            <a:lvl4pPr marL="850392">
              <a:lnSpc>
                <a:spcPct val="125000"/>
              </a:lnSpc>
              <a:spcAft>
                <a:spcPts val="600"/>
              </a:spcAft>
              <a:defRPr sz="1800"/>
            </a:lvl4pPr>
            <a:lvl5pPr marL="1133856">
              <a:lnSpc>
                <a:spcPct val="125000"/>
              </a:lnSpc>
              <a:spcAft>
                <a:spcPts val="6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53129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ontent 1">
    <p:spTree>
      <p:nvGrpSpPr>
        <p:cNvPr id="1" name=""/>
        <p:cNvGrpSpPr/>
        <p:nvPr/>
      </p:nvGrpSpPr>
      <p:grpSpPr>
        <a:xfrm>
          <a:off x="0" y="0"/>
          <a:ext cx="0" cy="0"/>
          <a:chOff x="0" y="0"/>
          <a:chExt cx="0" cy="0"/>
        </a:xfrm>
      </p:grpSpPr>
      <p:sp useBgFill="1">
        <p:nvSpPr>
          <p:cNvPr id="6" name="Rectangle 5">
            <a:extLst>
              <a:ext uri="{FF2B5EF4-FFF2-40B4-BE49-F238E27FC236}">
                <a16:creationId xmlns:a16="http://schemas.microsoft.com/office/drawing/2014/main" id="{23DC2F0A-1748-49AE-AF72-D6BBB4F8FEC3}"/>
              </a:ext>
              <a:ext uri="{C183D7F6-B498-43B3-948B-1728B52AA6E4}">
                <adec:decorative xmlns:adec="http://schemas.microsoft.com/office/drawing/2017/decorative" val="1"/>
              </a:ext>
            </a:extLst>
          </p:cNvPr>
          <p:cNvSpPr/>
          <p:nvPr userDrawn="1"/>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683DF7B1-E0C5-4E09-BB5C-F11EA14D7C95}"/>
              </a:ext>
              <a:ext uri="{C183D7F6-B498-43B3-948B-1728B52AA6E4}">
                <adec:decorative xmlns:adec="http://schemas.microsoft.com/office/drawing/2017/decorative" val="1"/>
              </a:ext>
            </a:extLst>
          </p:cNvPr>
          <p:cNvSpPr/>
          <p:nvPr userDrawn="1"/>
        </p:nvSpPr>
        <p:spPr>
          <a:xfrm>
            <a:off x="0" y="866789"/>
            <a:ext cx="6833381" cy="25942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BBC678EC-E47C-4AC2-A75A-7022CECD0031}"/>
              </a:ext>
            </a:extLst>
          </p:cNvPr>
          <p:cNvSpPr>
            <a:spLocks noGrp="1"/>
          </p:cNvSpPr>
          <p:nvPr>
            <p:ph type="title" hasCustomPrompt="1"/>
          </p:nvPr>
        </p:nvSpPr>
        <p:spPr>
          <a:xfrm>
            <a:off x="1434622" y="848455"/>
            <a:ext cx="5102365" cy="2601914"/>
          </a:xfrm>
        </p:spPr>
        <p:txBody>
          <a:bodyPr tIns="182880" anchor="ctr" anchorCtr="0">
            <a:noAutofit/>
          </a:bodyPr>
          <a:lstStyle>
            <a:lvl1pPr>
              <a:lnSpc>
                <a:spcPct val="100000"/>
              </a:lnSpc>
              <a:defRPr sz="3200" cap="all" baseline="0">
                <a:solidFill>
                  <a:schemeClr val="bg1"/>
                </a:solidFill>
              </a:defRPr>
            </a:lvl1pPr>
          </a:lstStyle>
          <a:p>
            <a:r>
              <a:rPr lang="en-US" dirty="0">
                <a:solidFill>
                  <a:schemeClr val="bg1"/>
                </a:solidFill>
              </a:rPr>
              <a:t>CLICK TO ADD TITLE</a:t>
            </a:r>
          </a:p>
        </p:txBody>
      </p:sp>
      <p:sp>
        <p:nvSpPr>
          <p:cNvPr id="9" name="Rectangle 8">
            <a:extLst>
              <a:ext uri="{FF2B5EF4-FFF2-40B4-BE49-F238E27FC236}">
                <a16:creationId xmlns:a16="http://schemas.microsoft.com/office/drawing/2014/main" id="{5E74E69A-5ABD-42DF-A2B0-997A626257D4}"/>
              </a:ext>
              <a:ext uri="{C183D7F6-B498-43B3-948B-1728B52AA6E4}">
                <adec:decorative xmlns:adec="http://schemas.microsoft.com/office/drawing/2017/decorative" val="1"/>
              </a:ext>
            </a:extLst>
          </p:cNvPr>
          <p:cNvSpPr/>
          <p:nvPr userDrawn="1"/>
        </p:nvSpPr>
        <p:spPr>
          <a:xfrm>
            <a:off x="-3063" y="920164"/>
            <a:ext cx="1070775" cy="24661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C2B6D0A-4A1F-4B59-B429-AD3FABC74F33}"/>
              </a:ext>
              <a:ext uri="{C183D7F6-B498-43B3-948B-1728B52AA6E4}">
                <adec:decorative xmlns:adec="http://schemas.microsoft.com/office/drawing/2017/decorative" val="1"/>
              </a:ext>
            </a:extLst>
          </p:cNvPr>
          <p:cNvSpPr/>
          <p:nvPr userDrawn="1"/>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32B66529-F6B7-4C1C-8291-8139628DF6C0}"/>
              </a:ext>
              <a:ext uri="{C183D7F6-B498-43B3-948B-1728B52AA6E4}">
                <adec:decorative xmlns:adec="http://schemas.microsoft.com/office/drawing/2017/decorative" val="1"/>
              </a:ext>
            </a:extLst>
          </p:cNvPr>
          <p:cNvSpPr/>
          <p:nvPr userDrawn="1"/>
        </p:nvSpPr>
        <p:spPr>
          <a:xfrm>
            <a:off x="0" y="848456"/>
            <a:ext cx="6833382" cy="7170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872245B9-34B5-4F89-8EA6-C018B9D4FA46}"/>
              </a:ext>
              <a:ext uri="{C183D7F6-B498-43B3-948B-1728B52AA6E4}">
                <adec:decorative xmlns:adec="http://schemas.microsoft.com/office/drawing/2017/decorative" val="1"/>
              </a:ext>
            </a:extLst>
          </p:cNvPr>
          <p:cNvSpPr/>
          <p:nvPr userDrawn="1"/>
        </p:nvSpPr>
        <p:spPr>
          <a:xfrm>
            <a:off x="6858023" y="3442673"/>
            <a:ext cx="5333977" cy="3415328"/>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690814BE-76E8-43EC-9616-A1F02F053AD5}"/>
              </a:ext>
              <a:ext uri="{C183D7F6-B498-43B3-948B-1728B52AA6E4}">
                <adec:decorative xmlns:adec="http://schemas.microsoft.com/office/drawing/2017/decorative" val="1"/>
              </a:ext>
            </a:extLst>
          </p:cNvPr>
          <p:cNvSpPr/>
          <p:nvPr userDrawn="1"/>
        </p:nvSpPr>
        <p:spPr>
          <a:xfrm>
            <a:off x="0" y="3396996"/>
            <a:ext cx="1219200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Content Placeholder 2">
            <a:extLst>
              <a:ext uri="{FF2B5EF4-FFF2-40B4-BE49-F238E27FC236}">
                <a16:creationId xmlns:a16="http://schemas.microsoft.com/office/drawing/2014/main" id="{F8AAA0A6-9D4B-4AA2-82F0-77E5ECF4B647}"/>
              </a:ext>
            </a:extLst>
          </p:cNvPr>
          <p:cNvSpPr>
            <a:spLocks noGrp="1"/>
          </p:cNvSpPr>
          <p:nvPr>
            <p:ph idx="1" hasCustomPrompt="1"/>
          </p:nvPr>
        </p:nvSpPr>
        <p:spPr>
          <a:xfrm>
            <a:off x="7386762" y="3928342"/>
            <a:ext cx="4162319" cy="2285000"/>
          </a:xfrm>
        </p:spPr>
        <p:txBody>
          <a:bodyPr anchor="ctr">
            <a:normAutofit/>
          </a:bodyPr>
          <a:lstStyle>
            <a:lvl1pPr marL="0" indent="0">
              <a:lnSpc>
                <a:spcPct val="100000"/>
              </a:lnSpc>
              <a:spcAft>
                <a:spcPts val="600"/>
              </a:spcAft>
              <a:buNone/>
              <a:defRPr sz="1800" b="0"/>
            </a:lvl1pPr>
          </a:lstStyle>
          <a:p>
            <a:r>
              <a:rPr lang="en-US" dirty="0"/>
              <a:t>Click to add text</a:t>
            </a:r>
          </a:p>
        </p:txBody>
      </p:sp>
      <p:sp>
        <p:nvSpPr>
          <p:cNvPr id="17" name="Footer Placeholder 12">
            <a:extLst>
              <a:ext uri="{FF2B5EF4-FFF2-40B4-BE49-F238E27FC236}">
                <a16:creationId xmlns:a16="http://schemas.microsoft.com/office/drawing/2014/main" id="{8E3FFD99-95F0-47A4-8642-FB9FECEC4F37}"/>
              </a:ext>
            </a:extLst>
          </p:cNvPr>
          <p:cNvSpPr>
            <a:spLocks noGrp="1"/>
          </p:cNvSpPr>
          <p:nvPr>
            <p:ph type="ftr" sz="quarter" idx="11"/>
          </p:nvPr>
        </p:nvSpPr>
        <p:spPr>
          <a:xfrm>
            <a:off x="1525917" y="6309360"/>
            <a:ext cx="4946592" cy="457200"/>
          </a:xfrm>
        </p:spPr>
        <p:txBody>
          <a:bodyPr/>
          <a:lstStyle>
            <a:lvl1pPr>
              <a:defRPr lang="en-US" sz="1200" kern="1200" spc="150" baseline="0" dirty="0">
                <a:solidFill>
                  <a:schemeClr val="tx1">
                    <a:lumMod val="75000"/>
                    <a:lumOff val="25000"/>
                  </a:schemeClr>
                </a:solidFill>
                <a:latin typeface="+mj-lt"/>
                <a:ea typeface="+mn-ea"/>
                <a:cs typeface="+mn-cs"/>
              </a:defRPr>
            </a:lvl1pPr>
          </a:lstStyle>
          <a:p>
            <a:r>
              <a:rPr lang="en-US" dirty="0"/>
              <a:t>Presentation Title</a:t>
            </a:r>
          </a:p>
        </p:txBody>
      </p:sp>
      <p:sp>
        <p:nvSpPr>
          <p:cNvPr id="18" name="Rectangle 17">
            <a:extLst>
              <a:ext uri="{FF2B5EF4-FFF2-40B4-BE49-F238E27FC236}">
                <a16:creationId xmlns:a16="http://schemas.microsoft.com/office/drawing/2014/main" id="{94727536-E532-4015-A178-0ABB6B09C661}"/>
              </a:ext>
              <a:ext uri="{C183D7F6-B498-43B3-948B-1728B52AA6E4}">
                <adec:decorative xmlns:adec="http://schemas.microsoft.com/office/drawing/2017/decorative" val="1"/>
              </a:ext>
            </a:extLst>
          </p:cNvPr>
          <p:cNvSpPr/>
          <p:nvPr userDrawn="1"/>
        </p:nvSpPr>
        <p:spPr>
          <a:xfrm rot="5400000">
            <a:off x="3398931"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Date Placeholder 11">
            <a:extLst>
              <a:ext uri="{FF2B5EF4-FFF2-40B4-BE49-F238E27FC236}">
                <a16:creationId xmlns:a16="http://schemas.microsoft.com/office/drawing/2014/main" id="{22977876-C29D-4D32-9948-303465AEC312}"/>
              </a:ext>
            </a:extLst>
          </p:cNvPr>
          <p:cNvSpPr>
            <a:spLocks noGrp="1"/>
          </p:cNvSpPr>
          <p:nvPr>
            <p:ph type="dt" sz="half" idx="10"/>
          </p:nvPr>
        </p:nvSpPr>
        <p:spPr>
          <a:xfrm>
            <a:off x="7377730" y="6309360"/>
            <a:ext cx="2736329" cy="457200"/>
          </a:xfrm>
        </p:spPr>
        <p:txBody>
          <a:bodyPr/>
          <a:lstStyle/>
          <a:p>
            <a:r>
              <a:rPr lang="en-US" dirty="0"/>
              <a:t>9/8/20XX</a:t>
            </a:r>
          </a:p>
        </p:txBody>
      </p:sp>
      <p:sp>
        <p:nvSpPr>
          <p:cNvPr id="20" name="Slide Number Placeholder 15">
            <a:extLst>
              <a:ext uri="{FF2B5EF4-FFF2-40B4-BE49-F238E27FC236}">
                <a16:creationId xmlns:a16="http://schemas.microsoft.com/office/drawing/2014/main" id="{6A7BC11E-2EF0-4989-9A7E-7AB377DB8534}"/>
              </a:ext>
            </a:extLst>
          </p:cNvPr>
          <p:cNvSpPr>
            <a:spLocks noGrp="1"/>
          </p:cNvSpPr>
          <p:nvPr>
            <p:ph type="sldNum" sz="quarter" idx="12"/>
          </p:nvPr>
        </p:nvSpPr>
        <p:spPr>
          <a:xfrm>
            <a:off x="10569202" y="6309360"/>
            <a:ext cx="979879" cy="457200"/>
          </a:xfrm>
        </p:spPr>
        <p:txBody>
          <a:bodyPr/>
          <a:lstStyle>
            <a:lvl1pPr>
              <a:defRPr sz="1200" b="0"/>
            </a:lvl1pPr>
          </a:lstStyle>
          <a:p>
            <a:fld id="{FAEF9944-A4F6-4C59-AEBD-678D6480B8EA}" type="slidenum">
              <a:rPr lang="en-US" smtClean="0"/>
              <a:pPr/>
              <a:t>‹#›</a:t>
            </a:fld>
            <a:endParaRPr lang="en-US" dirty="0"/>
          </a:p>
        </p:txBody>
      </p:sp>
      <p:sp>
        <p:nvSpPr>
          <p:cNvPr id="2" name="Rectangle 1">
            <a:extLst>
              <a:ext uri="{FF2B5EF4-FFF2-40B4-BE49-F238E27FC236}">
                <a16:creationId xmlns:a16="http://schemas.microsoft.com/office/drawing/2014/main" id="{50557ABF-B75C-BD78-1A04-E483A57A9491}"/>
              </a:ext>
              <a:ext uri="{C183D7F6-B498-43B3-948B-1728B52AA6E4}">
                <adec:decorative xmlns:adec="http://schemas.microsoft.com/office/drawing/2017/decorative" val="1"/>
              </a:ext>
            </a:extLst>
          </p:cNvPr>
          <p:cNvSpPr/>
          <p:nvPr userDrawn="1"/>
        </p:nvSpPr>
        <p:spPr>
          <a:xfrm>
            <a:off x="1067712" y="0"/>
            <a:ext cx="5728216" cy="84552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49411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Title Only">
    <p:spTree>
      <p:nvGrpSpPr>
        <p:cNvPr id="1" name=""/>
        <p:cNvGrpSpPr/>
        <p:nvPr/>
      </p:nvGrpSpPr>
      <p:grpSpPr>
        <a:xfrm>
          <a:off x="0" y="0"/>
          <a:ext cx="0" cy="0"/>
          <a:chOff x="0" y="0"/>
          <a:chExt cx="0" cy="0"/>
        </a:xfrm>
      </p:grpSpPr>
      <p:sp useBgFill="1">
        <p:nvSpPr>
          <p:cNvPr id="52" name="Rectangle 51">
            <a:extLst>
              <a:ext uri="{FF2B5EF4-FFF2-40B4-BE49-F238E27FC236}">
                <a16:creationId xmlns:a16="http://schemas.microsoft.com/office/drawing/2014/main" id="{EA8D8870-8337-4ABD-9EA6-3D5AAB7E42D9}"/>
              </a:ext>
              <a:ext uri="{C183D7F6-B498-43B3-948B-1728B52AA6E4}">
                <adec:decorative xmlns:adec="http://schemas.microsoft.com/office/drawing/2017/decorative" val="1"/>
              </a:ext>
            </a:extLst>
          </p:cNvPr>
          <p:cNvSpPr/>
          <p:nvPr userDrawn="1"/>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a:extLst>
              <a:ext uri="{FF2B5EF4-FFF2-40B4-BE49-F238E27FC236}">
                <a16:creationId xmlns:a16="http://schemas.microsoft.com/office/drawing/2014/main" id="{BAC3B2DB-2CCA-4BD4-8D63-98257049E273}"/>
              </a:ext>
              <a:ext uri="{C183D7F6-B498-43B3-948B-1728B52AA6E4}">
                <adec:decorative xmlns:adec="http://schemas.microsoft.com/office/drawing/2017/decorative" val="1"/>
              </a:ext>
            </a:extLst>
          </p:cNvPr>
          <p:cNvSpPr/>
          <p:nvPr userDrawn="1"/>
        </p:nvSpPr>
        <p:spPr>
          <a:xfrm>
            <a:off x="0" y="825689"/>
            <a:ext cx="12192000" cy="520173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Title 1">
            <a:extLst>
              <a:ext uri="{FF2B5EF4-FFF2-40B4-BE49-F238E27FC236}">
                <a16:creationId xmlns:a16="http://schemas.microsoft.com/office/drawing/2014/main" id="{324DAAC3-FA37-4838-A298-327679F99F8A}"/>
              </a:ext>
            </a:extLst>
          </p:cNvPr>
          <p:cNvSpPr>
            <a:spLocks noGrp="1"/>
          </p:cNvSpPr>
          <p:nvPr>
            <p:ph type="ctrTitle" hasCustomPrompt="1"/>
          </p:nvPr>
        </p:nvSpPr>
        <p:spPr>
          <a:xfrm>
            <a:off x="1386629" y="825687"/>
            <a:ext cx="9643772" cy="5201730"/>
          </a:xfrm>
        </p:spPr>
        <p:txBody>
          <a:bodyPr tIns="182880" anchor="ctr" anchorCtr="0">
            <a:noAutofit/>
          </a:bodyPr>
          <a:lstStyle>
            <a:lvl1pPr algn="l">
              <a:lnSpc>
                <a:spcPct val="100000"/>
              </a:lnSpc>
              <a:defRPr sz="4800" cap="all" baseline="0">
                <a:solidFill>
                  <a:schemeClr val="bg1"/>
                </a:solidFill>
              </a:defRPr>
            </a:lvl1pPr>
          </a:lstStyle>
          <a:p>
            <a:r>
              <a:rPr lang="en-US" sz="4400" dirty="0">
                <a:solidFill>
                  <a:schemeClr val="bg1"/>
                </a:solidFill>
              </a:rPr>
              <a:t>CLICK TO ADD TITLE</a:t>
            </a:r>
          </a:p>
        </p:txBody>
      </p:sp>
      <p:sp>
        <p:nvSpPr>
          <p:cNvPr id="56" name="Rectangle 55">
            <a:extLst>
              <a:ext uri="{FF2B5EF4-FFF2-40B4-BE49-F238E27FC236}">
                <a16:creationId xmlns:a16="http://schemas.microsoft.com/office/drawing/2014/main" id="{FB792E4C-AD3B-4E88-8540-E75759746368}"/>
              </a:ext>
              <a:ext uri="{C183D7F6-B498-43B3-948B-1728B52AA6E4}">
                <adec:decorative xmlns:adec="http://schemas.microsoft.com/office/drawing/2017/decorative" val="1"/>
              </a:ext>
            </a:extLst>
          </p:cNvPr>
          <p:cNvSpPr/>
          <p:nvPr userDrawn="1"/>
        </p:nvSpPr>
        <p:spPr>
          <a:xfrm>
            <a:off x="-1" y="889696"/>
            <a:ext cx="1070775" cy="50777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a:extLst>
              <a:ext uri="{FF2B5EF4-FFF2-40B4-BE49-F238E27FC236}">
                <a16:creationId xmlns:a16="http://schemas.microsoft.com/office/drawing/2014/main" id="{6A32632F-9ED1-4328-BBE3-B4E014156A29}"/>
              </a:ext>
              <a:ext uri="{C183D7F6-B498-43B3-948B-1728B52AA6E4}">
                <adec:decorative xmlns:adec="http://schemas.microsoft.com/office/drawing/2017/decorative" val="1"/>
              </a:ext>
            </a:extLst>
          </p:cNvPr>
          <p:cNvSpPr/>
          <p:nvPr userDrawn="1"/>
        </p:nvSpPr>
        <p:spPr>
          <a:xfrm rot="5400000">
            <a:off x="-236512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Rectangle 58">
            <a:extLst>
              <a:ext uri="{FF2B5EF4-FFF2-40B4-BE49-F238E27FC236}">
                <a16:creationId xmlns:a16="http://schemas.microsoft.com/office/drawing/2014/main" id="{EA124D3C-01E3-4B96-BDF0-54851D1739D0}"/>
              </a:ext>
              <a:ext uri="{C183D7F6-B498-43B3-948B-1728B52AA6E4}">
                <adec:decorative xmlns:adec="http://schemas.microsoft.com/office/drawing/2017/decorative" val="1"/>
              </a:ext>
            </a:extLst>
          </p:cNvPr>
          <p:cNvSpPr/>
          <p:nvPr userDrawn="1"/>
        </p:nvSpPr>
        <p:spPr>
          <a:xfrm rot="5400000">
            <a:off x="7658511"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167A64FF-37A7-4837-8033-CBEA22697ECA}"/>
              </a:ext>
              <a:ext uri="{C183D7F6-B498-43B3-948B-1728B52AA6E4}">
                <adec:decorative xmlns:adec="http://schemas.microsoft.com/office/drawing/2017/decorative" val="1"/>
              </a:ext>
            </a:extLst>
          </p:cNvPr>
          <p:cNvSpPr/>
          <p:nvPr userDrawn="1"/>
        </p:nvSpPr>
        <p:spPr>
          <a:xfrm>
            <a:off x="11119516" y="896046"/>
            <a:ext cx="1070775" cy="5077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3FC0C09F-8990-542B-199E-E6FADE2FEEFB}"/>
              </a:ext>
              <a:ext uri="{C183D7F6-B498-43B3-948B-1728B52AA6E4}">
                <adec:decorative xmlns:adec="http://schemas.microsoft.com/office/drawing/2017/decorative" val="1"/>
              </a:ext>
            </a:extLst>
          </p:cNvPr>
          <p:cNvSpPr/>
          <p:nvPr userDrawn="1"/>
        </p:nvSpPr>
        <p:spPr>
          <a:xfrm>
            <a:off x="11119516" y="0"/>
            <a:ext cx="1070775" cy="8256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1F6F60C3-341E-9533-2415-66360A254A78}"/>
              </a:ext>
              <a:ext uri="{C183D7F6-B498-43B3-948B-1728B52AA6E4}">
                <adec:decorative xmlns:adec="http://schemas.microsoft.com/office/drawing/2017/decorative" val="1"/>
              </a:ext>
            </a:extLst>
          </p:cNvPr>
          <p:cNvSpPr/>
          <p:nvPr userDrawn="1"/>
        </p:nvSpPr>
        <p:spPr>
          <a:xfrm>
            <a:off x="11119515" y="6027421"/>
            <a:ext cx="1070775" cy="8305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94753914"/>
      </p:ext>
    </p:extLst>
  </p:cSld>
  <p:clrMapOvr>
    <a:masterClrMapping/>
  </p:clrMapOvr>
  <p:extLst>
    <p:ext uri="{DCECCB84-F9BA-43D5-87BE-67443E8EF086}">
      <p15:sldGuideLst xmlns:p15="http://schemas.microsoft.com/office/powerpoint/2012/main">
        <p15:guide id="1" orient="horz" pos="4056">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CD2910-71F0-5ABA-3D70-C34E883130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C168475-AF9B-47AB-2AB2-3D7FB67F9C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BE305A-541C-3139-B2FB-28145BA1A149}"/>
              </a:ext>
            </a:extLst>
          </p:cNvPr>
          <p:cNvSpPr>
            <a:spLocks noGrp="1"/>
          </p:cNvSpPr>
          <p:nvPr>
            <p:ph type="dt" sz="half" idx="10"/>
          </p:nvPr>
        </p:nvSpPr>
        <p:spPr/>
        <p:txBody>
          <a:bodyPr/>
          <a:lstStyle/>
          <a:p>
            <a:r>
              <a:rPr lang="en-US"/>
              <a:t>9/8/20XX</a:t>
            </a:r>
            <a:endParaRPr lang="en-US" dirty="0"/>
          </a:p>
        </p:txBody>
      </p:sp>
      <p:sp>
        <p:nvSpPr>
          <p:cNvPr id="5" name="Footer Placeholder 4">
            <a:extLst>
              <a:ext uri="{FF2B5EF4-FFF2-40B4-BE49-F238E27FC236}">
                <a16:creationId xmlns:a16="http://schemas.microsoft.com/office/drawing/2014/main" id="{10E5F838-019C-B8FD-AF1E-A3945A990B4F}"/>
              </a:ext>
            </a:extLst>
          </p:cNvPr>
          <p:cNvSpPr>
            <a:spLocks noGrp="1"/>
          </p:cNvSpPr>
          <p:nvPr>
            <p:ph type="ftr" sz="quarter" idx="11"/>
          </p:nvPr>
        </p:nvSpPr>
        <p:spPr/>
        <p:txBody>
          <a:bodyPr/>
          <a:lstStyle/>
          <a:p>
            <a:r>
              <a:rPr lang="en-US"/>
              <a:t>Presentation Title</a:t>
            </a:r>
            <a:endParaRPr lang="en-US" dirty="0"/>
          </a:p>
        </p:txBody>
      </p:sp>
      <p:sp>
        <p:nvSpPr>
          <p:cNvPr id="6" name="Slide Number Placeholder 5">
            <a:extLst>
              <a:ext uri="{FF2B5EF4-FFF2-40B4-BE49-F238E27FC236}">
                <a16:creationId xmlns:a16="http://schemas.microsoft.com/office/drawing/2014/main" id="{82596E84-2F7F-28FC-5203-45FEB0441B05}"/>
              </a:ext>
            </a:extLst>
          </p:cNvPr>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3479902535"/>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5A710-D56A-DA9E-393E-86E1C848146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D011FCD-4F00-557F-7B04-AE4059C61A0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983C420-8BB7-E417-6449-5D1BFF3E4278}"/>
              </a:ext>
            </a:extLst>
          </p:cNvPr>
          <p:cNvSpPr>
            <a:spLocks noGrp="1"/>
          </p:cNvSpPr>
          <p:nvPr>
            <p:ph type="dt" sz="half" idx="10"/>
          </p:nvPr>
        </p:nvSpPr>
        <p:spPr/>
        <p:txBody>
          <a:bodyPr/>
          <a:lstStyle/>
          <a:p>
            <a:r>
              <a:rPr lang="en-US"/>
              <a:t>9/8/20XX</a:t>
            </a:r>
            <a:endParaRPr lang="en-US" dirty="0"/>
          </a:p>
        </p:txBody>
      </p:sp>
      <p:sp>
        <p:nvSpPr>
          <p:cNvPr id="5" name="Footer Placeholder 4">
            <a:extLst>
              <a:ext uri="{FF2B5EF4-FFF2-40B4-BE49-F238E27FC236}">
                <a16:creationId xmlns:a16="http://schemas.microsoft.com/office/drawing/2014/main" id="{2C4F20CF-F58A-4481-91D1-93A3949DB64A}"/>
              </a:ext>
            </a:extLst>
          </p:cNvPr>
          <p:cNvSpPr>
            <a:spLocks noGrp="1"/>
          </p:cNvSpPr>
          <p:nvPr>
            <p:ph type="ftr" sz="quarter" idx="11"/>
          </p:nvPr>
        </p:nvSpPr>
        <p:spPr/>
        <p:txBody>
          <a:bodyPr/>
          <a:lstStyle/>
          <a:p>
            <a:r>
              <a:rPr lang="en-US"/>
              <a:t>Presentation Title</a:t>
            </a:r>
            <a:endParaRPr lang="en-US" dirty="0"/>
          </a:p>
        </p:txBody>
      </p:sp>
      <p:sp>
        <p:nvSpPr>
          <p:cNvPr id="6" name="Slide Number Placeholder 5">
            <a:extLst>
              <a:ext uri="{FF2B5EF4-FFF2-40B4-BE49-F238E27FC236}">
                <a16:creationId xmlns:a16="http://schemas.microsoft.com/office/drawing/2014/main" id="{A9166F68-5E5C-3AC0-7563-39C81D4A95AF}"/>
              </a:ext>
            </a:extLst>
          </p:cNvPr>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4227617626"/>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6B1AFA-7E2C-6125-B3FE-53FDD01ED18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C41D038-A058-B7CE-9EC8-C94394F6968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2CA8CA2-C44A-3335-C1CF-F859A2B32C4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30B0D7B-78EB-8233-4135-3ABF78FA1758}"/>
              </a:ext>
            </a:extLst>
          </p:cNvPr>
          <p:cNvSpPr>
            <a:spLocks noGrp="1"/>
          </p:cNvSpPr>
          <p:nvPr>
            <p:ph type="dt" sz="half" idx="10"/>
          </p:nvPr>
        </p:nvSpPr>
        <p:spPr/>
        <p:txBody>
          <a:bodyPr/>
          <a:lstStyle/>
          <a:p>
            <a:r>
              <a:rPr lang="en-US"/>
              <a:t>9/8/20XX</a:t>
            </a:r>
            <a:endParaRPr lang="en-US" dirty="0"/>
          </a:p>
        </p:txBody>
      </p:sp>
      <p:sp>
        <p:nvSpPr>
          <p:cNvPr id="6" name="Footer Placeholder 5">
            <a:extLst>
              <a:ext uri="{FF2B5EF4-FFF2-40B4-BE49-F238E27FC236}">
                <a16:creationId xmlns:a16="http://schemas.microsoft.com/office/drawing/2014/main" id="{17CACF0F-58D6-A9DD-E4FA-D8A03C4DE8F0}"/>
              </a:ext>
            </a:extLst>
          </p:cNvPr>
          <p:cNvSpPr>
            <a:spLocks noGrp="1"/>
          </p:cNvSpPr>
          <p:nvPr>
            <p:ph type="ftr" sz="quarter" idx="11"/>
          </p:nvPr>
        </p:nvSpPr>
        <p:spPr/>
        <p:txBody>
          <a:bodyPr/>
          <a:lstStyle/>
          <a:p>
            <a:r>
              <a:rPr lang="en-US"/>
              <a:t>Presentation Title</a:t>
            </a:r>
            <a:endParaRPr lang="en-US" dirty="0"/>
          </a:p>
        </p:txBody>
      </p:sp>
      <p:sp>
        <p:nvSpPr>
          <p:cNvPr id="7" name="Slide Number Placeholder 6">
            <a:extLst>
              <a:ext uri="{FF2B5EF4-FFF2-40B4-BE49-F238E27FC236}">
                <a16:creationId xmlns:a16="http://schemas.microsoft.com/office/drawing/2014/main" id="{F13FCC19-D2AC-356D-F920-92A3C38D0A07}"/>
              </a:ext>
            </a:extLst>
          </p:cNvPr>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1871545091"/>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4FFD4-0177-153D-88C0-949E27D9430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2124C84-C39F-BC00-F4DA-154CB11D9E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F2F2CCD-1BCF-0B6B-4758-F04A0619550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E3AFE44-308A-3BDF-117D-37720C5CCD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01E74E-03BF-62F3-5139-9082D5A75E7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61C0CE5-4B62-9D64-A630-E12DC13A90DD}"/>
              </a:ext>
            </a:extLst>
          </p:cNvPr>
          <p:cNvSpPr>
            <a:spLocks noGrp="1"/>
          </p:cNvSpPr>
          <p:nvPr>
            <p:ph type="dt" sz="half" idx="10"/>
          </p:nvPr>
        </p:nvSpPr>
        <p:spPr/>
        <p:txBody>
          <a:bodyPr/>
          <a:lstStyle/>
          <a:p>
            <a:r>
              <a:rPr lang="en-US"/>
              <a:t>9/8/20XX</a:t>
            </a:r>
            <a:endParaRPr lang="en-US" dirty="0"/>
          </a:p>
        </p:txBody>
      </p:sp>
      <p:sp>
        <p:nvSpPr>
          <p:cNvPr id="8" name="Footer Placeholder 7">
            <a:extLst>
              <a:ext uri="{FF2B5EF4-FFF2-40B4-BE49-F238E27FC236}">
                <a16:creationId xmlns:a16="http://schemas.microsoft.com/office/drawing/2014/main" id="{FE830259-9A8E-80A5-C298-7F966E96FAFA}"/>
              </a:ext>
            </a:extLst>
          </p:cNvPr>
          <p:cNvSpPr>
            <a:spLocks noGrp="1"/>
          </p:cNvSpPr>
          <p:nvPr>
            <p:ph type="ftr" sz="quarter" idx="11"/>
          </p:nvPr>
        </p:nvSpPr>
        <p:spPr/>
        <p:txBody>
          <a:bodyPr/>
          <a:lstStyle/>
          <a:p>
            <a:r>
              <a:rPr lang="en-US"/>
              <a:t>Presentation Title</a:t>
            </a:r>
            <a:endParaRPr lang="en-US" dirty="0"/>
          </a:p>
        </p:txBody>
      </p:sp>
      <p:sp>
        <p:nvSpPr>
          <p:cNvPr id="9" name="Slide Number Placeholder 8">
            <a:extLst>
              <a:ext uri="{FF2B5EF4-FFF2-40B4-BE49-F238E27FC236}">
                <a16:creationId xmlns:a16="http://schemas.microsoft.com/office/drawing/2014/main" id="{0B62CF93-65C0-2F4B-AAAE-C803954FA5AD}"/>
              </a:ext>
            </a:extLst>
          </p:cNvPr>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3830010004"/>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3D077C-60AB-8F95-74C1-9D1AB5BAC84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4BCE146-8E83-D986-CCC5-11B1BB934B7B}"/>
              </a:ext>
            </a:extLst>
          </p:cNvPr>
          <p:cNvSpPr>
            <a:spLocks noGrp="1"/>
          </p:cNvSpPr>
          <p:nvPr>
            <p:ph type="dt" sz="half" idx="10"/>
          </p:nvPr>
        </p:nvSpPr>
        <p:spPr/>
        <p:txBody>
          <a:bodyPr/>
          <a:lstStyle/>
          <a:p>
            <a:fld id="{005CD215-1C45-48A0-8534-39FFE8A7C95A}" type="datetime1">
              <a:rPr lang="en-US" smtClean="0"/>
              <a:t>5/30/2025</a:t>
            </a:fld>
            <a:endParaRPr lang="en-US" dirty="0"/>
          </a:p>
        </p:txBody>
      </p:sp>
      <p:sp>
        <p:nvSpPr>
          <p:cNvPr id="4" name="Footer Placeholder 3">
            <a:extLst>
              <a:ext uri="{FF2B5EF4-FFF2-40B4-BE49-F238E27FC236}">
                <a16:creationId xmlns:a16="http://schemas.microsoft.com/office/drawing/2014/main" id="{BB179396-AB98-8E6C-6FF4-4DF38D98F15A}"/>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72B22B5F-3CB1-A598-4B3E-3CA4540E1993}"/>
              </a:ext>
            </a:extLst>
          </p:cNvPr>
          <p:cNvSpPr>
            <a:spLocks noGrp="1"/>
          </p:cNvSpPr>
          <p:nvPr>
            <p:ph type="sldNum" sz="quarter" idx="12"/>
          </p:nvPr>
        </p:nvSpPr>
        <p:spPr/>
        <p:txBody>
          <a:bodyPr/>
          <a:lstStyle/>
          <a:p>
            <a:fld id="{FAEF9944-A4F6-4C59-AEBD-678D6480B8EA}" type="slidenum">
              <a:rPr lang="en-US" smtClean="0"/>
              <a:t>‹#›</a:t>
            </a:fld>
            <a:endParaRPr lang="en-US" dirty="0"/>
          </a:p>
        </p:txBody>
      </p:sp>
      <p:sp useBgFill="1">
        <p:nvSpPr>
          <p:cNvPr id="6" name="Rectangle 5">
            <a:extLst>
              <a:ext uri="{FF2B5EF4-FFF2-40B4-BE49-F238E27FC236}">
                <a16:creationId xmlns:a16="http://schemas.microsoft.com/office/drawing/2014/main" id="{9F1FE293-7986-6A7D-7A65-EF2D8F6B213B}"/>
              </a:ext>
              <a:ext uri="{C183D7F6-B498-43B3-948B-1728B52AA6E4}">
                <adec:decorative xmlns:adec="http://schemas.microsoft.com/office/drawing/2017/decorative" val="1"/>
              </a:ext>
            </a:extLst>
          </p:cNvPr>
          <p:cNvSpPr/>
          <p:nvPr userDrawn="1"/>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AF63E2CF-3C86-E82C-A8C1-7C3CED0EF766}"/>
              </a:ext>
              <a:ext uri="{C183D7F6-B498-43B3-948B-1728B52AA6E4}">
                <adec:decorative xmlns:adec="http://schemas.microsoft.com/office/drawing/2017/decorative" val="1"/>
              </a:ext>
            </a:extLst>
          </p:cNvPr>
          <p:cNvSpPr/>
          <p:nvPr userDrawn="1"/>
        </p:nvSpPr>
        <p:spPr>
          <a:xfrm>
            <a:off x="0" y="825689"/>
            <a:ext cx="12192000" cy="520173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ADC0BEE3-E362-CB81-22E5-7BB58DDB67E4}"/>
              </a:ext>
              <a:ext uri="{C183D7F6-B498-43B3-948B-1728B52AA6E4}">
                <adec:decorative xmlns:adec="http://schemas.microsoft.com/office/drawing/2017/decorative" val="1"/>
              </a:ext>
            </a:extLst>
          </p:cNvPr>
          <p:cNvSpPr/>
          <p:nvPr userDrawn="1"/>
        </p:nvSpPr>
        <p:spPr>
          <a:xfrm>
            <a:off x="-1" y="889696"/>
            <a:ext cx="1070775" cy="50777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AE456517-B869-B4F9-666B-A243BC26E53D}"/>
              </a:ext>
              <a:ext uri="{C183D7F6-B498-43B3-948B-1728B52AA6E4}">
                <adec:decorative xmlns:adec="http://schemas.microsoft.com/office/drawing/2017/decorative" val="1"/>
              </a:ext>
            </a:extLst>
          </p:cNvPr>
          <p:cNvSpPr/>
          <p:nvPr userDrawn="1"/>
        </p:nvSpPr>
        <p:spPr>
          <a:xfrm rot="5400000">
            <a:off x="-236512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B18B8509-A6EA-E8F5-76BF-AC96CA0C7BD4}"/>
              </a:ext>
              <a:ext uri="{C183D7F6-B498-43B3-948B-1728B52AA6E4}">
                <adec:decorative xmlns:adec="http://schemas.microsoft.com/office/drawing/2017/decorative" val="1"/>
              </a:ext>
            </a:extLst>
          </p:cNvPr>
          <p:cNvSpPr/>
          <p:nvPr userDrawn="1"/>
        </p:nvSpPr>
        <p:spPr>
          <a:xfrm rot="5400000">
            <a:off x="7658511"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2BBFA30B-A6BB-FBFC-3DB1-03EB44031781}"/>
              </a:ext>
              <a:ext uri="{C183D7F6-B498-43B3-948B-1728B52AA6E4}">
                <adec:decorative xmlns:adec="http://schemas.microsoft.com/office/drawing/2017/decorative" val="1"/>
              </a:ext>
            </a:extLst>
          </p:cNvPr>
          <p:cNvSpPr/>
          <p:nvPr userDrawn="1"/>
        </p:nvSpPr>
        <p:spPr>
          <a:xfrm>
            <a:off x="11119516" y="896046"/>
            <a:ext cx="1070775" cy="5077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64339770-F5CC-B43A-5968-32E9194B80AD}"/>
              </a:ext>
              <a:ext uri="{C183D7F6-B498-43B3-948B-1728B52AA6E4}">
                <adec:decorative xmlns:adec="http://schemas.microsoft.com/office/drawing/2017/decorative" val="1"/>
              </a:ext>
            </a:extLst>
          </p:cNvPr>
          <p:cNvSpPr/>
          <p:nvPr userDrawn="1"/>
        </p:nvSpPr>
        <p:spPr>
          <a:xfrm>
            <a:off x="11119516" y="0"/>
            <a:ext cx="1070775" cy="8256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C188E2E7-E7A2-D078-AB58-AA352FF2874C}"/>
              </a:ext>
              <a:ext uri="{C183D7F6-B498-43B3-948B-1728B52AA6E4}">
                <adec:decorative xmlns:adec="http://schemas.microsoft.com/office/drawing/2017/decorative" val="1"/>
              </a:ext>
            </a:extLst>
          </p:cNvPr>
          <p:cNvSpPr/>
          <p:nvPr userDrawn="1"/>
        </p:nvSpPr>
        <p:spPr>
          <a:xfrm>
            <a:off x="11119515" y="6027421"/>
            <a:ext cx="1070775" cy="8305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63423595"/>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1ED6A50-9A62-8381-A546-77EB8C13F021}"/>
              </a:ext>
            </a:extLst>
          </p:cNvPr>
          <p:cNvSpPr>
            <a:spLocks noGrp="1"/>
          </p:cNvSpPr>
          <p:nvPr>
            <p:ph type="dt" sz="half" idx="10"/>
          </p:nvPr>
        </p:nvSpPr>
        <p:spPr/>
        <p:txBody>
          <a:bodyPr/>
          <a:lstStyle/>
          <a:p>
            <a:r>
              <a:rPr lang="en-US"/>
              <a:t>9/8/20XX</a:t>
            </a:r>
            <a:endParaRPr lang="en-US" dirty="0"/>
          </a:p>
        </p:txBody>
      </p:sp>
      <p:sp>
        <p:nvSpPr>
          <p:cNvPr id="3" name="Footer Placeholder 2">
            <a:extLst>
              <a:ext uri="{FF2B5EF4-FFF2-40B4-BE49-F238E27FC236}">
                <a16:creationId xmlns:a16="http://schemas.microsoft.com/office/drawing/2014/main" id="{4E34101E-7270-366F-67E6-BF9CB4241779}"/>
              </a:ext>
            </a:extLst>
          </p:cNvPr>
          <p:cNvSpPr>
            <a:spLocks noGrp="1"/>
          </p:cNvSpPr>
          <p:nvPr>
            <p:ph type="ftr" sz="quarter" idx="11"/>
          </p:nvPr>
        </p:nvSpPr>
        <p:spPr/>
        <p:txBody>
          <a:bodyPr/>
          <a:lstStyle/>
          <a:p>
            <a:r>
              <a:rPr lang="en-US"/>
              <a:t>Presentation Title</a:t>
            </a:r>
            <a:endParaRPr lang="en-US" dirty="0"/>
          </a:p>
        </p:txBody>
      </p:sp>
      <p:sp>
        <p:nvSpPr>
          <p:cNvPr id="4" name="Slide Number Placeholder 3">
            <a:extLst>
              <a:ext uri="{FF2B5EF4-FFF2-40B4-BE49-F238E27FC236}">
                <a16:creationId xmlns:a16="http://schemas.microsoft.com/office/drawing/2014/main" id="{1173BB5F-CE43-BDCE-3541-D8A640EFCA9A}"/>
              </a:ext>
            </a:extLst>
          </p:cNvPr>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3044719573"/>
      </p:ext>
    </p:extLst>
  </p:cSld>
  <p:clrMapOvr>
    <a:masterClrMapping/>
  </p:clrMapOvr>
  <p:hf sldNum="0" hdr="0" ftr="0" dt="0"/>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BAB7C6-EBE5-2019-F5FC-E5C284FBB9C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B45B741-7B2F-1769-6C0A-D23F367D8BF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9C91FDA-39CD-E8CB-5CB8-2611291D7F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CE10E7F-B774-07A3-A528-8C1E8F39CDCF}"/>
              </a:ext>
            </a:extLst>
          </p:cNvPr>
          <p:cNvSpPr>
            <a:spLocks noGrp="1"/>
          </p:cNvSpPr>
          <p:nvPr>
            <p:ph type="dt" sz="half" idx="10"/>
          </p:nvPr>
        </p:nvSpPr>
        <p:spPr/>
        <p:txBody>
          <a:bodyPr/>
          <a:lstStyle/>
          <a:p>
            <a:r>
              <a:rPr lang="en-US"/>
              <a:t>9/8/20XX</a:t>
            </a:r>
            <a:endParaRPr lang="en-US" dirty="0"/>
          </a:p>
        </p:txBody>
      </p:sp>
      <p:sp>
        <p:nvSpPr>
          <p:cNvPr id="6" name="Footer Placeholder 5">
            <a:extLst>
              <a:ext uri="{FF2B5EF4-FFF2-40B4-BE49-F238E27FC236}">
                <a16:creationId xmlns:a16="http://schemas.microsoft.com/office/drawing/2014/main" id="{19A1A704-4304-F204-4259-C7CE437BE935}"/>
              </a:ext>
            </a:extLst>
          </p:cNvPr>
          <p:cNvSpPr>
            <a:spLocks noGrp="1"/>
          </p:cNvSpPr>
          <p:nvPr>
            <p:ph type="ftr" sz="quarter" idx="11"/>
          </p:nvPr>
        </p:nvSpPr>
        <p:spPr/>
        <p:txBody>
          <a:bodyPr/>
          <a:lstStyle/>
          <a:p>
            <a:r>
              <a:rPr lang="en-US"/>
              <a:t>Presentation Title</a:t>
            </a:r>
            <a:endParaRPr lang="en-US" dirty="0"/>
          </a:p>
        </p:txBody>
      </p:sp>
      <p:sp>
        <p:nvSpPr>
          <p:cNvPr id="7" name="Slide Number Placeholder 6">
            <a:extLst>
              <a:ext uri="{FF2B5EF4-FFF2-40B4-BE49-F238E27FC236}">
                <a16:creationId xmlns:a16="http://schemas.microsoft.com/office/drawing/2014/main" id="{0E6915BC-9530-5C01-9AA3-6E9FF9380878}"/>
              </a:ext>
            </a:extLst>
          </p:cNvPr>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2384284255"/>
      </p:ext>
    </p:extLst>
  </p:cSld>
  <p:clrMapOvr>
    <a:masterClrMapping/>
  </p:clrMapOvr>
  <p:hf sldNum="0" hdr="0" ftr="0" dt="0"/>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8A286-AEBF-75FA-9908-133D5FD1D5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4736143-C975-BE22-E757-6CE67889687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7284E97-985F-828D-59E4-FFD86E473A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D273CE9-5A22-1C95-5739-7347C2100954}"/>
              </a:ext>
            </a:extLst>
          </p:cNvPr>
          <p:cNvSpPr>
            <a:spLocks noGrp="1"/>
          </p:cNvSpPr>
          <p:nvPr>
            <p:ph type="dt" sz="half" idx="10"/>
          </p:nvPr>
        </p:nvSpPr>
        <p:spPr/>
        <p:txBody>
          <a:bodyPr/>
          <a:lstStyle/>
          <a:p>
            <a:r>
              <a:rPr lang="en-US"/>
              <a:t>9/8/20XX</a:t>
            </a:r>
            <a:endParaRPr lang="en-US" dirty="0"/>
          </a:p>
        </p:txBody>
      </p:sp>
      <p:sp>
        <p:nvSpPr>
          <p:cNvPr id="6" name="Footer Placeholder 5">
            <a:extLst>
              <a:ext uri="{FF2B5EF4-FFF2-40B4-BE49-F238E27FC236}">
                <a16:creationId xmlns:a16="http://schemas.microsoft.com/office/drawing/2014/main" id="{A977AC98-8BCC-CA0C-7418-CCAA1CA4A818}"/>
              </a:ext>
            </a:extLst>
          </p:cNvPr>
          <p:cNvSpPr>
            <a:spLocks noGrp="1"/>
          </p:cNvSpPr>
          <p:nvPr>
            <p:ph type="ftr" sz="quarter" idx="11"/>
          </p:nvPr>
        </p:nvSpPr>
        <p:spPr/>
        <p:txBody>
          <a:bodyPr/>
          <a:lstStyle/>
          <a:p>
            <a:r>
              <a:rPr lang="en-US"/>
              <a:t>Presentation Title</a:t>
            </a:r>
            <a:endParaRPr lang="en-US" dirty="0"/>
          </a:p>
        </p:txBody>
      </p:sp>
      <p:sp>
        <p:nvSpPr>
          <p:cNvPr id="7" name="Slide Number Placeholder 6">
            <a:extLst>
              <a:ext uri="{FF2B5EF4-FFF2-40B4-BE49-F238E27FC236}">
                <a16:creationId xmlns:a16="http://schemas.microsoft.com/office/drawing/2014/main" id="{AEE90E7B-4DEB-15B3-7D4E-D9C35D938E6C}"/>
              </a:ext>
            </a:extLst>
          </p:cNvPr>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1818965814"/>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D92E13A-E9C3-FE03-2986-77F33072B41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6F6F352-4D54-A5E9-B5E8-E910B307DC3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70F16F-A492-85DB-CB21-A5C0D835B38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r>
              <a:rPr lang="en-US"/>
              <a:t>9/8/20XX</a:t>
            </a:r>
            <a:endParaRPr lang="en-US" dirty="0"/>
          </a:p>
        </p:txBody>
      </p:sp>
      <p:sp>
        <p:nvSpPr>
          <p:cNvPr id="5" name="Footer Placeholder 4">
            <a:extLst>
              <a:ext uri="{FF2B5EF4-FFF2-40B4-BE49-F238E27FC236}">
                <a16:creationId xmlns:a16="http://schemas.microsoft.com/office/drawing/2014/main" id="{E9E4AC01-414E-9A7C-1D74-6224850FE2B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r>
              <a:rPr lang="en-US"/>
              <a:t>Presentation Title</a:t>
            </a:r>
            <a:endParaRPr lang="en-US" dirty="0"/>
          </a:p>
        </p:txBody>
      </p:sp>
      <p:sp>
        <p:nvSpPr>
          <p:cNvPr id="6" name="Slide Number Placeholder 5">
            <a:extLst>
              <a:ext uri="{FF2B5EF4-FFF2-40B4-BE49-F238E27FC236}">
                <a16:creationId xmlns:a16="http://schemas.microsoft.com/office/drawing/2014/main" id="{CB45EED2-25CC-3020-D738-8DA009C236A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1893653723"/>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 id="2147483724" r:id="rId14"/>
    <p:sldLayoutId id="2147483725" r:id="rId15"/>
    <p:sldLayoutId id="2147483682" r:id="rId16"/>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2" name="Rectangle 51">
            <a:extLst>
              <a:ext uri="{FF2B5EF4-FFF2-40B4-BE49-F238E27FC236}">
                <a16:creationId xmlns:a16="http://schemas.microsoft.com/office/drawing/2014/main" id="{9203DE33-2CD4-4CA8-9AF3-37C3B65133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a:extLst>
              <a:ext uri="{FF2B5EF4-FFF2-40B4-BE49-F238E27FC236}">
                <a16:creationId xmlns:a16="http://schemas.microsoft.com/office/drawing/2014/main" id="{0AF57B88-1D4C-41FA-A761-EC1DD10C35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1100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Rectangle 55">
            <a:extLst>
              <a:ext uri="{FF2B5EF4-FFF2-40B4-BE49-F238E27FC236}">
                <a16:creationId xmlns:a16="http://schemas.microsoft.com/office/drawing/2014/main" id="{D2548F45-5164-4ABB-8212-7F293FDED8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9565" y="2659404"/>
            <a:ext cx="4355594" cy="4040742"/>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Placeholder 11" descr="A statue of a person holding a scale and a gavel&#10;&#10;Description automatically generated with low confidence">
            <a:extLst>
              <a:ext uri="{FF2B5EF4-FFF2-40B4-BE49-F238E27FC236}">
                <a16:creationId xmlns:a16="http://schemas.microsoft.com/office/drawing/2014/main" id="{07182CA5-2F74-3F0E-B2F0-BBF3AA837D8D}"/>
              </a:ext>
            </a:extLst>
          </p:cNvPr>
          <p:cNvPicPr preferRelativeResize="0">
            <a:picLocks noGrp="1"/>
          </p:cNvPicPr>
          <p:nvPr>
            <p:ph type="pic" idx="1"/>
          </p:nvPr>
        </p:nvPicPr>
        <p:blipFill rotWithShape="1">
          <a:blip r:embed="rId3"/>
          <a:srcRect l="6217" r="14566"/>
          <a:stretch>
            <a:fillRect/>
          </a:stretch>
        </p:blipFill>
        <p:spPr bwMode="auto">
          <a:xfrm>
            <a:off x="4038599" y="10"/>
            <a:ext cx="8160026" cy="6875809"/>
          </a:xfrm>
          <a:prstGeom prst="rect">
            <a:avLst/>
          </a:prstGeom>
          <a:noFill/>
          <a:extLst>
            <a:ext uri="{909E8E84-426E-40DD-AFC4-6F175D3DCCD1}">
              <a14:hiddenFill xmlns:a14="http://schemas.microsoft.com/office/drawing/2010/main">
                <a:solidFill>
                  <a:srgbClr val="FFFFFF"/>
                </a:solidFill>
              </a14:hiddenFill>
            </a:ext>
          </a:extLst>
        </p:spPr>
      </p:pic>
      <p:sp>
        <p:nvSpPr>
          <p:cNvPr id="58" name="Freeform: Shape 57">
            <a:extLst>
              <a:ext uri="{FF2B5EF4-FFF2-40B4-BE49-F238E27FC236}">
                <a16:creationId xmlns:a16="http://schemas.microsoft.com/office/drawing/2014/main" id="{5E81CCFB-7BEF-4186-86FB-D09450B4D0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p:cNvSpPr>
            <a:spLocks noGrp="1"/>
          </p:cNvSpPr>
          <p:nvPr>
            <p:ph type="title"/>
          </p:nvPr>
        </p:nvSpPr>
        <p:spPr>
          <a:xfrm>
            <a:off x="534473" y="2950387"/>
            <a:ext cx="3052293" cy="3531403"/>
          </a:xfrm>
        </p:spPr>
        <p:txBody>
          <a:bodyPr vert="horz" lIns="91440" tIns="45720" rIns="91440" bIns="45720" rtlCol="0" anchor="t">
            <a:normAutofit/>
          </a:bodyPr>
          <a:lstStyle/>
          <a:p>
            <a:pPr algn="r"/>
            <a:r>
              <a:rPr lang="en-US" sz="4000" b="1" cap="all">
                <a:solidFill>
                  <a:srgbClr val="FFFFFF"/>
                </a:solidFill>
              </a:rPr>
              <a:t>Court of Appeals Update</a:t>
            </a:r>
          </a:p>
        </p:txBody>
      </p:sp>
      <p:sp>
        <p:nvSpPr>
          <p:cNvPr id="3" name="Content Placeholder 2"/>
          <p:cNvSpPr>
            <a:spLocks noGrp="1"/>
          </p:cNvSpPr>
          <p:nvPr>
            <p:ph type="body" sz="half" idx="2"/>
          </p:nvPr>
        </p:nvSpPr>
        <p:spPr>
          <a:xfrm>
            <a:off x="777922" y="558801"/>
            <a:ext cx="2808844" cy="975359"/>
          </a:xfrm>
        </p:spPr>
        <p:txBody>
          <a:bodyPr vert="horz" lIns="91440" tIns="45720" rIns="91440" bIns="45720" rtlCol="0" anchor="b">
            <a:normAutofit/>
          </a:bodyPr>
          <a:lstStyle/>
          <a:p>
            <a:pPr algn="r"/>
            <a:r>
              <a:rPr lang="en-US" sz="2000" b="1" dirty="0">
                <a:solidFill>
                  <a:srgbClr val="FFFFFF"/>
                </a:solidFill>
              </a:rPr>
              <a:t>Chief Judge Larry E. Thompson, Kentucky Court of Appeals </a:t>
            </a:r>
          </a:p>
        </p:txBody>
      </p:sp>
    </p:spTree>
    <p:extLst>
      <p:ext uri="{BB962C8B-B14F-4D97-AF65-F5344CB8AC3E}">
        <p14:creationId xmlns:p14="http://schemas.microsoft.com/office/powerpoint/2010/main" val="295718958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1" name="Rectangle 2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Freeform: Shape 2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1" name="Rectangle 3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05ACD7E-CB9D-D94A-DB62-F6DCBFB5182F}"/>
              </a:ext>
            </a:extLst>
          </p:cNvPr>
          <p:cNvSpPr>
            <a:spLocks noGrp="1"/>
          </p:cNvSpPr>
          <p:nvPr>
            <p:ph type="title"/>
          </p:nvPr>
        </p:nvSpPr>
        <p:spPr>
          <a:xfrm>
            <a:off x="513708" y="586855"/>
            <a:ext cx="3154380" cy="3387497"/>
          </a:xfrm>
        </p:spPr>
        <p:txBody>
          <a:bodyPr vert="horz" lIns="91440" tIns="45720" rIns="91440" bIns="45720" rtlCol="0" anchor="b">
            <a:normAutofit/>
          </a:bodyPr>
          <a:lstStyle/>
          <a:p>
            <a:pPr algn="ctr">
              <a:lnSpc>
                <a:spcPct val="90000"/>
              </a:lnSpc>
            </a:pPr>
            <a:r>
              <a:rPr lang="en-US" sz="4400" b="1" dirty="0">
                <a:solidFill>
                  <a:schemeClr val="bg1"/>
                </a:solidFill>
              </a:rPr>
              <a:t>PITFALL #5 </a:t>
            </a:r>
            <a:br>
              <a:rPr lang="en-US" sz="4400" b="1" dirty="0">
                <a:solidFill>
                  <a:schemeClr val="bg1"/>
                </a:solidFill>
              </a:rPr>
            </a:br>
            <a:br>
              <a:rPr lang="en-US" sz="4400" b="1" dirty="0">
                <a:solidFill>
                  <a:schemeClr val="bg1"/>
                </a:solidFill>
              </a:rPr>
            </a:br>
            <a:r>
              <a:rPr lang="en-US" sz="4400" b="1" dirty="0">
                <a:solidFill>
                  <a:schemeClr val="bg1"/>
                </a:solidFill>
              </a:rPr>
              <a:t> </a:t>
            </a:r>
            <a:r>
              <a:rPr lang="en-US" sz="4000" b="1" dirty="0">
                <a:solidFill>
                  <a:schemeClr val="bg1"/>
                </a:solidFill>
              </a:rPr>
              <a:t>BE</a:t>
            </a:r>
            <a:br>
              <a:rPr lang="en-US" sz="4000" b="1" dirty="0">
                <a:solidFill>
                  <a:schemeClr val="bg1"/>
                </a:solidFill>
              </a:rPr>
            </a:br>
            <a:r>
              <a:rPr lang="en-US" sz="4000" b="1" dirty="0">
                <a:solidFill>
                  <a:schemeClr val="bg1"/>
                </a:solidFill>
              </a:rPr>
              <a:t>RESPONSIVE </a:t>
            </a:r>
            <a:endParaRPr lang="en-US" sz="4400" b="1" kern="1200" dirty="0">
              <a:solidFill>
                <a:schemeClr val="bg1"/>
              </a:solidFill>
              <a:latin typeface="+mj-lt"/>
              <a:ea typeface="+mj-ea"/>
              <a:cs typeface="+mj-cs"/>
            </a:endParaRPr>
          </a:p>
        </p:txBody>
      </p:sp>
      <p:sp>
        <p:nvSpPr>
          <p:cNvPr id="3" name="Content Placeholder 2">
            <a:extLst>
              <a:ext uri="{FF2B5EF4-FFF2-40B4-BE49-F238E27FC236}">
                <a16:creationId xmlns:a16="http://schemas.microsoft.com/office/drawing/2014/main" id="{F944BC30-5DB3-6636-9C8E-952C6CBBFA33}"/>
              </a:ext>
            </a:extLst>
          </p:cNvPr>
          <p:cNvSpPr>
            <a:spLocks noGrp="1"/>
          </p:cNvSpPr>
          <p:nvPr>
            <p:ph sz="quarter" idx="14"/>
          </p:nvPr>
        </p:nvSpPr>
        <p:spPr>
          <a:xfrm>
            <a:off x="4810259" y="649480"/>
            <a:ext cx="6555347" cy="5546047"/>
          </a:xfrm>
        </p:spPr>
        <p:txBody>
          <a:bodyPr vert="horz" lIns="91440" tIns="45720" rIns="91440" bIns="45720" rtlCol="0" anchor="ctr">
            <a:normAutofit/>
          </a:bodyPr>
          <a:lstStyle/>
          <a:p>
            <a:pPr indent="-228600">
              <a:lnSpc>
                <a:spcPct val="90000"/>
              </a:lnSpc>
              <a:buFont typeface="Arial" panose="020B0604020202020204" pitchFamily="34" charset="0"/>
              <a:buChar char="•"/>
            </a:pPr>
            <a:r>
              <a:rPr lang="en-US" sz="4000" dirty="0"/>
              <a:t>If you receive a show cause order, notice of overdue brief, </a:t>
            </a:r>
            <a:r>
              <a:rPr lang="en-US" sz="4000" i="1" dirty="0"/>
              <a:t>etc</a:t>
            </a:r>
            <a:r>
              <a:rPr lang="en-US" sz="4000" dirty="0"/>
              <a:t>., from the Court of Appeals, make sure you file a response within the time allotted.</a:t>
            </a:r>
          </a:p>
        </p:txBody>
      </p:sp>
    </p:spTree>
    <p:extLst>
      <p:ext uri="{BB962C8B-B14F-4D97-AF65-F5344CB8AC3E}">
        <p14:creationId xmlns:p14="http://schemas.microsoft.com/office/powerpoint/2010/main" val="140258530"/>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p:txBody>
          <a:bodyPr/>
          <a:lstStyle/>
          <a:p>
            <a:pPr algn="ctr"/>
            <a:r>
              <a:rPr lang="en-US" sz="4000" dirty="0"/>
              <a:t>WHY THE COURT MAY SCHEDULE ORAL ARGUMENT </a:t>
            </a:r>
          </a:p>
        </p:txBody>
      </p:sp>
      <p:sp>
        <p:nvSpPr>
          <p:cNvPr id="3" name="Content Placeholder 2">
            <a:extLst>
              <a:ext uri="{FF2B5EF4-FFF2-40B4-BE49-F238E27FC236}">
                <a16:creationId xmlns:a16="http://schemas.microsoft.com/office/drawing/2014/main" id="{41191CC7-9CF2-71F0-1AD4-791EA9CBAD97}"/>
              </a:ext>
            </a:extLst>
          </p:cNvPr>
          <p:cNvSpPr>
            <a:spLocks noGrp="1"/>
          </p:cNvSpPr>
          <p:nvPr>
            <p:ph sz="quarter" idx="14"/>
          </p:nvPr>
        </p:nvSpPr>
        <p:spPr>
          <a:xfrm>
            <a:off x="648935" y="1609519"/>
            <a:ext cx="11070485" cy="3638962"/>
          </a:xfrm>
        </p:spPr>
        <p:txBody>
          <a:bodyPr>
            <a:normAutofit/>
          </a:bodyPr>
          <a:lstStyle/>
          <a:p>
            <a:r>
              <a:rPr lang="en-US" sz="4000" dirty="0"/>
              <a:t>Novel legal issues</a:t>
            </a:r>
          </a:p>
          <a:p>
            <a:r>
              <a:rPr lang="en-US" sz="4000" dirty="0"/>
              <a:t>Public interest or policy </a:t>
            </a:r>
          </a:p>
          <a:p>
            <a:r>
              <a:rPr lang="en-US" sz="4000" dirty="0"/>
              <a:t>Need for guidance for the lower courts </a:t>
            </a:r>
          </a:p>
        </p:txBody>
      </p:sp>
    </p:spTree>
    <p:extLst>
      <p:ext uri="{BB962C8B-B14F-4D97-AF65-F5344CB8AC3E}">
        <p14:creationId xmlns:p14="http://schemas.microsoft.com/office/powerpoint/2010/main" val="4153247059"/>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p:txBody>
          <a:bodyPr/>
          <a:lstStyle/>
          <a:p>
            <a:pPr algn="ctr"/>
            <a:r>
              <a:rPr lang="en-US" sz="4000" dirty="0"/>
              <a:t>CASE LAW DEVELOPMENTS </a:t>
            </a:r>
          </a:p>
        </p:txBody>
      </p:sp>
      <p:sp>
        <p:nvSpPr>
          <p:cNvPr id="3" name="Content Placeholder 2">
            <a:extLst>
              <a:ext uri="{FF2B5EF4-FFF2-40B4-BE49-F238E27FC236}">
                <a16:creationId xmlns:a16="http://schemas.microsoft.com/office/drawing/2014/main" id="{41191CC7-9CF2-71F0-1AD4-791EA9CBAD97}"/>
              </a:ext>
            </a:extLst>
          </p:cNvPr>
          <p:cNvSpPr>
            <a:spLocks noGrp="1"/>
          </p:cNvSpPr>
          <p:nvPr>
            <p:ph sz="quarter" idx="14"/>
          </p:nvPr>
        </p:nvSpPr>
        <p:spPr>
          <a:xfrm>
            <a:off x="536895" y="1400961"/>
            <a:ext cx="10000899" cy="4167632"/>
          </a:xfrm>
        </p:spPr>
        <p:txBody>
          <a:bodyPr>
            <a:normAutofit fontScale="77500" lnSpcReduction="20000"/>
          </a:bodyPr>
          <a:lstStyle/>
          <a:p>
            <a:pPr marL="0" marR="0" algn="ctr">
              <a:spcBef>
                <a:spcPts val="0"/>
              </a:spcBef>
              <a:spcAft>
                <a:spcPts val="0"/>
              </a:spcAft>
            </a:pPr>
            <a:r>
              <a:rPr lang="en-US" sz="1800" b="1" i="1" dirty="0">
                <a:effectLst/>
                <a:latin typeface="Calibri" panose="020F0502020204030204" pitchFamily="34" charset="0"/>
                <a:ea typeface="Calibri" panose="020F0502020204030204" pitchFamily="34" charset="0"/>
              </a:rPr>
              <a:t>	</a:t>
            </a:r>
            <a:r>
              <a:rPr lang="en-US" sz="5100" b="1" i="1" dirty="0">
                <a:effectLst/>
                <a:latin typeface="Calibri" panose="020F0502020204030204" pitchFamily="34" charset="0"/>
                <a:ea typeface="Calibri" panose="020F0502020204030204" pitchFamily="34" charset="0"/>
              </a:rPr>
              <a:t>Williams v. Commonwealth</a:t>
            </a:r>
            <a:r>
              <a:rPr lang="en-US" sz="5100" b="1" dirty="0">
                <a:effectLst/>
                <a:latin typeface="Calibri" panose="020F0502020204030204" pitchFamily="34" charset="0"/>
                <a:ea typeface="Calibri" panose="020F0502020204030204" pitchFamily="34" charset="0"/>
              </a:rPr>
              <a:t>, 706 S.W.3d 285 (Ky. App. Aug. 16, 2024)</a:t>
            </a:r>
            <a:endParaRPr lang="en-US" sz="5100" dirty="0">
              <a:effectLst/>
              <a:latin typeface="Calibri" panose="020F0502020204030204" pitchFamily="34" charset="0"/>
              <a:ea typeface="Calibri" panose="020F0502020204030204" pitchFamily="34" charset="0"/>
            </a:endParaRPr>
          </a:p>
          <a:p>
            <a:pPr marL="0" marR="0" indent="0">
              <a:spcBef>
                <a:spcPts val="0"/>
              </a:spcBef>
              <a:spcAft>
                <a:spcPts val="0"/>
              </a:spcAft>
              <a:buNone/>
            </a:pPr>
            <a:endParaRPr lang="en-US" sz="3300" dirty="0">
              <a:effectLst/>
              <a:latin typeface="Calibri" panose="020F0502020204030204" pitchFamily="34" charset="0"/>
              <a:ea typeface="Calibri" panose="020F0502020204030204" pitchFamily="34" charset="0"/>
            </a:endParaRPr>
          </a:p>
          <a:p>
            <a:pPr marL="0" marR="0" indent="0">
              <a:spcBef>
                <a:spcPts val="0"/>
              </a:spcBef>
              <a:spcAft>
                <a:spcPts val="0"/>
              </a:spcAft>
              <a:buNone/>
            </a:pPr>
            <a:r>
              <a:rPr lang="en-US" sz="3800" dirty="0">
                <a:solidFill>
                  <a:schemeClr val="tx1"/>
                </a:solidFill>
                <a:effectLst/>
                <a:latin typeface="Calibri" panose="020F0502020204030204" pitchFamily="34" charset="0"/>
                <a:ea typeface="Calibri" panose="020F0502020204030204" pitchFamily="34" charset="0"/>
              </a:rPr>
              <a:t>The Court of Appeals held </a:t>
            </a:r>
            <a:r>
              <a:rPr lang="en-US" sz="3800" dirty="0">
                <a:effectLst/>
                <a:latin typeface="Calibri" panose="020F0502020204030204" pitchFamily="34" charset="0"/>
                <a:ea typeface="Calibri" panose="020F0502020204030204" pitchFamily="34" charset="0"/>
              </a:rPr>
              <a:t>that the defendant/appellant, who was the pastor of a church that operated a daycare where an employee thereof committed incidents of child abuse, was entitled to a directed verdict of acquittal for criminal abuse because she did not have actual custody of the abused children. </a:t>
            </a:r>
          </a:p>
          <a:p>
            <a:endParaRPr lang="en-US" dirty="0"/>
          </a:p>
        </p:txBody>
      </p:sp>
    </p:spTree>
    <p:extLst>
      <p:ext uri="{BB962C8B-B14F-4D97-AF65-F5344CB8AC3E}">
        <p14:creationId xmlns:p14="http://schemas.microsoft.com/office/powerpoint/2010/main" val="342592592"/>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6A31074-CD67-D0C7-2826-E95CF9A1958D}"/>
              </a:ext>
            </a:extLst>
          </p:cNvPr>
          <p:cNvSpPr txBox="1"/>
          <p:nvPr/>
        </p:nvSpPr>
        <p:spPr>
          <a:xfrm>
            <a:off x="0" y="1169456"/>
            <a:ext cx="12192000" cy="5816977"/>
          </a:xfrm>
          <a:prstGeom prst="rect">
            <a:avLst/>
          </a:prstGeom>
          <a:noFill/>
        </p:spPr>
        <p:txBody>
          <a:bodyPr wrap="square">
            <a:spAutoFit/>
          </a:bodyPr>
          <a:lstStyle/>
          <a:p>
            <a:pPr algn="ctr" rtl="0" fontAlgn="base"/>
            <a:r>
              <a:rPr lang="en-US" sz="3200" b="1" i="1" dirty="0">
                <a:solidFill>
                  <a:srgbClr val="000000"/>
                </a:solidFill>
                <a:effectLst/>
                <a:latin typeface="Calibri" panose="020F0502020204030204" pitchFamily="34" charset="0"/>
                <a:cs typeface="Calibri" panose="020F0502020204030204" pitchFamily="34" charset="0"/>
              </a:rPr>
              <a:t>W.H.J. v. J.N.W., et al., 705 S.W.3d 55 </a:t>
            </a:r>
            <a:r>
              <a:rPr lang="en-US" sz="3200" b="1" dirty="0">
                <a:solidFill>
                  <a:srgbClr val="000000"/>
                </a:solidFill>
                <a:effectLst/>
                <a:latin typeface="Calibri" panose="020F0502020204030204" pitchFamily="34" charset="0"/>
                <a:cs typeface="Calibri" panose="020F0502020204030204" pitchFamily="34" charset="0"/>
              </a:rPr>
              <a:t>(Ky. App. Sep. 27, 2024), </a:t>
            </a:r>
            <a:r>
              <a:rPr lang="en-US" sz="3200" b="1" i="1" dirty="0">
                <a:solidFill>
                  <a:srgbClr val="000000"/>
                </a:solidFill>
                <a:effectLst/>
                <a:latin typeface="Calibri" panose="020F0502020204030204" pitchFamily="34" charset="0"/>
                <a:cs typeface="Calibri" panose="020F0502020204030204" pitchFamily="34" charset="0"/>
              </a:rPr>
              <a:t>discretionary review denied </a:t>
            </a:r>
            <a:r>
              <a:rPr lang="en-US" sz="3200" b="1" dirty="0">
                <a:solidFill>
                  <a:srgbClr val="000000"/>
                </a:solidFill>
                <a:effectLst/>
                <a:latin typeface="Calibri" panose="020F0502020204030204" pitchFamily="34" charset="0"/>
                <a:cs typeface="Calibri" panose="020F0502020204030204" pitchFamily="34" charset="0"/>
              </a:rPr>
              <a:t>(Feb. 13, 2025)</a:t>
            </a:r>
            <a:r>
              <a:rPr lang="en-US" sz="3200" b="0" dirty="0">
                <a:solidFill>
                  <a:srgbClr val="000000"/>
                </a:solidFill>
                <a:effectLst/>
                <a:latin typeface="Calibri" panose="020F0502020204030204" pitchFamily="34" charset="0"/>
                <a:cs typeface="Calibri" panose="020F0502020204030204" pitchFamily="34" charset="0"/>
              </a:rPr>
              <a:t> </a:t>
            </a:r>
          </a:p>
          <a:p>
            <a:pPr algn="l" rtl="0" fontAlgn="base"/>
            <a:r>
              <a:rPr lang="en-US" sz="2800" b="0" i="0" dirty="0">
                <a:solidFill>
                  <a:schemeClr val="tx1"/>
                </a:solidFill>
                <a:effectLst/>
                <a:latin typeface="Calibri" panose="020F0502020204030204" pitchFamily="34" charset="0"/>
                <a:cs typeface="Calibri" panose="020F0502020204030204" pitchFamily="34" charset="0"/>
              </a:rPr>
              <a:t>Stepfather filed a petition to adopt Child, which was granted by the family court.  Father appealed the adoption judgment, claiming he had never been advised of any right to appointed counsel.  </a:t>
            </a:r>
            <a:r>
              <a:rPr lang="en-US" sz="2800" dirty="0">
                <a:solidFill>
                  <a:schemeClr val="tx1"/>
                </a:solidFill>
                <a:latin typeface="Calibri" panose="020F0502020204030204" pitchFamily="34" charset="0"/>
                <a:cs typeface="Calibri" panose="020F0502020204030204" pitchFamily="34" charset="0"/>
              </a:rPr>
              <a:t>The Court of Appeals</a:t>
            </a:r>
            <a:r>
              <a:rPr lang="en-US" sz="2800" b="0" i="0" dirty="0">
                <a:solidFill>
                  <a:schemeClr val="tx1"/>
                </a:solidFill>
                <a:effectLst/>
                <a:latin typeface="Calibri" panose="020F0502020204030204" pitchFamily="34" charset="0"/>
                <a:cs typeface="Calibri" panose="020F0502020204030204" pitchFamily="34" charset="0"/>
              </a:rPr>
              <a:t> reversed due to the family court’s inadequate explanation of the right of an indigent person to appointed counsel.  On remand, the family court denied Father’s petition for appointed counsel as he was not indigent under KRS Chapter 31.  A second trial took place.  Father again appealed, arguing the family court denied him due process by declining to appoint counsel.  On review for manifest injustice only, the Court of Appeals found none, because Father was not eligible for the appointment of counsel in the adoption proceeding as he did not qualify as an indigent person.  </a:t>
            </a:r>
            <a:r>
              <a:rPr lang="en-US" sz="2800" dirty="0">
                <a:solidFill>
                  <a:schemeClr val="tx1"/>
                </a:solidFill>
                <a:latin typeface="Calibri" panose="020F0502020204030204" pitchFamily="34" charset="0"/>
                <a:cs typeface="Calibri" panose="020F0502020204030204" pitchFamily="34" charset="0"/>
              </a:rPr>
              <a:t>Affirmed.</a:t>
            </a:r>
          </a:p>
        </p:txBody>
      </p:sp>
    </p:spTree>
    <p:extLst>
      <p:ext uri="{BB962C8B-B14F-4D97-AF65-F5344CB8AC3E}">
        <p14:creationId xmlns:p14="http://schemas.microsoft.com/office/powerpoint/2010/main" val="1401109521"/>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9A4220B-6FA1-8292-88CB-FBA8E3788A0E}"/>
              </a:ext>
            </a:extLst>
          </p:cNvPr>
          <p:cNvSpPr txBox="1"/>
          <p:nvPr/>
        </p:nvSpPr>
        <p:spPr>
          <a:xfrm>
            <a:off x="0" y="1446409"/>
            <a:ext cx="12192000" cy="5539978"/>
          </a:xfrm>
          <a:prstGeom prst="rect">
            <a:avLst/>
          </a:prstGeom>
          <a:noFill/>
        </p:spPr>
        <p:txBody>
          <a:bodyPr wrap="square">
            <a:spAutoFit/>
          </a:bodyPr>
          <a:lstStyle/>
          <a:p>
            <a:pPr marL="0" marR="0" algn="ctr">
              <a:spcBef>
                <a:spcPts val="0"/>
              </a:spcBef>
              <a:spcAft>
                <a:spcPts val="0"/>
              </a:spcAft>
            </a:pPr>
            <a:r>
              <a:rPr lang="en-US" sz="3200" b="1" i="1" dirty="0">
                <a:effectLst/>
                <a:latin typeface="Calibri" panose="020F0502020204030204" pitchFamily="34" charset="0"/>
                <a:ea typeface="Calibri" panose="020F0502020204030204" pitchFamily="34" charset="0"/>
              </a:rPr>
              <a:t>Adams v. Commonwealth of Kentucky</a:t>
            </a:r>
            <a:r>
              <a:rPr lang="en-US" sz="3200" b="1" dirty="0">
                <a:effectLst/>
                <a:latin typeface="Calibri" panose="020F0502020204030204" pitchFamily="34" charset="0"/>
                <a:ea typeface="Calibri" panose="020F0502020204030204" pitchFamily="34" charset="0"/>
              </a:rPr>
              <a:t>, 699 S.W.3d 757 </a:t>
            </a:r>
            <a:r>
              <a:rPr lang="en-US" sz="3200" b="1" dirty="0">
                <a:solidFill>
                  <a:schemeClr val="tx1"/>
                </a:solidFill>
                <a:effectLst/>
                <a:latin typeface="Calibri" panose="020F0502020204030204" pitchFamily="34" charset="0"/>
                <a:ea typeface="Calibri" panose="020F0502020204030204" pitchFamily="34" charset="0"/>
              </a:rPr>
              <a:t>(</a:t>
            </a:r>
            <a:r>
              <a:rPr lang="en-US" sz="3200" b="1" dirty="0">
                <a:effectLst/>
                <a:latin typeface="Calibri" panose="020F0502020204030204" pitchFamily="34" charset="0"/>
                <a:ea typeface="Calibri" panose="020F0502020204030204" pitchFamily="34" charset="0"/>
              </a:rPr>
              <a:t>Ky. App. Oct. 25, 2024)</a:t>
            </a:r>
          </a:p>
          <a:p>
            <a:pPr marL="0" marR="0">
              <a:spcBef>
                <a:spcPts val="0"/>
              </a:spcBef>
              <a:spcAft>
                <a:spcPts val="0"/>
              </a:spcAft>
            </a:pPr>
            <a:endParaRPr lang="en-US" sz="4800" dirty="0">
              <a:effectLst/>
              <a:latin typeface="Calibri" panose="020F0502020204030204" pitchFamily="34" charset="0"/>
              <a:ea typeface="Calibri" panose="020F0502020204030204" pitchFamily="34" charset="0"/>
            </a:endParaRPr>
          </a:p>
          <a:p>
            <a:pPr marL="0" marR="0">
              <a:spcBef>
                <a:spcPts val="0"/>
              </a:spcBef>
              <a:spcAft>
                <a:spcPts val="0"/>
              </a:spcAft>
            </a:pPr>
            <a:r>
              <a:rPr lang="en-US" sz="2800" dirty="0">
                <a:effectLst/>
                <a:latin typeface="Calibri" panose="020F0502020204030204" pitchFamily="34" charset="0"/>
                <a:ea typeface="Calibri" panose="020F0502020204030204" pitchFamily="34" charset="0"/>
              </a:rPr>
              <a:t>Police officer’s pat down of defendant and the dog’s sniff search of defendant’s vehicle did not impermissibly extend traffic stop into an unconstitutional seizure.  After a traffic stop, Defendant exited his car without permission from the officer and refused orders to get back into the vehicle, therefore, pat down was reasonable under the circumstances.  The dog search happened simultaneously while officer was working on traffic stop citation, therefore no unlawful extension of stop.  Further, any extension of the traffic stop was justified based on discovery of outstanding warrants.  </a:t>
            </a:r>
          </a:p>
          <a:p>
            <a:endParaRPr lang="en-US" dirty="0"/>
          </a:p>
        </p:txBody>
      </p:sp>
    </p:spTree>
    <p:extLst>
      <p:ext uri="{BB962C8B-B14F-4D97-AF65-F5344CB8AC3E}">
        <p14:creationId xmlns:p14="http://schemas.microsoft.com/office/powerpoint/2010/main" val="2139190100"/>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6C112A4-F35E-59FD-3F4A-C6961AFE0D12}"/>
              </a:ext>
            </a:extLst>
          </p:cNvPr>
          <p:cNvSpPr txBox="1"/>
          <p:nvPr/>
        </p:nvSpPr>
        <p:spPr>
          <a:xfrm>
            <a:off x="-58724" y="1"/>
            <a:ext cx="12250723" cy="6678751"/>
          </a:xfrm>
          <a:prstGeom prst="rect">
            <a:avLst/>
          </a:prstGeom>
          <a:noFill/>
        </p:spPr>
        <p:txBody>
          <a:bodyPr wrap="square">
            <a:spAutoFit/>
          </a:bodyPr>
          <a:lstStyle/>
          <a:p>
            <a:pPr marL="0" marR="0" algn="ctr">
              <a:spcBef>
                <a:spcPts val="0"/>
              </a:spcBef>
              <a:spcAft>
                <a:spcPts val="0"/>
              </a:spcAft>
            </a:pPr>
            <a:r>
              <a:rPr lang="en-US" sz="3600" b="1" i="1" dirty="0">
                <a:effectLst/>
                <a:latin typeface="Calibri" panose="020F0502020204030204" pitchFamily="34" charset="0"/>
                <a:ea typeface="Calibri" panose="020F0502020204030204" pitchFamily="34" charset="0"/>
              </a:rPr>
              <a:t>R.L.P. v. Commonwealth of Kentucky</a:t>
            </a:r>
            <a:r>
              <a:rPr lang="en-US" sz="3600" b="1" dirty="0">
                <a:effectLst/>
                <a:latin typeface="Calibri" panose="020F0502020204030204" pitchFamily="34" charset="0"/>
                <a:ea typeface="Calibri" panose="020F0502020204030204" pitchFamily="34" charset="0"/>
              </a:rPr>
              <a:t>, 2023-CA-1254-MR, 2025 WL 420930 (Ky. App. Feb. 7, 2025)</a:t>
            </a:r>
            <a:r>
              <a:rPr lang="en-US" sz="3600" b="1" dirty="0">
                <a:latin typeface="Calibri" panose="020F0502020204030204" pitchFamily="34" charset="0"/>
                <a:ea typeface="Calibri" panose="020F0502020204030204" pitchFamily="34" charset="0"/>
              </a:rPr>
              <a:t>, (motion for discretionary review pending)</a:t>
            </a:r>
          </a:p>
          <a:p>
            <a:pPr marL="0" marR="0">
              <a:spcBef>
                <a:spcPts val="0"/>
              </a:spcBef>
              <a:spcAft>
                <a:spcPts val="0"/>
              </a:spcAft>
            </a:pPr>
            <a:endParaRPr lang="en-US" sz="3200" dirty="0">
              <a:highlight>
                <a:srgbClr val="FFFF00"/>
              </a:highlight>
              <a:latin typeface="Calibri" panose="020F0502020204030204" pitchFamily="34" charset="0"/>
              <a:ea typeface="Calibri" panose="020F0502020204030204" pitchFamily="34" charset="0"/>
            </a:endParaRPr>
          </a:p>
          <a:p>
            <a:pPr marL="0" marR="0">
              <a:spcBef>
                <a:spcPts val="0"/>
              </a:spcBef>
              <a:spcAft>
                <a:spcPts val="0"/>
              </a:spcAft>
            </a:pPr>
            <a:r>
              <a:rPr lang="en-US" sz="3600" dirty="0">
                <a:solidFill>
                  <a:schemeClr val="tx1"/>
                </a:solidFill>
                <a:latin typeface="Calibri" panose="020F0502020204030204" pitchFamily="34" charset="0"/>
                <a:ea typeface="Calibri" panose="020F0502020204030204" pitchFamily="34" charset="0"/>
              </a:rPr>
              <a:t>The Court of Appeals u</a:t>
            </a:r>
            <a:r>
              <a:rPr lang="en-US" sz="3600" dirty="0">
                <a:solidFill>
                  <a:schemeClr val="tx1"/>
                </a:solidFill>
                <a:effectLst/>
                <a:latin typeface="Calibri" panose="020F0502020204030204" pitchFamily="34" charset="0"/>
                <a:ea typeface="Calibri" panose="020F0502020204030204" pitchFamily="34" charset="0"/>
              </a:rPr>
              <a:t>pheld the </a:t>
            </a:r>
            <a:r>
              <a:rPr lang="en-US" sz="3600" dirty="0">
                <a:effectLst/>
                <a:latin typeface="Calibri" panose="020F0502020204030204" pitchFamily="34" charset="0"/>
                <a:ea typeface="Calibri" panose="020F0502020204030204" pitchFamily="34" charset="0"/>
              </a:rPr>
              <a:t>constitutionality of KRS Chapter 202C which allows indefinite involuntary commitment for individuals committing certain qualifying offenses:  capital offenses, Class A felonies, Class B felonies resulting in death or serious physical injury, first-degree rape, or first degree sodomy, and held that the trial court did not abuse its discretion in allowing medical experts to submit reports containing risk assessment which were performed by others</a:t>
            </a:r>
            <a:r>
              <a:rPr lang="en-US" sz="2000" dirty="0">
                <a:effectLst/>
                <a:latin typeface="Calibri" panose="020F0502020204030204" pitchFamily="34" charset="0"/>
                <a:ea typeface="Calibri" panose="020F0502020204030204" pitchFamily="34" charset="0"/>
              </a:rPr>
              <a:t>.  </a:t>
            </a:r>
          </a:p>
        </p:txBody>
      </p:sp>
    </p:spTree>
    <p:extLst>
      <p:ext uri="{BB962C8B-B14F-4D97-AF65-F5344CB8AC3E}">
        <p14:creationId xmlns:p14="http://schemas.microsoft.com/office/powerpoint/2010/main" val="949513910"/>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FCDB572-FB01-4C9D-8CAD-CC5680C6F804}"/>
              </a:ext>
            </a:extLst>
          </p:cNvPr>
          <p:cNvSpPr txBox="1"/>
          <p:nvPr/>
        </p:nvSpPr>
        <p:spPr>
          <a:xfrm>
            <a:off x="0" y="-58722"/>
            <a:ext cx="12192000" cy="4308872"/>
          </a:xfrm>
          <a:prstGeom prst="rect">
            <a:avLst/>
          </a:prstGeom>
          <a:noFill/>
        </p:spPr>
        <p:txBody>
          <a:bodyPr wrap="square">
            <a:spAutoFit/>
          </a:bodyPr>
          <a:lstStyle/>
          <a:p>
            <a:pPr marL="0" marR="0" algn="ctr">
              <a:spcBef>
                <a:spcPts val="0"/>
              </a:spcBef>
              <a:spcAft>
                <a:spcPts val="0"/>
              </a:spcAft>
            </a:pPr>
            <a:endParaRPr lang="en-US" sz="3200" b="1" i="1" dirty="0">
              <a:effectLst/>
              <a:latin typeface="Calibri" panose="020F0502020204030204" pitchFamily="34" charset="0"/>
              <a:ea typeface="Calibri" panose="020F0502020204030204" pitchFamily="34" charset="0"/>
            </a:endParaRPr>
          </a:p>
          <a:p>
            <a:pPr marL="0" marR="0" algn="ctr">
              <a:spcBef>
                <a:spcPts val="0"/>
              </a:spcBef>
              <a:spcAft>
                <a:spcPts val="0"/>
              </a:spcAft>
            </a:pPr>
            <a:r>
              <a:rPr lang="en-US" sz="3200" b="1" i="1" dirty="0">
                <a:effectLst/>
                <a:latin typeface="Calibri" panose="020F0502020204030204" pitchFamily="34" charset="0"/>
                <a:ea typeface="Calibri" panose="020F0502020204030204" pitchFamily="34" charset="0"/>
              </a:rPr>
              <a:t>Herald v. Commonwealth of Kentucky</a:t>
            </a:r>
            <a:r>
              <a:rPr lang="en-US" sz="3200" b="1" dirty="0">
                <a:effectLst/>
                <a:latin typeface="Calibri" panose="020F0502020204030204" pitchFamily="34" charset="0"/>
                <a:ea typeface="Calibri" panose="020F0502020204030204" pitchFamily="34" charset="0"/>
              </a:rPr>
              <a:t>, 705 S.W.3d 531 (Ky. App. Feb. 7, 2025)</a:t>
            </a:r>
          </a:p>
          <a:p>
            <a:pPr marL="0" marR="0">
              <a:spcBef>
                <a:spcPts val="0"/>
              </a:spcBef>
              <a:spcAft>
                <a:spcPts val="0"/>
              </a:spcAft>
            </a:pPr>
            <a:endParaRPr lang="en-US" sz="1800" dirty="0">
              <a:effectLst/>
              <a:latin typeface="Calibri" panose="020F0502020204030204" pitchFamily="34" charset="0"/>
              <a:ea typeface="Calibri" panose="020F0502020204030204" pitchFamily="34" charset="0"/>
            </a:endParaRPr>
          </a:p>
          <a:p>
            <a:pPr marL="0" marR="0">
              <a:spcBef>
                <a:spcPts val="0"/>
              </a:spcBef>
              <a:spcAft>
                <a:spcPts val="0"/>
              </a:spcAft>
            </a:pPr>
            <a:r>
              <a:rPr lang="en-US" sz="3200" dirty="0">
                <a:effectLst/>
                <a:latin typeface="Calibri" panose="020F0502020204030204" pitchFamily="34" charset="0"/>
                <a:ea typeface="Calibri" panose="020F0502020204030204" pitchFamily="34" charset="0"/>
              </a:rPr>
              <a:t>After taking judicial notice of pending parole violation warrant for absconding submitted in support of the Commonwealth’s motion to dismiss filed in the Court of </a:t>
            </a:r>
            <a:r>
              <a:rPr lang="en-US" sz="3200" dirty="0">
                <a:solidFill>
                  <a:schemeClr val="tx1"/>
                </a:solidFill>
                <a:effectLst/>
                <a:latin typeface="Calibri" panose="020F0502020204030204" pitchFamily="34" charset="0"/>
                <a:ea typeface="Calibri" panose="020F0502020204030204" pitchFamily="34" charset="0"/>
              </a:rPr>
              <a:t>Appeals, the Court </a:t>
            </a:r>
            <a:r>
              <a:rPr lang="en-US" sz="3200" dirty="0">
                <a:effectLst/>
                <a:latin typeface="Calibri" panose="020F0502020204030204" pitchFamily="34" charset="0"/>
                <a:ea typeface="Calibri" panose="020F0502020204030204" pitchFamily="34" charset="0"/>
              </a:rPr>
              <a:t>of Appeals determined dismissal of defendant’s probation revocation appeal was warranted under fugitive disentitlement doctrine. </a:t>
            </a:r>
          </a:p>
        </p:txBody>
      </p:sp>
    </p:spTree>
    <p:extLst>
      <p:ext uri="{BB962C8B-B14F-4D97-AF65-F5344CB8AC3E}">
        <p14:creationId xmlns:p14="http://schemas.microsoft.com/office/powerpoint/2010/main" val="2126288121"/>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5661CF2-E3C5-6270-3166-1E21622911E7}"/>
              </a:ext>
            </a:extLst>
          </p:cNvPr>
          <p:cNvSpPr txBox="1"/>
          <p:nvPr/>
        </p:nvSpPr>
        <p:spPr>
          <a:xfrm>
            <a:off x="0" y="-203327"/>
            <a:ext cx="12192000" cy="7023589"/>
          </a:xfrm>
          <a:prstGeom prst="rect">
            <a:avLst/>
          </a:prstGeom>
          <a:noFill/>
        </p:spPr>
        <p:txBody>
          <a:bodyPr wrap="square">
            <a:spAutoFit/>
          </a:bodyPr>
          <a:lstStyle/>
          <a:p>
            <a:pPr marL="457200" marR="0" lvl="1" algn="ctr">
              <a:lnSpc>
                <a:spcPct val="107000"/>
              </a:lnSpc>
              <a:spcBef>
                <a:spcPts val="600"/>
              </a:spcBef>
              <a:spcAft>
                <a:spcPts val="600"/>
              </a:spcAft>
            </a:pPr>
            <a:endParaRPr lang="en-IN" sz="2400" b="1" i="1" dirty="0">
              <a:latin typeface="Calibri" panose="020F0502020204030204" pitchFamily="34" charset="0"/>
              <a:ea typeface="Times New Roman" panose="02020603050405020304" pitchFamily="18" charset="0"/>
              <a:cs typeface="Calibri" panose="020F0502020204030204" pitchFamily="34" charset="0"/>
            </a:endParaRPr>
          </a:p>
          <a:p>
            <a:pPr marL="457200" marR="0" lvl="1" algn="ctr">
              <a:lnSpc>
                <a:spcPct val="107000"/>
              </a:lnSpc>
              <a:spcBef>
                <a:spcPts val="600"/>
              </a:spcBef>
              <a:spcAft>
                <a:spcPts val="600"/>
              </a:spcAft>
            </a:pPr>
            <a:r>
              <a:rPr lang="en-IN" sz="2400" b="1" i="1" dirty="0">
                <a:latin typeface="Calibri" panose="020F0502020204030204" pitchFamily="34" charset="0"/>
                <a:ea typeface="Times New Roman" panose="02020603050405020304" pitchFamily="18" charset="0"/>
                <a:cs typeface="Calibri" panose="020F0502020204030204" pitchFamily="34" charset="0"/>
              </a:rPr>
              <a:t>Sammy Rose v. LFUCG, </a:t>
            </a:r>
            <a:r>
              <a:rPr lang="en-IN" sz="2400" b="1" dirty="0">
                <a:latin typeface="Calibri" panose="020F0502020204030204" pitchFamily="34" charset="0"/>
                <a:ea typeface="Times New Roman" panose="02020603050405020304" pitchFamily="18" charset="0"/>
                <a:cs typeface="Calibri" panose="020F0502020204030204" pitchFamily="34" charset="0"/>
              </a:rPr>
              <a:t>707 S.W.3d 557 </a:t>
            </a:r>
            <a:r>
              <a:rPr lang="en-IN" sz="2400" b="1" dirty="0">
                <a:effectLst/>
                <a:latin typeface="Calibri" panose="020F0502020204030204" pitchFamily="34" charset="0"/>
                <a:ea typeface="Times New Roman" panose="02020603050405020304" pitchFamily="18" charset="0"/>
                <a:cs typeface="Calibri" panose="020F0502020204030204" pitchFamily="34" charset="0"/>
              </a:rPr>
              <a:t>(Ky. App. Feb. 28, 2025) </a:t>
            </a:r>
            <a:endParaRPr lang="en-US" sz="2400" b="1" dirty="0">
              <a:effectLst/>
              <a:latin typeface="Calibri" panose="020F0502020204030204" pitchFamily="34" charset="0"/>
              <a:ea typeface="Times New Roman" panose="02020603050405020304" pitchFamily="18" charset="0"/>
              <a:cs typeface="Calibri" panose="020F0502020204030204" pitchFamily="34" charset="0"/>
            </a:endParaRPr>
          </a:p>
          <a:p>
            <a:pPr marL="0" marR="0">
              <a:lnSpc>
                <a:spcPct val="107000"/>
              </a:lnSpc>
              <a:spcBef>
                <a:spcPts val="0"/>
              </a:spcBef>
              <a:spcAft>
                <a:spcPts val="800"/>
              </a:spcAft>
            </a:pPr>
            <a:r>
              <a:rPr lang="en-IN" sz="24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Appellant’s complaint below was “signed” by the typewritten name of “Samuel G. Hayward.” Samuel G. Hayward, Sr. and his son, Samuel G. Hayward, Jr., practiced together at the same law firm; however, Samuel G. Hayward, Sr. was deceased at the time the complaint was filed. </a:t>
            </a:r>
            <a:r>
              <a:rPr lang="en-IN" sz="2400"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Appellees</a:t>
            </a:r>
            <a:r>
              <a:rPr lang="en-IN" sz="24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argued that, because “Jr.” was not included in the signature, it referred to Samuel G. Hayward, Sr., and so Appellant’s complaint violated Civil Rule 11.  The trial court struck the complaint and dismissed the action. The COA reversed and remanded, holding that the absence of “Jr.,” standing alone, does not prove the typewritten signature was meant to be that of the deceased father instead of the son.  Furthermore, </a:t>
            </a:r>
            <a:r>
              <a:rPr lang="en-IN" sz="2400"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Appellees</a:t>
            </a:r>
            <a:r>
              <a:rPr lang="en-IN" sz="24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did not offer any testimony or assertions from Samuel G. Hayward, Jr. about the signature, only speculation.  Speculation is not evidence.  Finally, although it is true that the typewritten signature in this case violated Rule 11, the deficiency was not called to Appellant’s attention.  Rule 11 contemplates that an omission of a specific nature, e.g., “the omission,” will be “called to the attention” of the pleader or movant, and that the pleader or movant will be given an opportunity to dispute the alleged omission and – if it is indeed an omission – an opportunity to promptly cure it, even though the statute of limitations had expired.  </a:t>
            </a:r>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62935671"/>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931D406-5255-09A6-62B4-37ECB4499D7B}"/>
              </a:ext>
            </a:extLst>
          </p:cNvPr>
          <p:cNvSpPr txBox="1"/>
          <p:nvPr/>
        </p:nvSpPr>
        <p:spPr>
          <a:xfrm>
            <a:off x="0" y="-725971"/>
            <a:ext cx="12191999" cy="6568721"/>
          </a:xfrm>
          <a:prstGeom prst="rect">
            <a:avLst/>
          </a:prstGeom>
          <a:noFill/>
        </p:spPr>
        <p:txBody>
          <a:bodyPr wrap="square">
            <a:spAutoFit/>
          </a:bodyPr>
          <a:lstStyle/>
          <a:p>
            <a:pPr marL="0" marR="0" algn="ctr">
              <a:lnSpc>
                <a:spcPct val="107000"/>
              </a:lnSpc>
              <a:spcBef>
                <a:spcPts val="0"/>
              </a:spcBef>
              <a:spcAft>
                <a:spcPts val="1800"/>
              </a:spcAft>
              <a:tabLst>
                <a:tab pos="3960495" algn="l"/>
              </a:tabLst>
            </a:pPr>
            <a:endParaRPr lang="en-IN" sz="1800" b="1" i="1" dirty="0">
              <a:effectLst/>
              <a:latin typeface="Calibri" panose="020F0502020204030204" pitchFamily="34" charset="0"/>
              <a:ea typeface="Calibri" panose="020F0502020204030204" pitchFamily="34" charset="0"/>
              <a:cs typeface="Calibri" panose="020F0502020204030204" pitchFamily="34" charset="0"/>
            </a:endParaRPr>
          </a:p>
          <a:p>
            <a:pPr marL="0" marR="0" algn="ctr">
              <a:lnSpc>
                <a:spcPct val="107000"/>
              </a:lnSpc>
              <a:spcBef>
                <a:spcPts val="0"/>
              </a:spcBef>
              <a:spcAft>
                <a:spcPts val="1800"/>
              </a:spcAft>
              <a:tabLst>
                <a:tab pos="3960495" algn="l"/>
              </a:tabLst>
            </a:pPr>
            <a:endParaRPr lang="en-IN" b="1" i="1" dirty="0">
              <a:latin typeface="Calibri" panose="020F0502020204030204" pitchFamily="34" charset="0"/>
              <a:ea typeface="Calibri" panose="020F0502020204030204" pitchFamily="34" charset="0"/>
              <a:cs typeface="Calibri" panose="020F0502020204030204" pitchFamily="34" charset="0"/>
            </a:endParaRPr>
          </a:p>
          <a:p>
            <a:pPr marL="0" marR="0" algn="ctr">
              <a:lnSpc>
                <a:spcPct val="107000"/>
              </a:lnSpc>
              <a:spcBef>
                <a:spcPts val="0"/>
              </a:spcBef>
              <a:spcAft>
                <a:spcPts val="1800"/>
              </a:spcAft>
              <a:tabLst>
                <a:tab pos="3960495" algn="l"/>
              </a:tabLst>
            </a:pPr>
            <a:r>
              <a:rPr lang="en-IN" sz="2800" b="1" i="1" dirty="0">
                <a:effectLst/>
                <a:latin typeface="Calibri" panose="020F0502020204030204" pitchFamily="34" charset="0"/>
                <a:ea typeface="Calibri" panose="020F0502020204030204" pitchFamily="34" charset="0"/>
                <a:cs typeface="Calibri" panose="020F0502020204030204" pitchFamily="34" charset="0"/>
              </a:rPr>
              <a:t>Commonwealth of Ky. </a:t>
            </a:r>
            <a:r>
              <a:rPr lang="en-IN" sz="2800" b="1" i="1" dirty="0">
                <a:latin typeface="Calibri" panose="020F0502020204030204" pitchFamily="34" charset="0"/>
                <a:ea typeface="Calibri" panose="020F0502020204030204" pitchFamily="34" charset="0"/>
                <a:cs typeface="Calibri" panose="020F0502020204030204" pitchFamily="34" charset="0"/>
              </a:rPr>
              <a:t>ex rel. Attorney General Coleman v. Kentucky Education </a:t>
            </a:r>
            <a:r>
              <a:rPr lang="en-IN" sz="2800" b="1" i="1" dirty="0" err="1">
                <a:latin typeface="Calibri" panose="020F0502020204030204" pitchFamily="34" charset="0"/>
                <a:ea typeface="Calibri" panose="020F0502020204030204" pitchFamily="34" charset="0"/>
                <a:cs typeface="Calibri" panose="020F0502020204030204" pitchFamily="34" charset="0"/>
              </a:rPr>
              <a:t>Ass’n</a:t>
            </a:r>
            <a:r>
              <a:rPr lang="en-IN" sz="2800" dirty="0">
                <a:latin typeface="Calibri" panose="020F0502020204030204" pitchFamily="34" charset="0"/>
                <a:ea typeface="Calibri" panose="020F0502020204030204" pitchFamily="34" charset="0"/>
                <a:cs typeface="Calibri" panose="020F0502020204030204" pitchFamily="34" charset="0"/>
              </a:rPr>
              <a:t>, </a:t>
            </a:r>
            <a:r>
              <a:rPr lang="en-IN" sz="2800" b="1" dirty="0">
                <a:latin typeface="Calibri" panose="020F0502020204030204" pitchFamily="34" charset="0"/>
                <a:ea typeface="Calibri" panose="020F0502020204030204" pitchFamily="34" charset="0"/>
                <a:cs typeface="Calibri" panose="020F0502020204030204" pitchFamily="34" charset="0"/>
              </a:rPr>
              <a:t>__S.W.3d__, 2025 WL 728078 (Ky. App. Mar. 7, 2025) (not final)</a:t>
            </a:r>
            <a:endParaRPr lang="en-IN" sz="2800" b="1"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1800"/>
              </a:spcAft>
              <a:tabLst>
                <a:tab pos="3960495" algn="l"/>
              </a:tabLst>
            </a:pPr>
            <a:r>
              <a:rPr lang="en-IN"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Suit challenging constitutionality of HB 364/SB 7.  HB 364 would prohibit all public employers from deducting membership dues for any “</a:t>
            </a:r>
            <a:r>
              <a:rPr lang="en-IN" sz="2000"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labor</a:t>
            </a:r>
            <a:r>
              <a:rPr lang="en-IN"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organization” from an employee’s wages.  SB 7 would prohibit all public employers from deducting amounts from an employee’s wages that were to be spent on “political activities” through </a:t>
            </a:r>
            <a:r>
              <a:rPr lang="en-IN" sz="2000"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labor</a:t>
            </a:r>
            <a:r>
              <a:rPr lang="en-IN"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organizations but exempted dues paid to unions primarily representing those in protective vocations. </a:t>
            </a:r>
            <a:r>
              <a:rPr lang="en-IN" sz="2000" dirty="0">
                <a:solidFill>
                  <a:schemeClr val="tx1"/>
                </a:solidFill>
                <a:latin typeface="Calibri" panose="020F0502020204030204" pitchFamily="34" charset="0"/>
                <a:ea typeface="Calibri" panose="020F0502020204030204" pitchFamily="34" charset="0"/>
                <a:cs typeface="Calibri" panose="020F0502020204030204" pitchFamily="34" charset="0"/>
              </a:rPr>
              <a:t>The Court of Appeals </a:t>
            </a: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a</a:t>
            </a:r>
            <a:r>
              <a:rPr lang="en-US" sz="2000" dirty="0">
                <a:solidFill>
                  <a:schemeClr val="tx1"/>
                </a:solidFill>
                <a:latin typeface="Calibri" panose="020F0502020204030204" pitchFamily="34" charset="0"/>
                <a:cs typeface="Calibri" panose="020F0502020204030204" pitchFamily="34" charset="0"/>
              </a:rPr>
              <a:t>ffirmed in part, reversed in part, and remanded.  F</a:t>
            </a:r>
            <a:r>
              <a:rPr lang="en-IN" sz="2000"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irst</a:t>
            </a:r>
            <a:r>
              <a:rPr lang="en-IN"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venue was improper as to the Superintendent as he neither lives in nor is employed in Franklin County.  Superintendents are public servants and officers of the school districts that employ them, </a:t>
            </a:r>
            <a:r>
              <a:rPr lang="en-IN" sz="2000" dirty="0">
                <a:solidFill>
                  <a:schemeClr val="tx1"/>
                </a:solidFill>
                <a:latin typeface="Calibri" panose="020F0502020204030204" pitchFamily="34" charset="0"/>
                <a:ea typeface="Calibri" panose="020F0502020204030204" pitchFamily="34" charset="0"/>
                <a:cs typeface="Calibri" panose="020F0502020204030204" pitchFamily="34" charset="0"/>
              </a:rPr>
              <a:t>but</a:t>
            </a:r>
            <a:r>
              <a:rPr lang="en-IN"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they are not employed by the “state” so as to make them amenable to venue in Franklin County.  Second, the Court of </a:t>
            </a:r>
            <a:r>
              <a:rPr lang="en-IN" sz="2000" dirty="0">
                <a:solidFill>
                  <a:schemeClr val="tx1"/>
                </a:solidFill>
                <a:latin typeface="Calibri" panose="020F0502020204030204" pitchFamily="34" charset="0"/>
                <a:ea typeface="Calibri" panose="020F0502020204030204" pitchFamily="34" charset="0"/>
                <a:cs typeface="Calibri" panose="020F0502020204030204" pitchFamily="34" charset="0"/>
              </a:rPr>
              <a:t>Appeals</a:t>
            </a:r>
            <a:r>
              <a:rPr lang="en-IN"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agreed that SB 7’s distinction between those </a:t>
            </a:r>
            <a:r>
              <a:rPr lang="en-IN" sz="2000"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labor</a:t>
            </a:r>
            <a:r>
              <a:rPr lang="en-IN"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organizations primarily representing employees in protective vocations and all other </a:t>
            </a:r>
            <a:r>
              <a:rPr lang="en-IN" sz="2000"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labor</a:t>
            </a:r>
            <a:r>
              <a:rPr lang="en-IN"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organizations representing other public employees lacked a rational basis. </a:t>
            </a:r>
            <a:r>
              <a:rPr lang="en-IN" sz="2000" dirty="0">
                <a:solidFill>
                  <a:schemeClr val="tx1"/>
                </a:solidFill>
                <a:latin typeface="Calibri" panose="020F0502020204030204" pitchFamily="34" charset="0"/>
                <a:ea typeface="Calibri" panose="020F0502020204030204" pitchFamily="34" charset="0"/>
                <a:cs typeface="Calibri" panose="020F0502020204030204" pitchFamily="34" charset="0"/>
              </a:rPr>
              <a:t>P</a:t>
            </a:r>
            <a:r>
              <a:rPr lang="en-IN"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ayroll deduction policies are a matter of social or economic policy and do not involve any suspect class requiring strict scrutiny or a similar heightened level of review; thus, the exemption contained in KRS 336.180(10) (Section 1(10) of SB 7) violated the equal protection guarantee embodied in Sections 1, 2, and 3 of the Kentucky Constitution. </a:t>
            </a:r>
            <a:endParaRPr lang="en-US" sz="2000" dirty="0"/>
          </a:p>
        </p:txBody>
      </p:sp>
    </p:spTree>
    <p:extLst>
      <p:ext uri="{BB962C8B-B14F-4D97-AF65-F5344CB8AC3E}">
        <p14:creationId xmlns:p14="http://schemas.microsoft.com/office/powerpoint/2010/main" val="1245078971"/>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931D406-5255-09A6-62B4-37ECB4499D7B}"/>
              </a:ext>
            </a:extLst>
          </p:cNvPr>
          <p:cNvSpPr txBox="1"/>
          <p:nvPr/>
        </p:nvSpPr>
        <p:spPr>
          <a:xfrm>
            <a:off x="0" y="-725971"/>
            <a:ext cx="12191999" cy="902748"/>
          </a:xfrm>
          <a:prstGeom prst="rect">
            <a:avLst/>
          </a:prstGeom>
          <a:noFill/>
        </p:spPr>
        <p:txBody>
          <a:bodyPr wrap="square">
            <a:spAutoFit/>
          </a:bodyPr>
          <a:lstStyle/>
          <a:p>
            <a:pPr marL="0" marR="0" algn="ctr">
              <a:lnSpc>
                <a:spcPct val="107000"/>
              </a:lnSpc>
              <a:spcBef>
                <a:spcPts val="0"/>
              </a:spcBef>
              <a:spcAft>
                <a:spcPts val="1800"/>
              </a:spcAft>
              <a:tabLst>
                <a:tab pos="3960495" algn="l"/>
              </a:tabLst>
            </a:pPr>
            <a:endParaRPr lang="en-IN" sz="1800" b="1" i="1" dirty="0">
              <a:effectLst/>
              <a:latin typeface="Calibri" panose="020F0502020204030204" pitchFamily="34" charset="0"/>
              <a:ea typeface="Calibri" panose="020F0502020204030204" pitchFamily="34" charset="0"/>
              <a:cs typeface="Calibri" panose="020F0502020204030204" pitchFamily="34" charset="0"/>
            </a:endParaRPr>
          </a:p>
          <a:p>
            <a:pPr marL="0" marR="0" algn="ctr">
              <a:lnSpc>
                <a:spcPct val="107000"/>
              </a:lnSpc>
              <a:spcBef>
                <a:spcPts val="0"/>
              </a:spcBef>
              <a:spcAft>
                <a:spcPts val="1800"/>
              </a:spcAft>
              <a:tabLst>
                <a:tab pos="3960495" algn="l"/>
              </a:tabLst>
            </a:pPr>
            <a:endParaRPr lang="en-IN" b="1" i="1" dirty="0">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798DC8FE-1B51-4C64-0CAD-67C3DF932ECD}"/>
              </a:ext>
            </a:extLst>
          </p:cNvPr>
          <p:cNvSpPr txBox="1"/>
          <p:nvPr/>
        </p:nvSpPr>
        <p:spPr>
          <a:xfrm>
            <a:off x="0" y="-74331"/>
            <a:ext cx="12192000" cy="7646196"/>
          </a:xfrm>
          <a:prstGeom prst="rect">
            <a:avLst/>
          </a:prstGeom>
          <a:noFill/>
        </p:spPr>
        <p:txBody>
          <a:bodyPr wrap="square">
            <a:spAutoFit/>
          </a:bodyPr>
          <a:lstStyle/>
          <a:p>
            <a:pPr marL="457200" marR="0" lvl="1" algn="ctr">
              <a:lnSpc>
                <a:spcPct val="107000"/>
              </a:lnSpc>
              <a:spcBef>
                <a:spcPts val="600"/>
              </a:spcBef>
              <a:spcAft>
                <a:spcPts val="600"/>
              </a:spcAft>
              <a:tabLst>
                <a:tab pos="228600" algn="l"/>
              </a:tabLst>
            </a:pPr>
            <a:endParaRPr lang="en-IN" b="1" i="1" dirty="0">
              <a:effectLst/>
              <a:latin typeface="Calibri" panose="020F0502020204030204" pitchFamily="34" charset="0"/>
              <a:ea typeface="Times New Roman" panose="02020603050405020304" pitchFamily="18" charset="0"/>
              <a:cs typeface="Calibri" panose="020F0502020204030204" pitchFamily="34" charset="0"/>
            </a:endParaRPr>
          </a:p>
          <a:p>
            <a:pPr marL="457200" marR="0" lvl="1" algn="ctr">
              <a:lnSpc>
                <a:spcPct val="107000"/>
              </a:lnSpc>
              <a:spcBef>
                <a:spcPts val="600"/>
              </a:spcBef>
              <a:spcAft>
                <a:spcPts val="600"/>
              </a:spcAft>
              <a:tabLst>
                <a:tab pos="228600" algn="l"/>
              </a:tabLst>
            </a:pPr>
            <a:r>
              <a:rPr lang="en-IN" sz="2400" b="1" i="1" dirty="0">
                <a:effectLst/>
                <a:latin typeface="Calibri" panose="020F0502020204030204" pitchFamily="34" charset="0"/>
                <a:ea typeface="Times New Roman" panose="02020603050405020304" pitchFamily="18" charset="0"/>
                <a:cs typeface="Calibri" panose="020F0502020204030204" pitchFamily="34" charset="0"/>
              </a:rPr>
              <a:t>Executive Branch Comm’n v. Alison Lundergan Grimes, </a:t>
            </a:r>
            <a:r>
              <a:rPr lang="en-IN" sz="2400" b="1" dirty="0">
                <a:effectLst/>
                <a:latin typeface="Calibri" panose="020F0502020204030204" pitchFamily="34" charset="0"/>
                <a:ea typeface="Times New Roman" panose="02020603050405020304" pitchFamily="18" charset="0"/>
                <a:cs typeface="Calibri" panose="020F0502020204030204" pitchFamily="34" charset="0"/>
              </a:rPr>
              <a:t>__ S.W.3d__ (Ky. App. Mar. 21, 2025)</a:t>
            </a:r>
            <a:endParaRPr lang="en-US" sz="2400" b="1" dirty="0">
              <a:effectLst/>
              <a:latin typeface="Calibri" panose="020F0502020204030204" pitchFamily="34" charset="0"/>
              <a:ea typeface="Times New Roman" panose="02020603050405020304" pitchFamily="18" charset="0"/>
              <a:cs typeface="Calibri" panose="020F0502020204030204" pitchFamily="34" charset="0"/>
            </a:endParaRPr>
          </a:p>
          <a:p>
            <a:pPr marL="0" marR="0">
              <a:lnSpc>
                <a:spcPct val="107000"/>
              </a:lnSpc>
              <a:spcBef>
                <a:spcPts val="0"/>
              </a:spcBef>
              <a:spcAft>
                <a:spcPts val="0"/>
              </a:spcAft>
              <a:tabLst>
                <a:tab pos="3960495" algn="l"/>
              </a:tabLst>
            </a:pPr>
            <a:r>
              <a:rPr lang="en-IN" sz="1200" dirty="0">
                <a:effectLst/>
                <a:latin typeface="Calibri" panose="020F0502020204030204" pitchFamily="34" charset="0"/>
                <a:ea typeface="Calibri" panose="020F0502020204030204" pitchFamily="34" charset="0"/>
                <a:cs typeface="Calibri" panose="020F0502020204030204" pitchFamily="34" charset="0"/>
              </a:rPr>
              <a:t> </a:t>
            </a:r>
            <a:endParaRPr lang="en-US" sz="16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r>
              <a:rPr lang="en-IN" sz="2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The Franklin Circuit Court reversed Executive Branch Ethics Commission decision based statute of limitations set forth in KRS 413.120, which was created by the legislature when “no other time is fixed by the statute creating the liability.”  The Commission had fined former Secretary of State Alison Lundergan Grimes for actions occurring in 2016 which allegedly violated KRS 11A.120. However, the proceedings were not commenced until 2021</a:t>
            </a:r>
            <a:r>
              <a:rPr lang="en-IN" sz="2800" dirty="0">
                <a:solidFill>
                  <a:schemeClr val="tx1"/>
                </a:solidFill>
                <a:latin typeface="Calibri" panose="020F0502020204030204" pitchFamily="34" charset="0"/>
                <a:ea typeface="Calibri" panose="020F0502020204030204" pitchFamily="34" charset="0"/>
                <a:cs typeface="Calibri" panose="020F0502020204030204" pitchFamily="34" charset="0"/>
              </a:rPr>
              <a:t>. </a:t>
            </a:r>
            <a:r>
              <a:rPr lang="en-IN" sz="2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The Court of Appeals affirmed.  KRS 11A.120, does not contain any limitations period and was enacted long after the General Assembly enacted KRS 413.120.  If the legislature intended a specific or unlimited timeframe on such actions, it would have expressed that in KRS 11A.120 as it did in other sections of the Chapter.  </a:t>
            </a:r>
            <a:r>
              <a:rPr lang="en-IN" sz="2800" dirty="0">
                <a:solidFill>
                  <a:schemeClr val="tx1"/>
                </a:solidFill>
                <a:latin typeface="Calibri" panose="020F0502020204030204" pitchFamily="34" charset="0"/>
                <a:ea typeface="Calibri" panose="020F0502020204030204" pitchFamily="34" charset="0"/>
                <a:cs typeface="Calibri" panose="020F0502020204030204" pitchFamily="34" charset="0"/>
              </a:rPr>
              <a:t>The Court of Appeals</a:t>
            </a:r>
            <a:r>
              <a:rPr lang="en-IN" sz="2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further distinguished this proceeding from actions to discipline members of the bar by the Supreme Court, as those actions are not created by statute.  Finally, </a:t>
            </a:r>
            <a:r>
              <a:rPr lang="en-IN" sz="2800" dirty="0">
                <a:solidFill>
                  <a:schemeClr val="tx1"/>
                </a:solidFill>
                <a:latin typeface="Calibri" panose="020F0502020204030204" pitchFamily="34" charset="0"/>
                <a:ea typeface="Calibri" panose="020F0502020204030204" pitchFamily="34" charset="0"/>
                <a:cs typeface="Calibri" panose="020F0502020204030204" pitchFamily="34" charset="0"/>
              </a:rPr>
              <a:t>the Court of Appeals</a:t>
            </a:r>
            <a:r>
              <a:rPr lang="en-IN" sz="2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found that the discovery rule did not apply to extend the statute beyond the five-year limitations period set by KRS 413.120</a:t>
            </a:r>
            <a:r>
              <a:rPr lang="en-IN" sz="2800" dirty="0">
                <a:solidFill>
                  <a:schemeClr val="tx1"/>
                </a:solidFill>
                <a:latin typeface="Calibri" panose="020F0502020204030204" pitchFamily="34" charset="0"/>
                <a:ea typeface="Calibri" panose="020F0502020204030204" pitchFamily="34" charset="0"/>
                <a:cs typeface="Calibri" panose="020F0502020204030204" pitchFamily="34" charset="0"/>
              </a:rPr>
              <a:t>.  </a:t>
            </a:r>
            <a:endParaRPr lang="en-US" sz="2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3738539"/>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0" name="Rectangle 4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2170031"/>
          </a:xfrm>
          <a:prstGeom prst="rect">
            <a:avLst/>
          </a:prstGeom>
          <a:gradFill>
            <a:gsLst>
              <a:gs pos="0">
                <a:srgbClr val="000000">
                  <a:alpha val="96000"/>
                </a:srgbClr>
              </a:gs>
              <a:gs pos="100000">
                <a:schemeClr val="accent1">
                  <a:lumMod val="75000"/>
                </a:scheme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082819" y="0"/>
            <a:ext cx="4097211" cy="2170661"/>
          </a:xfrm>
          <a:prstGeom prst="rect">
            <a:avLst/>
          </a:prstGeom>
          <a:gradFill>
            <a:gsLst>
              <a:gs pos="19000">
                <a:schemeClr val="accent1">
                  <a:lumMod val="50000"/>
                  <a:alpha val="68000"/>
                </a:schemeClr>
              </a:gs>
              <a:gs pos="100000">
                <a:schemeClr val="accent1">
                  <a:alpha val="48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5010646" y="-5010043"/>
            <a:ext cx="2170709" cy="12192000"/>
          </a:xfrm>
          <a:prstGeom prst="rect">
            <a:avLst/>
          </a:prstGeom>
          <a:gradFill>
            <a:gsLst>
              <a:gs pos="23000">
                <a:schemeClr val="accent1">
                  <a:lumMod val="75000"/>
                  <a:alpha val="16000"/>
                </a:schemeClr>
              </a:gs>
              <a:gs pos="99000">
                <a:srgbClr val="000000">
                  <a:alpha val="45000"/>
                </a:srgb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FFDE6B89-9484-4E50-8387-C55E031D8549}"/>
              </a:ext>
            </a:extLst>
          </p:cNvPr>
          <p:cNvSpPr>
            <a:spLocks noGrp="1"/>
          </p:cNvSpPr>
          <p:nvPr>
            <p:ph type="title"/>
          </p:nvPr>
        </p:nvSpPr>
        <p:spPr>
          <a:xfrm>
            <a:off x="1383564" y="348865"/>
            <a:ext cx="9718111" cy="1576446"/>
          </a:xfrm>
        </p:spPr>
        <p:txBody>
          <a:bodyPr vert="horz" lIns="91440" tIns="45720" rIns="91440" bIns="45720" rtlCol="0" anchor="ctr">
            <a:normAutofit/>
          </a:bodyPr>
          <a:lstStyle/>
          <a:p>
            <a:pPr algn="ctr">
              <a:lnSpc>
                <a:spcPct val="90000"/>
              </a:lnSpc>
            </a:pPr>
            <a:r>
              <a:rPr lang="en-US" sz="4400" kern="1200" dirty="0">
                <a:solidFill>
                  <a:srgbClr val="FFFFFF"/>
                </a:solidFill>
                <a:latin typeface="+mj-lt"/>
                <a:ea typeface="+mj-ea"/>
                <a:cs typeface="+mj-cs"/>
              </a:rPr>
              <a:t>Presentation Roadmap</a:t>
            </a:r>
            <a:r>
              <a:rPr lang="en-US" sz="4000" kern="1200" dirty="0">
                <a:solidFill>
                  <a:srgbClr val="FFFFFF"/>
                </a:solidFill>
                <a:latin typeface="+mj-lt"/>
                <a:ea typeface="+mj-ea"/>
                <a:cs typeface="+mj-cs"/>
              </a:rPr>
              <a:t>:</a:t>
            </a:r>
          </a:p>
        </p:txBody>
      </p:sp>
      <p:graphicFrame>
        <p:nvGraphicFramePr>
          <p:cNvPr id="33" name="Content Placeholder 4">
            <a:extLst>
              <a:ext uri="{FF2B5EF4-FFF2-40B4-BE49-F238E27FC236}">
                <a16:creationId xmlns:a16="http://schemas.microsoft.com/office/drawing/2014/main" id="{2CF8F361-41AF-1798-126B-FDAADB0AA138}"/>
              </a:ext>
            </a:extLst>
          </p:cNvPr>
          <p:cNvGraphicFramePr>
            <a:graphicFrameLocks noGrp="1"/>
          </p:cNvGraphicFramePr>
          <p:nvPr>
            <p:ph sz="quarter" idx="14"/>
            <p:extLst>
              <p:ext uri="{D42A27DB-BD31-4B8C-83A1-F6EECF244321}">
                <p14:modId xmlns:p14="http://schemas.microsoft.com/office/powerpoint/2010/main" val="826296455"/>
              </p:ext>
            </p:extLst>
          </p:nvPr>
        </p:nvGraphicFramePr>
        <p:xfrm>
          <a:off x="644056" y="2615979"/>
          <a:ext cx="10927829" cy="36894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18299500"/>
      </p:ext>
    </p:extLst>
  </p:cSld>
  <p:clrMapOvr>
    <a:masterClrMapping/>
  </p:clrMapOvr>
  <p:transition spd="med">
    <p:pull/>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931D406-5255-09A6-62B4-37ECB4499D7B}"/>
              </a:ext>
            </a:extLst>
          </p:cNvPr>
          <p:cNvSpPr txBox="1"/>
          <p:nvPr/>
        </p:nvSpPr>
        <p:spPr>
          <a:xfrm>
            <a:off x="0" y="-725971"/>
            <a:ext cx="12191999" cy="902748"/>
          </a:xfrm>
          <a:prstGeom prst="rect">
            <a:avLst/>
          </a:prstGeom>
          <a:noFill/>
        </p:spPr>
        <p:txBody>
          <a:bodyPr wrap="square">
            <a:spAutoFit/>
          </a:bodyPr>
          <a:lstStyle/>
          <a:p>
            <a:pPr marL="0" marR="0" algn="ctr">
              <a:lnSpc>
                <a:spcPct val="107000"/>
              </a:lnSpc>
              <a:spcBef>
                <a:spcPts val="0"/>
              </a:spcBef>
              <a:spcAft>
                <a:spcPts val="1800"/>
              </a:spcAft>
              <a:tabLst>
                <a:tab pos="3960495" algn="l"/>
              </a:tabLst>
            </a:pPr>
            <a:endParaRPr lang="en-IN" sz="1800" b="1" i="1" dirty="0">
              <a:effectLst/>
              <a:latin typeface="Calibri" panose="020F0502020204030204" pitchFamily="34" charset="0"/>
              <a:ea typeface="Calibri" panose="020F0502020204030204" pitchFamily="34" charset="0"/>
              <a:cs typeface="Calibri" panose="020F0502020204030204" pitchFamily="34" charset="0"/>
            </a:endParaRPr>
          </a:p>
          <a:p>
            <a:pPr marL="0" marR="0" algn="ctr">
              <a:lnSpc>
                <a:spcPct val="107000"/>
              </a:lnSpc>
              <a:spcBef>
                <a:spcPts val="0"/>
              </a:spcBef>
              <a:spcAft>
                <a:spcPts val="1800"/>
              </a:spcAft>
              <a:tabLst>
                <a:tab pos="3960495" algn="l"/>
              </a:tabLst>
            </a:pPr>
            <a:endParaRPr lang="en-IN" b="1" i="1" dirty="0">
              <a:latin typeface="Calibri" panose="020F0502020204030204" pitchFamily="34" charset="0"/>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823F7613-0B4F-465D-3E8A-4B50F7B87747}"/>
              </a:ext>
            </a:extLst>
          </p:cNvPr>
          <p:cNvSpPr txBox="1"/>
          <p:nvPr/>
        </p:nvSpPr>
        <p:spPr>
          <a:xfrm>
            <a:off x="0" y="22779"/>
            <a:ext cx="12273094" cy="7024295"/>
          </a:xfrm>
          <a:prstGeom prst="rect">
            <a:avLst/>
          </a:prstGeom>
          <a:noFill/>
        </p:spPr>
        <p:txBody>
          <a:bodyPr wrap="square">
            <a:spAutoFit/>
          </a:bodyPr>
          <a:lstStyle/>
          <a:p>
            <a:pPr marL="457200" marR="0" lvl="1">
              <a:lnSpc>
                <a:spcPct val="107000"/>
              </a:lnSpc>
              <a:spcBef>
                <a:spcPts val="600"/>
              </a:spcBef>
              <a:spcAft>
                <a:spcPts val="600"/>
              </a:spcAft>
            </a:pPr>
            <a:endParaRPr lang="en-IN" b="1" i="1" dirty="0">
              <a:effectLst/>
              <a:latin typeface="Calibri" panose="020F0502020204030204" pitchFamily="34" charset="0"/>
              <a:ea typeface="Times New Roman" panose="02020603050405020304" pitchFamily="18" charset="0"/>
              <a:cs typeface="Calibri" panose="020F0502020204030204" pitchFamily="34" charset="0"/>
            </a:endParaRPr>
          </a:p>
          <a:p>
            <a:pPr marL="457200" marR="0" lvl="1">
              <a:lnSpc>
                <a:spcPct val="107000"/>
              </a:lnSpc>
              <a:spcBef>
                <a:spcPts val="600"/>
              </a:spcBef>
              <a:spcAft>
                <a:spcPts val="600"/>
              </a:spcAft>
            </a:pPr>
            <a:r>
              <a:rPr lang="en-IN" sz="2800" b="1" i="1" dirty="0">
                <a:effectLst/>
                <a:latin typeface="Calibri" panose="020F0502020204030204" pitchFamily="34" charset="0"/>
                <a:ea typeface="Times New Roman" panose="02020603050405020304" pitchFamily="18" charset="0"/>
                <a:cs typeface="Calibri" panose="020F0502020204030204" pitchFamily="34" charset="0"/>
              </a:rPr>
              <a:t>S.S. v. A.L.B., et al., </a:t>
            </a:r>
            <a:r>
              <a:rPr lang="en-IN" sz="2800" b="1" dirty="0">
                <a:effectLst/>
                <a:latin typeface="Calibri" panose="020F0502020204030204" pitchFamily="34" charset="0"/>
                <a:ea typeface="Times New Roman" panose="02020603050405020304" pitchFamily="18" charset="0"/>
                <a:cs typeface="Calibri" panose="020F0502020204030204" pitchFamily="34" charset="0"/>
              </a:rPr>
              <a:t>__ S.W.3d __, 2025 WL 1085155 (Ky. App. Apr. 11, 2025) (not final)</a:t>
            </a:r>
            <a:endParaRPr lang="en-IN" sz="2800" dirty="0">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endParaRPr lang="en-IN" sz="2000" dirty="0">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r>
              <a:rPr lang="en-IN" sz="2800" dirty="0">
                <a:latin typeface="Calibri" panose="020F0502020204030204" pitchFamily="34" charset="0"/>
                <a:ea typeface="Calibri" panose="020F0502020204030204" pitchFamily="34" charset="0"/>
                <a:cs typeface="Calibri" panose="020F0502020204030204" pitchFamily="34" charset="0"/>
              </a:rPr>
              <a:t>F</a:t>
            </a:r>
            <a:r>
              <a:rPr lang="en-IN" sz="2800" dirty="0">
                <a:effectLst/>
                <a:latin typeface="Calibri" panose="020F0502020204030204" pitchFamily="34" charset="0"/>
                <a:ea typeface="Calibri" panose="020F0502020204030204" pitchFamily="34" charset="0"/>
                <a:cs typeface="Calibri" panose="020F0502020204030204" pitchFamily="34" charset="0"/>
              </a:rPr>
              <a:t>amily </a:t>
            </a:r>
            <a:r>
              <a:rPr lang="en-IN" sz="2800" dirty="0">
                <a:latin typeface="Calibri" panose="020F0502020204030204" pitchFamily="34" charset="0"/>
                <a:ea typeface="Calibri" panose="020F0502020204030204" pitchFamily="34" charset="0"/>
                <a:cs typeface="Calibri" panose="020F0502020204030204" pitchFamily="34" charset="0"/>
              </a:rPr>
              <a:t>c</a:t>
            </a:r>
            <a:r>
              <a:rPr lang="en-IN" sz="2800" dirty="0">
                <a:effectLst/>
                <a:latin typeface="Calibri" panose="020F0502020204030204" pitchFamily="34" charset="0"/>
                <a:ea typeface="Calibri" panose="020F0502020204030204" pitchFamily="34" charset="0"/>
                <a:cs typeface="Calibri" panose="020F0502020204030204" pitchFamily="34" charset="0"/>
              </a:rPr>
              <a:t>ourt granted the Cabinet’s petition to terminate Father’s parental rights.  The Court of Appeals affirmed but had significant concerns about the lower </a:t>
            </a:r>
            <a:r>
              <a:rPr lang="en-IN" sz="2800" dirty="0">
                <a:latin typeface="Calibri" panose="020F0502020204030204" pitchFamily="34" charset="0"/>
                <a:ea typeface="Calibri" panose="020F0502020204030204" pitchFamily="34" charset="0"/>
                <a:cs typeface="Calibri" panose="020F0502020204030204" pitchFamily="34" charset="0"/>
              </a:rPr>
              <a:t>court’s compelling Father to testify over his invocation of his </a:t>
            </a:r>
            <a:r>
              <a:rPr lang="en-IN" sz="2800" dirty="0">
                <a:effectLst/>
                <a:latin typeface="Calibri" panose="020F0502020204030204" pitchFamily="34" charset="0"/>
                <a:ea typeface="Calibri" panose="020F0502020204030204" pitchFamily="34" charset="0"/>
                <a:cs typeface="Calibri" panose="020F0502020204030204" pitchFamily="34" charset="0"/>
              </a:rPr>
              <a:t>Fifth Amendment privilege against self-incrimination. The COA acknowledged that the family </a:t>
            </a:r>
            <a:r>
              <a:rPr lang="en-IN" sz="2800" dirty="0">
                <a:latin typeface="Calibri" panose="020F0502020204030204" pitchFamily="34" charset="0"/>
                <a:ea typeface="Calibri" panose="020F0502020204030204" pitchFamily="34" charset="0"/>
                <a:cs typeface="Calibri" panose="020F0502020204030204" pitchFamily="34" charset="0"/>
              </a:rPr>
              <a:t>c</a:t>
            </a:r>
            <a:r>
              <a:rPr lang="en-IN" sz="2800" dirty="0">
                <a:effectLst/>
                <a:latin typeface="Calibri" panose="020F0502020204030204" pitchFamily="34" charset="0"/>
                <a:ea typeface="Calibri" panose="020F0502020204030204" pitchFamily="34" charset="0"/>
                <a:cs typeface="Calibri" panose="020F0502020204030204" pitchFamily="34" charset="0"/>
              </a:rPr>
              <a:t>ourt carefully reviewed objections as to specific questions that could have even remotely implicated that right.  Nonetheless, t</a:t>
            </a:r>
            <a:r>
              <a:rPr lang="en-US" sz="2800" dirty="0">
                <a:latin typeface="Calibri" panose="020F0502020204030204" pitchFamily="34" charset="0"/>
                <a:ea typeface="Calibri" panose="020F0502020204030204" pitchFamily="34" charset="0"/>
                <a:cs typeface="Calibri" panose="020F0502020204030204" pitchFamily="34" charset="0"/>
              </a:rPr>
              <a:t>his Court </a:t>
            </a:r>
            <a:r>
              <a:rPr lang="en-US" sz="2800" dirty="0">
                <a:effectLst/>
                <a:latin typeface="Calibri" panose="020F0502020204030204" pitchFamily="34" charset="0"/>
                <a:ea typeface="Calibri" panose="020F0502020204030204" pitchFamily="34" charset="0"/>
                <a:cs typeface="Calibri" panose="020F0502020204030204" pitchFamily="34" charset="0"/>
              </a:rPr>
              <a:t>cautioned strongly against compelling this type of testimony in the future, particularly given that the Cabinet bears the burden of proof, which is not typically met by calling the opposing party as a witness.</a:t>
            </a:r>
            <a:r>
              <a:rPr lang="en-IN" sz="2800" dirty="0">
                <a:effectLst/>
                <a:latin typeface="Calibri" panose="020F0502020204030204" pitchFamily="34" charset="0"/>
                <a:ea typeface="Calibri" panose="020F0502020204030204" pitchFamily="34" charset="0"/>
                <a:cs typeface="Calibri" panose="020F0502020204030204" pitchFamily="34" charset="0"/>
              </a:rPr>
              <a:t> But, while Father’s trial counsel moved to strike the testimony, Father’s appellate counsel relied on the testimony to challenge the termination.  </a:t>
            </a:r>
            <a:r>
              <a:rPr lang="en-IN" sz="2800" dirty="0">
                <a:latin typeface="Calibri" panose="020F0502020204030204" pitchFamily="34" charset="0"/>
                <a:ea typeface="Calibri" panose="020F0502020204030204" pitchFamily="34" charset="0"/>
                <a:cs typeface="Calibri" panose="020F0502020204030204" pitchFamily="34" charset="0"/>
              </a:rPr>
              <a:t>And, </a:t>
            </a:r>
            <a:r>
              <a:rPr lang="en-IN" sz="2800" dirty="0">
                <a:effectLst/>
                <a:latin typeface="Calibri" panose="020F0502020204030204" pitchFamily="34" charset="0"/>
                <a:ea typeface="Calibri" panose="020F0502020204030204" pitchFamily="34" charset="0"/>
                <a:cs typeface="Calibri" panose="020F0502020204030204" pitchFamily="34" charset="0"/>
              </a:rPr>
              <a:t>Father’s testimony </a:t>
            </a:r>
            <a:r>
              <a:rPr lang="en-IN" sz="2800" dirty="0">
                <a:latin typeface="Calibri" panose="020F0502020204030204" pitchFamily="34" charset="0"/>
                <a:ea typeface="Calibri" panose="020F0502020204030204" pitchFamily="34" charset="0"/>
                <a:cs typeface="Calibri" panose="020F0502020204030204" pitchFamily="34" charset="0"/>
              </a:rPr>
              <a:t>proved</a:t>
            </a:r>
            <a:r>
              <a:rPr lang="en-IN" sz="2800" dirty="0">
                <a:effectLst/>
                <a:latin typeface="Calibri" panose="020F0502020204030204" pitchFamily="34" charset="0"/>
                <a:ea typeface="Calibri" panose="020F0502020204030204" pitchFamily="34" charset="0"/>
                <a:cs typeface="Calibri" panose="020F0502020204030204" pitchFamily="34" charset="0"/>
              </a:rPr>
              <a:t> innocuous and not determinative on the merits.</a:t>
            </a:r>
            <a:endParaRPr lang="en-US" sz="2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27824954"/>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191CC7-9CF2-71F0-1AD4-791EA9CBAD97}"/>
              </a:ext>
            </a:extLst>
          </p:cNvPr>
          <p:cNvSpPr>
            <a:spLocks noGrp="1"/>
          </p:cNvSpPr>
          <p:nvPr>
            <p:ph sz="quarter" idx="14"/>
          </p:nvPr>
        </p:nvSpPr>
        <p:spPr>
          <a:xfrm>
            <a:off x="836407" y="2317222"/>
            <a:ext cx="10273531" cy="3806742"/>
          </a:xfrm>
        </p:spPr>
        <p:txBody>
          <a:bodyPr>
            <a:normAutofit/>
          </a:bodyPr>
          <a:lstStyle/>
          <a:p>
            <a:pPr marL="0" indent="0" algn="ctr">
              <a:buNone/>
            </a:pPr>
            <a:r>
              <a:rPr lang="en-US" sz="5400" b="1" dirty="0"/>
              <a:t>QUESTIONS?</a:t>
            </a:r>
          </a:p>
        </p:txBody>
      </p:sp>
    </p:spTree>
    <p:extLst>
      <p:ext uri="{BB962C8B-B14F-4D97-AF65-F5344CB8AC3E}">
        <p14:creationId xmlns:p14="http://schemas.microsoft.com/office/powerpoint/2010/main" val="1432218147"/>
      </p:ext>
    </p:extLst>
  </p:cSld>
  <p:clrMapOvr>
    <a:masterClrMapping/>
  </p:clrMapOvr>
  <p:transition spd="slow">
    <p:cover/>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DEE2AD96-B495-4E06-9291-B71706F72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53CF6D67-C5A8-4ADD-9E8E-1E38CA1D3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638515" y="639280"/>
            <a:ext cx="6858000" cy="5579440"/>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6909FA0-B515-4681-B7A8-FA281D133B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393206" y="395206"/>
            <a:ext cx="6346209" cy="5576080"/>
          </a:xfrm>
          <a:prstGeom prst="rect">
            <a:avLst/>
          </a:prstGeom>
          <a:gradFill>
            <a:gsLst>
              <a:gs pos="0">
                <a:srgbClr val="000000">
                  <a:alpha val="0"/>
                </a:srgbClr>
              </a:gs>
              <a:gs pos="99000">
                <a:schemeClr val="accent1">
                  <a:alpha val="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21C9FE86-FCC3-4A31-AA1C-C882262B7F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528907" y="2818967"/>
            <a:ext cx="2501979" cy="5576080"/>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7D96243B-ECED-4B71-8E06-AE9A285EAD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425002" y="852793"/>
            <a:ext cx="6858001" cy="5152412"/>
          </a:xfrm>
          <a:prstGeom prst="rect">
            <a:avLst/>
          </a:prstGeom>
          <a:gradFill>
            <a:gsLst>
              <a:gs pos="0">
                <a:srgbClr val="000000">
                  <a:alpha val="0"/>
                </a:srgbClr>
              </a:gs>
              <a:gs pos="99000">
                <a:schemeClr val="accent1">
                  <a:alpha val="11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A09989E4-EFDC-4A90-A633-E0525FB413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818753" y="1128497"/>
            <a:ext cx="4318303" cy="4318303"/>
          </a:xfrm>
          <a:prstGeom prst="ellipse">
            <a:avLst/>
          </a:prstGeom>
          <a:gradFill>
            <a:gsLst>
              <a:gs pos="39000">
                <a:schemeClr val="accent1">
                  <a:alpha val="0"/>
                </a:schemeClr>
              </a:gs>
              <a:gs pos="100000">
                <a:schemeClr val="accent1">
                  <a:lumMod val="60000"/>
                  <a:lumOff val="40000"/>
                  <a:alpha val="1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664081DB-1923-4878-AB15-AD54F35A1DC7}"/>
              </a:ext>
            </a:extLst>
          </p:cNvPr>
          <p:cNvSpPr>
            <a:spLocks noGrp="1"/>
          </p:cNvSpPr>
          <p:nvPr>
            <p:ph type="title"/>
          </p:nvPr>
        </p:nvSpPr>
        <p:spPr>
          <a:xfrm>
            <a:off x="826396" y="586855"/>
            <a:ext cx="4230100" cy="3387497"/>
          </a:xfrm>
        </p:spPr>
        <p:txBody>
          <a:bodyPr vert="horz" lIns="91440" tIns="45720" rIns="91440" bIns="45720" rtlCol="0" anchor="b">
            <a:normAutofit/>
          </a:bodyPr>
          <a:lstStyle/>
          <a:p>
            <a:pPr algn="r">
              <a:lnSpc>
                <a:spcPct val="90000"/>
              </a:lnSpc>
            </a:pPr>
            <a:r>
              <a:rPr lang="en-US" sz="4000" kern="1200">
                <a:solidFill>
                  <a:srgbClr val="FFFFFF"/>
                </a:solidFill>
                <a:latin typeface="+mj-lt"/>
                <a:ea typeface="+mj-ea"/>
                <a:cs typeface="+mj-cs"/>
              </a:rPr>
              <a:t>THANK YOU</a:t>
            </a:r>
          </a:p>
        </p:txBody>
      </p:sp>
      <p:sp>
        <p:nvSpPr>
          <p:cNvPr id="5" name="Content Placeholder 4">
            <a:extLst>
              <a:ext uri="{FF2B5EF4-FFF2-40B4-BE49-F238E27FC236}">
                <a16:creationId xmlns:a16="http://schemas.microsoft.com/office/drawing/2014/main" id="{5755816F-F516-477A-8EF2-D8CA20267590}"/>
              </a:ext>
            </a:extLst>
          </p:cNvPr>
          <p:cNvSpPr>
            <a:spLocks noGrp="1"/>
          </p:cNvSpPr>
          <p:nvPr>
            <p:ph idx="1"/>
          </p:nvPr>
        </p:nvSpPr>
        <p:spPr>
          <a:xfrm>
            <a:off x="6503158" y="649480"/>
            <a:ext cx="4862447" cy="5546047"/>
          </a:xfrm>
        </p:spPr>
        <p:txBody>
          <a:bodyPr vert="horz" lIns="91440" tIns="45720" rIns="91440" bIns="45720" rtlCol="0" anchor="ctr">
            <a:normAutofit/>
          </a:bodyPr>
          <a:lstStyle/>
          <a:p>
            <a:pPr>
              <a:lnSpc>
                <a:spcPct val="90000"/>
              </a:lnSpc>
            </a:pPr>
            <a:r>
              <a:rPr lang="en-US" sz="3200" b="1" dirty="0"/>
              <a:t> Hon. Larry E. Thompson</a:t>
            </a:r>
          </a:p>
          <a:p>
            <a:pPr>
              <a:lnSpc>
                <a:spcPct val="90000"/>
              </a:lnSpc>
            </a:pPr>
            <a:r>
              <a:rPr lang="en-US" sz="3200" b="1" dirty="0"/>
              <a:t> Chief Judge, Court of</a:t>
            </a:r>
          </a:p>
          <a:p>
            <a:pPr>
              <a:lnSpc>
                <a:spcPct val="90000"/>
              </a:lnSpc>
            </a:pPr>
            <a:r>
              <a:rPr lang="en-US" sz="3200" b="1" dirty="0"/>
              <a:t> Appeals</a:t>
            </a:r>
          </a:p>
        </p:txBody>
      </p:sp>
    </p:spTree>
    <p:extLst>
      <p:ext uri="{BB962C8B-B14F-4D97-AF65-F5344CB8AC3E}">
        <p14:creationId xmlns:p14="http://schemas.microsoft.com/office/powerpoint/2010/main" val="798203993"/>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2170031"/>
          </a:xfrm>
          <a:prstGeom prst="rect">
            <a:avLst/>
          </a:prstGeom>
          <a:gradFill>
            <a:gsLst>
              <a:gs pos="0">
                <a:srgbClr val="000000">
                  <a:alpha val="96000"/>
                </a:srgbClr>
              </a:gs>
              <a:gs pos="100000">
                <a:schemeClr val="accent1">
                  <a:lumMod val="75000"/>
                </a:scheme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082819" y="0"/>
            <a:ext cx="4097211" cy="2170661"/>
          </a:xfrm>
          <a:prstGeom prst="rect">
            <a:avLst/>
          </a:prstGeom>
          <a:gradFill>
            <a:gsLst>
              <a:gs pos="19000">
                <a:schemeClr val="accent1">
                  <a:lumMod val="50000"/>
                  <a:alpha val="68000"/>
                </a:schemeClr>
              </a:gs>
              <a:gs pos="100000">
                <a:schemeClr val="accent1">
                  <a:alpha val="48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5010646" y="-5010043"/>
            <a:ext cx="2170709" cy="12192000"/>
          </a:xfrm>
          <a:prstGeom prst="rect">
            <a:avLst/>
          </a:prstGeom>
          <a:gradFill>
            <a:gsLst>
              <a:gs pos="23000">
                <a:schemeClr val="accent1">
                  <a:lumMod val="75000"/>
                  <a:alpha val="16000"/>
                </a:schemeClr>
              </a:gs>
              <a:gs pos="99000">
                <a:srgbClr val="000000">
                  <a:alpha val="45000"/>
                </a:srgb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3182D03-B467-9F68-282C-05732AD8F048}"/>
              </a:ext>
            </a:extLst>
          </p:cNvPr>
          <p:cNvSpPr>
            <a:spLocks noGrp="1"/>
          </p:cNvSpPr>
          <p:nvPr>
            <p:ph type="title"/>
          </p:nvPr>
        </p:nvSpPr>
        <p:spPr>
          <a:xfrm>
            <a:off x="1383564" y="348865"/>
            <a:ext cx="9718111" cy="1576446"/>
          </a:xfrm>
        </p:spPr>
        <p:txBody>
          <a:bodyPr vert="horz" lIns="91440" tIns="45720" rIns="91440" bIns="45720" rtlCol="0" anchor="ctr">
            <a:normAutofit/>
          </a:bodyPr>
          <a:lstStyle/>
          <a:p>
            <a:pPr algn="ctr">
              <a:lnSpc>
                <a:spcPct val="90000"/>
              </a:lnSpc>
            </a:pPr>
            <a:r>
              <a:rPr lang="en-US" sz="4000" kern="1200" dirty="0">
                <a:solidFill>
                  <a:srgbClr val="FFFFFF"/>
                </a:solidFill>
                <a:latin typeface="+mj-lt"/>
                <a:ea typeface="+mj-ea"/>
                <a:cs typeface="+mj-cs"/>
              </a:rPr>
              <a:t>PITFALL #1 </a:t>
            </a:r>
            <a:br>
              <a:rPr lang="en-US" sz="4000" kern="1200" dirty="0">
                <a:solidFill>
                  <a:srgbClr val="FFFFFF"/>
                </a:solidFill>
                <a:latin typeface="+mj-lt"/>
                <a:ea typeface="+mj-ea"/>
                <a:cs typeface="+mj-cs"/>
              </a:rPr>
            </a:br>
            <a:r>
              <a:rPr lang="en-US" sz="4000" kern="1200" dirty="0">
                <a:solidFill>
                  <a:srgbClr val="FFFFFF"/>
                </a:solidFill>
                <a:latin typeface="+mj-lt"/>
                <a:ea typeface="+mj-ea"/>
                <a:cs typeface="+mj-cs"/>
              </a:rPr>
              <a:t> TIMELINESS OF THE APPEAL</a:t>
            </a:r>
          </a:p>
        </p:txBody>
      </p:sp>
      <p:graphicFrame>
        <p:nvGraphicFramePr>
          <p:cNvPr id="5" name="Content Placeholder 2">
            <a:extLst>
              <a:ext uri="{FF2B5EF4-FFF2-40B4-BE49-F238E27FC236}">
                <a16:creationId xmlns:a16="http://schemas.microsoft.com/office/drawing/2014/main" id="{B01A7787-ECFB-3BF0-B804-D884CFA74197}"/>
              </a:ext>
            </a:extLst>
          </p:cNvPr>
          <p:cNvGraphicFramePr>
            <a:graphicFrameLocks noGrp="1"/>
          </p:cNvGraphicFramePr>
          <p:nvPr>
            <p:ph sz="quarter" idx="14"/>
            <p:extLst>
              <p:ext uri="{D42A27DB-BD31-4B8C-83A1-F6EECF244321}">
                <p14:modId xmlns:p14="http://schemas.microsoft.com/office/powerpoint/2010/main" val="931321957"/>
              </p:ext>
            </p:extLst>
          </p:nvPr>
        </p:nvGraphicFramePr>
        <p:xfrm>
          <a:off x="644056" y="2615979"/>
          <a:ext cx="10927829" cy="36894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73391379"/>
      </p:ext>
    </p:extLst>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0D48E6D-1925-ED2E-659B-CA9024147863}"/>
              </a:ext>
            </a:extLst>
          </p:cNvPr>
          <p:cNvSpPr>
            <a:spLocks noGrp="1"/>
          </p:cNvSpPr>
          <p:nvPr>
            <p:ph type="title"/>
          </p:nvPr>
        </p:nvSpPr>
        <p:spPr>
          <a:xfrm>
            <a:off x="466722" y="1787703"/>
            <a:ext cx="3201366" cy="1746607"/>
          </a:xfrm>
        </p:spPr>
        <p:txBody>
          <a:bodyPr vert="horz" lIns="91440" tIns="45720" rIns="91440" bIns="45720" rtlCol="0" anchor="b">
            <a:normAutofit/>
          </a:bodyPr>
          <a:lstStyle/>
          <a:p>
            <a:pPr algn="ctr">
              <a:lnSpc>
                <a:spcPct val="90000"/>
              </a:lnSpc>
            </a:pPr>
            <a:r>
              <a:rPr lang="en-US" sz="4000" kern="1200" dirty="0">
                <a:solidFill>
                  <a:srgbClr val="FFFFFF"/>
                </a:solidFill>
                <a:latin typeface="+mj-lt"/>
                <a:ea typeface="+mj-ea"/>
                <a:cs typeface="+mj-cs"/>
              </a:rPr>
              <a:t>TIMELINESS CONT.</a:t>
            </a:r>
          </a:p>
        </p:txBody>
      </p:sp>
      <p:sp>
        <p:nvSpPr>
          <p:cNvPr id="6" name="Slide Image Placeholder 1">
            <a:extLst>
              <a:ext uri="{FF2B5EF4-FFF2-40B4-BE49-F238E27FC236}">
                <a16:creationId xmlns:a16="http://schemas.microsoft.com/office/drawing/2014/main" id="{629757F9-1096-865D-771E-74718361461C}"/>
              </a:ext>
            </a:extLst>
          </p:cNvPr>
          <p:cNvSpPr>
            <a:spLocks noGrp="1" noRot="1" noChangeAspect="1"/>
          </p:cNvSpPr>
          <p:nvPr>
            <p:ph sz="quarter" idx="14"/>
          </p:nvPr>
        </p:nvSpPr>
        <p:spPr>
          <a:xfrm>
            <a:off x="4037826" y="10138"/>
            <a:ext cx="8154174" cy="8137269"/>
          </a:xfrm>
          <a:prstGeom prst="rect">
            <a:avLst/>
          </a:prstGeom>
          <a:noFill/>
          <a:ln w="12700">
            <a:solidFill>
              <a:prstClr val="black"/>
            </a:solidFill>
          </a:ln>
        </p:spPr>
        <p:txBody>
          <a:bodyPr vert="horz" lIns="93172" tIns="46587" rIns="93172" bIns="46587" rtlCol="0" anchor="ctr"/>
          <a:lstStyle/>
          <a:p>
            <a:pPr>
              <a:lnSpc>
                <a:spcPct val="100000"/>
              </a:lnSpc>
              <a:spcBef>
                <a:spcPts val="0"/>
              </a:spcBef>
              <a:spcAft>
                <a:spcPts val="0"/>
              </a:spcAft>
            </a:pPr>
            <a:r>
              <a:rPr lang="en-US" sz="3200" b="0" baseline="0" dirty="0"/>
              <a:t>The 30-day time-period commences from the date of the circuit court clerk’s Notice of Entry (NOE) of the order or judgment.</a:t>
            </a:r>
          </a:p>
          <a:p>
            <a:pPr>
              <a:lnSpc>
                <a:spcPct val="100000"/>
              </a:lnSpc>
              <a:spcBef>
                <a:spcPts val="0"/>
              </a:spcBef>
              <a:spcAft>
                <a:spcPts val="0"/>
              </a:spcAft>
            </a:pPr>
            <a:endParaRPr lang="en-US" sz="3200" b="0" baseline="0" dirty="0"/>
          </a:p>
          <a:p>
            <a:pPr>
              <a:lnSpc>
                <a:spcPct val="100000"/>
              </a:lnSpc>
              <a:spcBef>
                <a:spcPts val="0"/>
              </a:spcBef>
              <a:spcAft>
                <a:spcPts val="0"/>
              </a:spcAft>
            </a:pPr>
            <a:r>
              <a:rPr lang="en-US" sz="3200" b="0" baseline="0" dirty="0"/>
              <a:t>The circuit clerk’s failure to serve the judgment on the parties does not affect the validity of the appeal or the time for taking the appeal.  RAP 2(C)(2) and 3(C).</a:t>
            </a:r>
          </a:p>
          <a:p>
            <a:pPr>
              <a:lnSpc>
                <a:spcPct val="100000"/>
              </a:lnSpc>
              <a:spcBef>
                <a:spcPts val="0"/>
              </a:spcBef>
              <a:spcAft>
                <a:spcPts val="0"/>
              </a:spcAft>
            </a:pPr>
            <a:endParaRPr lang="en-US" sz="3200" dirty="0"/>
          </a:p>
          <a:p>
            <a:pPr>
              <a:lnSpc>
                <a:spcPct val="100000"/>
              </a:lnSpc>
              <a:spcBef>
                <a:spcPts val="0"/>
              </a:spcBef>
              <a:spcAft>
                <a:spcPts val="0"/>
              </a:spcAft>
            </a:pPr>
            <a:r>
              <a:rPr lang="en-US" sz="3200" b="0" baseline="0" dirty="0"/>
              <a:t>A timely </a:t>
            </a:r>
            <a:r>
              <a:rPr lang="en-US" sz="3200" b="1" u="sng" baseline="0" dirty="0"/>
              <a:t>served</a:t>
            </a:r>
            <a:r>
              <a:rPr lang="en-US" sz="3200" b="1" baseline="0" dirty="0"/>
              <a:t> </a:t>
            </a:r>
            <a:r>
              <a:rPr lang="en-US" sz="3200" b="0" baseline="0" dirty="0"/>
              <a:t>CR 59 motion will toll the time for filing the NOA, but a CR 60.02 motion will not.</a:t>
            </a:r>
            <a:endParaRPr lang="en-US" sz="3200" dirty="0"/>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902181035"/>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a:xfrm>
            <a:off x="466722" y="586855"/>
            <a:ext cx="3201366" cy="3387497"/>
          </a:xfrm>
        </p:spPr>
        <p:txBody>
          <a:bodyPr vert="horz" lIns="91440" tIns="45720" rIns="91440" bIns="45720" rtlCol="0" anchor="b">
            <a:normAutofit/>
          </a:bodyPr>
          <a:lstStyle/>
          <a:p>
            <a:pPr algn="ctr">
              <a:lnSpc>
                <a:spcPct val="90000"/>
              </a:lnSpc>
            </a:pPr>
            <a:r>
              <a:rPr lang="en-US" sz="4000" kern="1200" dirty="0">
                <a:solidFill>
                  <a:srgbClr val="FFFFFF"/>
                </a:solidFill>
                <a:latin typeface="+mj-lt"/>
                <a:ea typeface="+mj-ea"/>
                <a:cs typeface="+mj-cs"/>
              </a:rPr>
              <a:t>PITFALL #2 </a:t>
            </a:r>
            <a:br>
              <a:rPr lang="en-US" sz="4000" kern="1200" dirty="0">
                <a:solidFill>
                  <a:srgbClr val="FFFFFF"/>
                </a:solidFill>
                <a:latin typeface="+mj-lt"/>
                <a:ea typeface="+mj-ea"/>
                <a:cs typeface="+mj-cs"/>
              </a:rPr>
            </a:br>
            <a:br>
              <a:rPr lang="en-US" sz="4000" kern="1200" dirty="0">
                <a:solidFill>
                  <a:srgbClr val="FFFFFF"/>
                </a:solidFill>
                <a:latin typeface="+mj-lt"/>
                <a:ea typeface="+mj-ea"/>
                <a:cs typeface="+mj-cs"/>
              </a:rPr>
            </a:br>
            <a:r>
              <a:rPr lang="en-US" sz="4000" kern="1200" dirty="0">
                <a:solidFill>
                  <a:srgbClr val="FFFFFF"/>
                </a:solidFill>
                <a:latin typeface="+mj-lt"/>
                <a:ea typeface="+mj-ea"/>
                <a:cs typeface="+mj-cs"/>
              </a:rPr>
              <a:t> FILING FEES</a:t>
            </a:r>
          </a:p>
        </p:txBody>
      </p:sp>
      <p:sp>
        <p:nvSpPr>
          <p:cNvPr id="4" name="Content Placeholder 3">
            <a:extLst>
              <a:ext uri="{FF2B5EF4-FFF2-40B4-BE49-F238E27FC236}">
                <a16:creationId xmlns:a16="http://schemas.microsoft.com/office/drawing/2014/main" id="{4B1BF1AC-C624-2AD2-DA0F-335AB7BA2CA8}"/>
              </a:ext>
            </a:extLst>
          </p:cNvPr>
          <p:cNvSpPr>
            <a:spLocks noGrp="1"/>
          </p:cNvSpPr>
          <p:nvPr>
            <p:ph sz="quarter" idx="18"/>
          </p:nvPr>
        </p:nvSpPr>
        <p:spPr>
          <a:xfrm>
            <a:off x="4810259" y="649480"/>
            <a:ext cx="6555347" cy="5546047"/>
          </a:xfrm>
        </p:spPr>
        <p:txBody>
          <a:bodyPr vert="horz" lIns="91440" tIns="45720" rIns="91440" bIns="45720" rtlCol="0" anchor="ctr">
            <a:normAutofit/>
          </a:bodyPr>
          <a:lstStyle/>
          <a:p>
            <a:pPr indent="-228600">
              <a:lnSpc>
                <a:spcPct val="90000"/>
              </a:lnSpc>
              <a:buFont typeface="Arial" panose="020B0604020202020204" pitchFamily="34" charset="0"/>
              <a:buChar char="•"/>
            </a:pPr>
            <a:r>
              <a:rPr lang="en-US" sz="3600" dirty="0"/>
              <a:t>Documents filed in the COA must be accompanied, at the time of filing, by the filing fee or an appropriate motion to proceed </a:t>
            </a:r>
            <a:r>
              <a:rPr lang="en-US" sz="3600" i="1" dirty="0"/>
              <a:t>in forma pauperis</a:t>
            </a:r>
            <a:r>
              <a:rPr lang="en-US" sz="3600" dirty="0"/>
              <a:t>.  RAP 2(H). RAP 13.  </a:t>
            </a:r>
          </a:p>
        </p:txBody>
      </p:sp>
    </p:spTree>
    <p:extLst>
      <p:ext uri="{BB962C8B-B14F-4D97-AF65-F5344CB8AC3E}">
        <p14:creationId xmlns:p14="http://schemas.microsoft.com/office/powerpoint/2010/main" val="1230700268"/>
      </p:ext>
    </p:extLst>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a:xfrm>
            <a:off x="466722" y="586855"/>
            <a:ext cx="3201366" cy="3387497"/>
          </a:xfrm>
        </p:spPr>
        <p:txBody>
          <a:bodyPr vert="horz" lIns="91440" tIns="45720" rIns="91440" bIns="45720" rtlCol="0" anchor="b">
            <a:normAutofit/>
          </a:bodyPr>
          <a:lstStyle/>
          <a:p>
            <a:pPr algn="ctr">
              <a:lnSpc>
                <a:spcPct val="90000"/>
              </a:lnSpc>
            </a:pPr>
            <a:r>
              <a:rPr lang="en-US" sz="4000" kern="1200" dirty="0">
                <a:solidFill>
                  <a:srgbClr val="FFFFFF"/>
                </a:solidFill>
                <a:latin typeface="+mj-lt"/>
                <a:ea typeface="+mj-ea"/>
                <a:cs typeface="+mj-cs"/>
              </a:rPr>
              <a:t>PITFALL #3</a:t>
            </a:r>
            <a:br>
              <a:rPr lang="en-US" sz="4000" kern="1200" dirty="0">
                <a:solidFill>
                  <a:srgbClr val="FFFFFF"/>
                </a:solidFill>
                <a:latin typeface="+mj-lt"/>
                <a:ea typeface="+mj-ea"/>
                <a:cs typeface="+mj-cs"/>
              </a:rPr>
            </a:br>
            <a:br>
              <a:rPr lang="en-US" sz="4000" kern="1200" dirty="0">
                <a:solidFill>
                  <a:srgbClr val="FFFFFF"/>
                </a:solidFill>
                <a:latin typeface="+mj-lt"/>
                <a:ea typeface="+mj-ea"/>
                <a:cs typeface="+mj-cs"/>
              </a:rPr>
            </a:br>
            <a:r>
              <a:rPr lang="en-US" sz="4000" kern="1200" dirty="0">
                <a:solidFill>
                  <a:srgbClr val="FFFFFF"/>
                </a:solidFill>
                <a:latin typeface="+mj-lt"/>
                <a:ea typeface="+mj-ea"/>
                <a:cs typeface="+mj-cs"/>
              </a:rPr>
              <a:t>BRIEFING ERRORS</a:t>
            </a:r>
          </a:p>
        </p:txBody>
      </p:sp>
      <p:sp>
        <p:nvSpPr>
          <p:cNvPr id="4" name="Content Placeholder 3">
            <a:extLst>
              <a:ext uri="{FF2B5EF4-FFF2-40B4-BE49-F238E27FC236}">
                <a16:creationId xmlns:a16="http://schemas.microsoft.com/office/drawing/2014/main" id="{4B1BF1AC-C624-2AD2-DA0F-335AB7BA2CA8}"/>
              </a:ext>
            </a:extLst>
          </p:cNvPr>
          <p:cNvSpPr>
            <a:spLocks noGrp="1"/>
          </p:cNvSpPr>
          <p:nvPr>
            <p:ph sz="quarter" idx="18"/>
          </p:nvPr>
        </p:nvSpPr>
        <p:spPr>
          <a:xfrm>
            <a:off x="4810259" y="649480"/>
            <a:ext cx="6555347" cy="5546047"/>
          </a:xfrm>
        </p:spPr>
        <p:txBody>
          <a:bodyPr vert="horz" lIns="91440" tIns="45720" rIns="91440" bIns="45720" rtlCol="0" anchor="ctr">
            <a:normAutofit fontScale="92500"/>
          </a:bodyPr>
          <a:lstStyle/>
          <a:p>
            <a:pPr algn="ctr"/>
            <a:r>
              <a:rPr lang="en-US" sz="3600" b="1" dirty="0"/>
              <a:t>Common briefing errors:</a:t>
            </a:r>
          </a:p>
          <a:p>
            <a:pPr marL="571500" indent="-571500">
              <a:buFont typeface="Arial" panose="020B0604020202020204" pitchFamily="34" charset="0"/>
              <a:buChar char="•"/>
            </a:pPr>
            <a:r>
              <a:rPr lang="en-US" sz="4200" dirty="0"/>
              <a:t>No preservation statement</a:t>
            </a:r>
          </a:p>
          <a:p>
            <a:pPr marL="571500" indent="-571500">
              <a:buFont typeface="Arial" panose="020B0604020202020204" pitchFamily="34" charset="0"/>
              <a:buChar char="•"/>
            </a:pPr>
            <a:r>
              <a:rPr lang="en-US" sz="4200" dirty="0"/>
              <a:t> citations to the record on appeal</a:t>
            </a:r>
          </a:p>
          <a:p>
            <a:pPr marL="571500" indent="-571500">
              <a:buFont typeface="Arial" panose="020B0604020202020204" pitchFamily="34" charset="0"/>
              <a:buChar char="•"/>
            </a:pPr>
            <a:r>
              <a:rPr lang="en-US" sz="4200" dirty="0"/>
              <a:t>Including materials that are not in the record below </a:t>
            </a:r>
          </a:p>
          <a:p>
            <a:pPr indent="-228600">
              <a:lnSpc>
                <a:spcPct val="90000"/>
              </a:lnSpc>
              <a:buFont typeface="Arial" panose="020B0604020202020204" pitchFamily="34" charset="0"/>
              <a:buChar char="•"/>
            </a:pPr>
            <a:endParaRPr lang="en-US" sz="3600" dirty="0"/>
          </a:p>
        </p:txBody>
      </p:sp>
    </p:spTree>
    <p:extLst>
      <p:ext uri="{BB962C8B-B14F-4D97-AF65-F5344CB8AC3E}">
        <p14:creationId xmlns:p14="http://schemas.microsoft.com/office/powerpoint/2010/main" val="3237324520"/>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0D48E6D-1925-ED2E-659B-CA9024147863}"/>
              </a:ext>
            </a:extLst>
          </p:cNvPr>
          <p:cNvSpPr>
            <a:spLocks noGrp="1"/>
          </p:cNvSpPr>
          <p:nvPr>
            <p:ph type="title"/>
          </p:nvPr>
        </p:nvSpPr>
        <p:spPr>
          <a:xfrm>
            <a:off x="466722" y="1787703"/>
            <a:ext cx="3201366" cy="2178122"/>
          </a:xfrm>
        </p:spPr>
        <p:txBody>
          <a:bodyPr vert="horz" lIns="91440" tIns="45720" rIns="91440" bIns="45720" rtlCol="0" anchor="b">
            <a:normAutofit/>
          </a:bodyPr>
          <a:lstStyle/>
          <a:p>
            <a:pPr algn="ctr">
              <a:lnSpc>
                <a:spcPct val="90000"/>
              </a:lnSpc>
            </a:pPr>
            <a:r>
              <a:rPr lang="en-US" sz="4000" kern="1200" dirty="0">
                <a:solidFill>
                  <a:srgbClr val="FFFFFF"/>
                </a:solidFill>
                <a:latin typeface="+mj-lt"/>
                <a:ea typeface="+mj-ea"/>
                <a:cs typeface="+mj-cs"/>
              </a:rPr>
              <a:t>BRIEFING ERRORS</a:t>
            </a:r>
            <a:br>
              <a:rPr lang="en-US" sz="4000" kern="1200" dirty="0">
                <a:solidFill>
                  <a:srgbClr val="FFFFFF"/>
                </a:solidFill>
                <a:latin typeface="+mj-lt"/>
                <a:ea typeface="+mj-ea"/>
                <a:cs typeface="+mj-cs"/>
              </a:rPr>
            </a:br>
            <a:r>
              <a:rPr lang="en-US" sz="4000" kern="1200" dirty="0">
                <a:solidFill>
                  <a:srgbClr val="FFFFFF"/>
                </a:solidFill>
                <a:latin typeface="+mj-lt"/>
                <a:ea typeface="+mj-ea"/>
                <a:cs typeface="+mj-cs"/>
              </a:rPr>
              <a:t>CONT.</a:t>
            </a:r>
          </a:p>
        </p:txBody>
      </p:sp>
      <p:sp>
        <p:nvSpPr>
          <p:cNvPr id="6" name="Slide Image Placeholder 1">
            <a:extLst>
              <a:ext uri="{FF2B5EF4-FFF2-40B4-BE49-F238E27FC236}">
                <a16:creationId xmlns:a16="http://schemas.microsoft.com/office/drawing/2014/main" id="{629757F9-1096-865D-771E-74718361461C}"/>
              </a:ext>
            </a:extLst>
          </p:cNvPr>
          <p:cNvSpPr>
            <a:spLocks noGrp="1" noRot="1" noChangeAspect="1"/>
          </p:cNvSpPr>
          <p:nvPr>
            <p:ph sz="quarter" idx="14"/>
          </p:nvPr>
        </p:nvSpPr>
        <p:spPr>
          <a:xfrm>
            <a:off x="4077074" y="92331"/>
            <a:ext cx="8154174" cy="6775807"/>
          </a:xfrm>
          <a:prstGeom prst="rect">
            <a:avLst/>
          </a:prstGeom>
          <a:noFill/>
          <a:ln w="12700">
            <a:solidFill>
              <a:prstClr val="black"/>
            </a:solidFill>
          </a:ln>
        </p:spPr>
        <p:txBody>
          <a:bodyPr vert="horz" lIns="93172" tIns="46587" rIns="93172" bIns="46587" rtlCol="0" anchor="ctr">
            <a:normAutofit/>
          </a:bodyPr>
          <a:lstStyle/>
          <a:p>
            <a:r>
              <a:rPr lang="en-US" sz="4000" dirty="0"/>
              <a:t>The COA may sanction for briefing errors, including monetary penalties of up to $1,000 and </a:t>
            </a:r>
            <a:r>
              <a:rPr lang="en-US" sz="4000" b="1" u="sng" dirty="0"/>
              <a:t>the dismissal of the appeal.</a:t>
            </a:r>
            <a:r>
              <a:rPr lang="en-US" sz="4000" dirty="0"/>
              <a:t>  RAP 31(H) and 10(B).</a:t>
            </a:r>
            <a:endParaRPr lang="en-US" sz="4000" b="1" u="sng" dirty="0"/>
          </a:p>
          <a:p>
            <a:r>
              <a:rPr lang="en-US" sz="4000" b="1" u="sng" dirty="0"/>
              <a:t>Briefing requirements are found in RAP 30–32</a:t>
            </a:r>
            <a:endParaRPr kumimoji="0" lang="en-US" sz="40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685387111"/>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0D48E6D-1925-ED2E-659B-CA9024147863}"/>
              </a:ext>
            </a:extLst>
          </p:cNvPr>
          <p:cNvSpPr>
            <a:spLocks noGrp="1"/>
          </p:cNvSpPr>
          <p:nvPr>
            <p:ph type="title"/>
          </p:nvPr>
        </p:nvSpPr>
        <p:spPr>
          <a:xfrm>
            <a:off x="466722" y="1787703"/>
            <a:ext cx="3201366" cy="2178122"/>
          </a:xfrm>
        </p:spPr>
        <p:txBody>
          <a:bodyPr vert="horz" lIns="91440" tIns="45720" rIns="91440" bIns="45720" rtlCol="0" anchor="b">
            <a:normAutofit fontScale="90000"/>
          </a:bodyPr>
          <a:lstStyle/>
          <a:p>
            <a:pPr algn="ctr">
              <a:lnSpc>
                <a:spcPct val="90000"/>
              </a:lnSpc>
            </a:pPr>
            <a:r>
              <a:rPr lang="en-US" sz="4000" kern="1200" dirty="0">
                <a:solidFill>
                  <a:srgbClr val="FFFFFF"/>
                </a:solidFill>
                <a:latin typeface="+mj-lt"/>
                <a:ea typeface="+mj-ea"/>
                <a:cs typeface="+mj-cs"/>
              </a:rPr>
              <a:t>PITFALL #4</a:t>
            </a:r>
            <a:br>
              <a:rPr lang="en-US" sz="4000" kern="1200" dirty="0">
                <a:solidFill>
                  <a:srgbClr val="FFFFFF"/>
                </a:solidFill>
                <a:latin typeface="+mj-lt"/>
                <a:ea typeface="+mj-ea"/>
                <a:cs typeface="+mj-cs"/>
              </a:rPr>
            </a:br>
            <a:br>
              <a:rPr lang="en-US" sz="4000" kern="1200" dirty="0">
                <a:solidFill>
                  <a:srgbClr val="FFFFFF"/>
                </a:solidFill>
                <a:latin typeface="+mj-lt"/>
                <a:ea typeface="+mj-ea"/>
                <a:cs typeface="+mj-cs"/>
              </a:rPr>
            </a:br>
            <a:r>
              <a:rPr lang="en-US" sz="4000" kern="1200" dirty="0">
                <a:solidFill>
                  <a:srgbClr val="FFFFFF"/>
                </a:solidFill>
                <a:latin typeface="+mj-lt"/>
                <a:ea typeface="+mj-ea"/>
                <a:cs typeface="+mj-cs"/>
              </a:rPr>
              <a:t>NO CERTIFIED MAIL</a:t>
            </a:r>
          </a:p>
        </p:txBody>
      </p:sp>
      <p:sp>
        <p:nvSpPr>
          <p:cNvPr id="6" name="Slide Image Placeholder 1">
            <a:extLst>
              <a:ext uri="{FF2B5EF4-FFF2-40B4-BE49-F238E27FC236}">
                <a16:creationId xmlns:a16="http://schemas.microsoft.com/office/drawing/2014/main" id="{629757F9-1096-865D-771E-74718361461C}"/>
              </a:ext>
            </a:extLst>
          </p:cNvPr>
          <p:cNvSpPr>
            <a:spLocks noGrp="1" noRot="1" noChangeAspect="1"/>
          </p:cNvSpPr>
          <p:nvPr>
            <p:ph sz="quarter" idx="14"/>
          </p:nvPr>
        </p:nvSpPr>
        <p:spPr>
          <a:xfrm>
            <a:off x="4077074" y="92331"/>
            <a:ext cx="8154174" cy="6775807"/>
          </a:xfrm>
          <a:prstGeom prst="rect">
            <a:avLst/>
          </a:prstGeom>
          <a:noFill/>
          <a:ln w="12700">
            <a:solidFill>
              <a:prstClr val="black"/>
            </a:solidFill>
          </a:ln>
        </p:spPr>
        <p:txBody>
          <a:bodyPr vert="horz" lIns="93172" tIns="46587" rIns="93172" bIns="46587" rtlCol="0" anchor="ctr">
            <a:normAutofit fontScale="62500" lnSpcReduction="20000"/>
          </a:bodyPr>
          <a:lstStyle/>
          <a:p>
            <a:r>
              <a:rPr lang="en-US" sz="5100" dirty="0"/>
              <a:t>RAP 5(E) – a document is timely, even if received by the COA Clerk after the deadline for filing, if it has been mailed </a:t>
            </a:r>
            <a:r>
              <a:rPr lang="en-US" sz="5100" b="1" i="1" u="sng" dirty="0"/>
              <a:t>registered or express mail—NOT certified (or any other) mail</a:t>
            </a:r>
            <a:r>
              <a:rPr lang="en-US" sz="5100" b="1" dirty="0"/>
              <a:t>—</a:t>
            </a:r>
            <a:r>
              <a:rPr lang="en-US" sz="5100" dirty="0"/>
              <a:t>before the deadline.</a:t>
            </a:r>
          </a:p>
          <a:p>
            <a:pPr marL="342900" indent="-342900">
              <a:buFont typeface="Arial" panose="020B0604020202020204" pitchFamily="34" charset="0"/>
              <a:buChar char="•"/>
            </a:pPr>
            <a:r>
              <a:rPr lang="en-US" sz="5100" b="1" dirty="0"/>
              <a:t>“[O]</a:t>
            </a:r>
            <a:r>
              <a:rPr lang="en-US" sz="5100" b="1" dirty="0" err="1"/>
              <a:t>ther</a:t>
            </a:r>
            <a:r>
              <a:rPr lang="en-US" sz="5100" b="1" dirty="0"/>
              <a:t> recognized mail carriers” (</a:t>
            </a:r>
            <a:r>
              <a:rPr lang="en-US" sz="5100" b="1" i="1" dirty="0"/>
              <a:t>e.g.</a:t>
            </a:r>
            <a:r>
              <a:rPr lang="en-US" sz="5100" b="1" dirty="0"/>
              <a:t>, UPS, FedEx) are also OK if “the date the transmitting agency received said document from the sender [is] noted by the transmitting agency on the outside of the container used for transmitting[.]</a:t>
            </a:r>
            <a:r>
              <a:rPr lang="en-US" sz="4600" dirty="0"/>
              <a:t>”</a:t>
            </a:r>
          </a:p>
          <a:p>
            <a:endParaRPr kumimoji="0" lang="en-US" sz="40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226472857"/>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1" name="Rectangle 2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Freeform: Shape 2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1" name="Rectangle 3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05ACD7E-CB9D-D94A-DB62-F6DCBFB5182F}"/>
              </a:ext>
            </a:extLst>
          </p:cNvPr>
          <p:cNvSpPr>
            <a:spLocks noGrp="1"/>
          </p:cNvSpPr>
          <p:nvPr>
            <p:ph type="title"/>
          </p:nvPr>
        </p:nvSpPr>
        <p:spPr>
          <a:xfrm>
            <a:off x="466722" y="586855"/>
            <a:ext cx="3201366" cy="3387497"/>
          </a:xfrm>
        </p:spPr>
        <p:txBody>
          <a:bodyPr vert="horz" lIns="91440" tIns="45720" rIns="91440" bIns="45720" rtlCol="0" anchor="b">
            <a:normAutofit/>
          </a:bodyPr>
          <a:lstStyle/>
          <a:p>
            <a:pPr algn="r">
              <a:lnSpc>
                <a:spcPct val="90000"/>
              </a:lnSpc>
            </a:pPr>
            <a:r>
              <a:rPr lang="en-US" sz="4000" b="1" kern="1200" dirty="0">
                <a:solidFill>
                  <a:srgbClr val="FFFFFF"/>
                </a:solidFill>
                <a:latin typeface="+mj-lt"/>
                <a:ea typeface="+mj-ea"/>
                <a:cs typeface="+mj-cs"/>
              </a:rPr>
              <a:t>BEST PRACTICES</a:t>
            </a:r>
          </a:p>
        </p:txBody>
      </p:sp>
      <p:sp>
        <p:nvSpPr>
          <p:cNvPr id="3" name="Content Placeholder 2">
            <a:extLst>
              <a:ext uri="{FF2B5EF4-FFF2-40B4-BE49-F238E27FC236}">
                <a16:creationId xmlns:a16="http://schemas.microsoft.com/office/drawing/2014/main" id="{F944BC30-5DB3-6636-9C8E-952C6CBBFA33}"/>
              </a:ext>
            </a:extLst>
          </p:cNvPr>
          <p:cNvSpPr>
            <a:spLocks noGrp="1"/>
          </p:cNvSpPr>
          <p:nvPr>
            <p:ph sz="quarter" idx="14"/>
          </p:nvPr>
        </p:nvSpPr>
        <p:spPr>
          <a:xfrm>
            <a:off x="4810259" y="649480"/>
            <a:ext cx="6555347" cy="5546047"/>
          </a:xfrm>
        </p:spPr>
        <p:txBody>
          <a:bodyPr vert="horz" lIns="91440" tIns="45720" rIns="91440" bIns="45720" rtlCol="0" anchor="ctr">
            <a:normAutofit/>
          </a:bodyPr>
          <a:lstStyle/>
          <a:p>
            <a:pPr marL="571500" indent="-228600">
              <a:lnSpc>
                <a:spcPct val="90000"/>
              </a:lnSpc>
              <a:buFont typeface="Arial" panose="020B0604020202020204" pitchFamily="34" charset="0"/>
              <a:buChar char="•"/>
            </a:pPr>
            <a:r>
              <a:rPr lang="en-US" sz="4000" b="1" dirty="0"/>
              <a:t>File in person</a:t>
            </a:r>
          </a:p>
          <a:p>
            <a:pPr marL="571500" indent="-228600">
              <a:lnSpc>
                <a:spcPct val="90000"/>
              </a:lnSpc>
              <a:buFont typeface="Arial" panose="020B0604020202020204" pitchFamily="34" charset="0"/>
              <a:buChar char="•"/>
            </a:pPr>
            <a:r>
              <a:rPr lang="en-US" sz="4000" b="1" dirty="0"/>
              <a:t>Utilize e-filing</a:t>
            </a:r>
          </a:p>
          <a:p>
            <a:pPr marL="571500" indent="-228600">
              <a:lnSpc>
                <a:spcPct val="90000"/>
              </a:lnSpc>
              <a:buFont typeface="Arial" panose="020B0604020202020204" pitchFamily="34" charset="0"/>
              <a:buChar char="•"/>
            </a:pPr>
            <a:r>
              <a:rPr lang="en-US" sz="4000" b="1" dirty="0"/>
              <a:t>Mail with PLENTY of extra time </a:t>
            </a:r>
          </a:p>
          <a:p>
            <a:pPr indent="-228600">
              <a:lnSpc>
                <a:spcPct val="90000"/>
              </a:lnSpc>
              <a:buFont typeface="Arial" panose="020B0604020202020204" pitchFamily="34" charset="0"/>
              <a:buChar char="•"/>
            </a:pPr>
            <a:endParaRPr lang="en-US" dirty="0"/>
          </a:p>
        </p:txBody>
      </p:sp>
    </p:spTree>
    <p:extLst>
      <p:ext uri="{BB962C8B-B14F-4D97-AF65-F5344CB8AC3E}">
        <p14:creationId xmlns:p14="http://schemas.microsoft.com/office/powerpoint/2010/main" val="3732953283"/>
      </p:ext>
    </p:extLst>
  </p:cSld>
  <p:clrMapOvr>
    <a:masterClrMapping/>
  </p:clrMapOvr>
  <p:transition spd="slow">
    <p:wip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4FDB40182215C428C465DDB9B88043D" ma:contentTypeVersion="8" ma:contentTypeDescription="Create a new document." ma:contentTypeScope="" ma:versionID="9203f259aa060be521e6724b28fb1d68">
  <xsd:schema xmlns:xsd="http://www.w3.org/2001/XMLSchema" xmlns:xs="http://www.w3.org/2001/XMLSchema" xmlns:p="http://schemas.microsoft.com/office/2006/metadata/properties" xmlns:ns3="95834079-2509-4852-84c8-c6638abdc789" xmlns:ns4="713e2ac8-f927-40de-aced-5ab88192fd27" targetNamespace="http://schemas.microsoft.com/office/2006/metadata/properties" ma:root="true" ma:fieldsID="f155e52e84d8a2fb84efd4e70a4992e8" ns3:_="" ns4:_="">
    <xsd:import namespace="95834079-2509-4852-84c8-c6638abdc789"/>
    <xsd:import namespace="713e2ac8-f927-40de-aced-5ab88192fd27"/>
    <xsd:element name="properties">
      <xsd:complexType>
        <xsd:sequence>
          <xsd:element name="documentManagement">
            <xsd:complexType>
              <xsd:all>
                <xsd:element ref="ns3:SharedWithUsers" minOccurs="0"/>
                <xsd:element ref="ns4:MediaServiceMetadata" minOccurs="0"/>
                <xsd:element ref="ns4:MediaServiceFastMetadata" minOccurs="0"/>
                <xsd:element ref="ns3:SharedWithDetails" minOccurs="0"/>
                <xsd:element ref="ns3:SharingHintHash" minOccurs="0"/>
                <xsd:element ref="ns4:_activity" minOccurs="0"/>
                <xsd:element ref="ns4:MediaServiceObjectDetectorVersions" minOccurs="0"/>
                <xsd:element ref="ns4: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834079-2509-4852-84c8-c6638abdc78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3e2ac8-f927-40de-aced-5ab88192fd27" elementFormDefault="qualified">
    <xsd:import namespace="http://schemas.microsoft.com/office/2006/documentManagement/types"/>
    <xsd:import namespace="http://schemas.microsoft.com/office/infopath/2007/PartnerControls"/>
    <xsd:element name="MediaServiceMetadata" ma:index="9" nillable="true" ma:displayName="MediaServiceMetadata" ma:description="" ma:hidden="true" ma:internalName="MediaServiceMetadata" ma:readOnly="true">
      <xsd:simpleType>
        <xsd:restriction base="dms:Note"/>
      </xsd:simpleType>
    </xsd:element>
    <xsd:element name="MediaServiceFastMetadata" ma:index="10" nillable="true" ma:displayName="MediaServiceFastMetadata" ma:description="" ma:hidden="true" ma:internalName="MediaServiceFastMetadata" ma:readOnly="true">
      <xsd:simpleType>
        <xsd:restriction base="dms:Note"/>
      </xsd:simpleType>
    </xsd:element>
    <xsd:element name="_activity" ma:index="13" nillable="true" ma:displayName="_activity" ma:hidden="true" ma:internalName="_activity">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SearchProperties" ma:index="15"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713e2ac8-f927-40de-aced-5ab88192fd27" xsi:nil="true"/>
  </documentManagement>
</p:properties>
</file>

<file path=customXml/itemProps1.xml><?xml version="1.0" encoding="utf-8"?>
<ds:datastoreItem xmlns:ds="http://schemas.openxmlformats.org/officeDocument/2006/customXml" ds:itemID="{6F36CB81-A037-44A8-88EB-C0C0F17FD4B1}">
  <ds:schemaRefs>
    <ds:schemaRef ds:uri="http://schemas.microsoft.com/sharepoint/v3/contenttype/forms"/>
  </ds:schemaRefs>
</ds:datastoreItem>
</file>

<file path=customXml/itemProps2.xml><?xml version="1.0" encoding="utf-8"?>
<ds:datastoreItem xmlns:ds="http://schemas.openxmlformats.org/officeDocument/2006/customXml" ds:itemID="{D4AC531D-6230-4F05-BD83-04CA50DCC5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834079-2509-4852-84c8-c6638abdc789"/>
    <ds:schemaRef ds:uri="713e2ac8-f927-40de-aced-5ab88192fd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7FF477C-132F-44F8-8C56-EBFF95FAF97B}">
  <ds:schemaRefs>
    <ds:schemaRef ds:uri="http://schemas.openxmlformats.org/package/2006/metadata/core-properties"/>
    <ds:schemaRef ds:uri="http://schemas.microsoft.com/office/2006/metadata/properties"/>
    <ds:schemaRef ds:uri="http://purl.org/dc/elements/1.1/"/>
    <ds:schemaRef ds:uri="http://schemas.microsoft.com/office/2006/documentManagement/types"/>
    <ds:schemaRef ds:uri="http://purl.org/dc/dcmitype/"/>
    <ds:schemaRef ds:uri="http://schemas.microsoft.com/office/infopath/2007/PartnerControls"/>
    <ds:schemaRef ds:uri="95834079-2509-4852-84c8-c6638abdc789"/>
    <ds:schemaRef ds:uri="http://www.w3.org/XML/1998/namespace"/>
    <ds:schemaRef ds:uri="http://purl.org/dc/terms/"/>
    <ds:schemaRef ds:uri="713e2ac8-f927-40de-aced-5ab88192fd27"/>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
  <TotalTime>600</TotalTime>
  <Words>5007</Words>
  <Application>Microsoft Office PowerPoint</Application>
  <PresentationFormat>Widescreen</PresentationFormat>
  <Paragraphs>211</Paragraphs>
  <Slides>22</Slides>
  <Notes>22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Meiryo</vt:lpstr>
      <vt:lpstr>Aptos</vt:lpstr>
      <vt:lpstr>Aptos Display</vt:lpstr>
      <vt:lpstr>Arial</vt:lpstr>
      <vt:lpstr>Calibri</vt:lpstr>
      <vt:lpstr>Courier New</vt:lpstr>
      <vt:lpstr>Source Sans Pro</vt:lpstr>
      <vt:lpstr>Office Theme</vt:lpstr>
      <vt:lpstr>Court of Appeals Update</vt:lpstr>
      <vt:lpstr>Presentation Roadmap:</vt:lpstr>
      <vt:lpstr>PITFALL #1   TIMELINESS OF THE APPEAL</vt:lpstr>
      <vt:lpstr>TIMELINESS CONT.</vt:lpstr>
      <vt:lpstr>PITFALL #2    FILING FEES</vt:lpstr>
      <vt:lpstr>PITFALL #3  BRIEFING ERRORS</vt:lpstr>
      <vt:lpstr>BRIEFING ERRORS CONT.</vt:lpstr>
      <vt:lpstr>PITFALL #4  NO CERTIFIED MAIL</vt:lpstr>
      <vt:lpstr>BEST PRACTICES</vt:lpstr>
      <vt:lpstr>PITFALL #5    BE RESPONSIVE </vt:lpstr>
      <vt:lpstr>WHY THE COURT MAY SCHEDULE ORAL ARGUMENT </vt:lpstr>
      <vt:lpstr>CASE LAW DEVELOPMENTS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Court of Appeals Update</dc:title>
  <dc:creator>Hurley, Michelle</dc:creator>
  <cp:lastModifiedBy>Kiser, Roberta (LRC)</cp:lastModifiedBy>
  <cp:revision>50</cp:revision>
  <cp:lastPrinted>2025-05-27T17:09:56Z</cp:lastPrinted>
  <dcterms:created xsi:type="dcterms:W3CDTF">2024-06-17T16:20:54Z</dcterms:created>
  <dcterms:modified xsi:type="dcterms:W3CDTF">2025-05-30T19:25:24Z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0x01010074FDB40182215C428C465DDB9B88043D</vt:lpwstr>
  </property>
  <property fmtid="{D5CDD505-2E9C-101B-9397-08002B2CF9AE}" pid="3" name="MediaServiceImageTags">
    <vt:lpwstr/>
  </property>
</Properties>
</file>