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67" r:id="rId3"/>
    <p:sldId id="268" r:id="rId4"/>
    <p:sldId id="269" r:id="rId5"/>
    <p:sldId id="270" r:id="rId6"/>
    <p:sldId id="271" r:id="rId7"/>
    <p:sldId id="383" r:id="rId8"/>
    <p:sldId id="384" r:id="rId9"/>
    <p:sldId id="295" r:id="rId10"/>
    <p:sldId id="392" r:id="rId11"/>
    <p:sldId id="393" r:id="rId12"/>
    <p:sldId id="394" r:id="rId13"/>
    <p:sldId id="395" r:id="rId14"/>
    <p:sldId id="385" r:id="rId15"/>
    <p:sldId id="386" r:id="rId16"/>
    <p:sldId id="387" r:id="rId17"/>
    <p:sldId id="388" r:id="rId18"/>
    <p:sldId id="396" r:id="rId19"/>
    <p:sldId id="389" r:id="rId20"/>
    <p:sldId id="397" r:id="rId21"/>
    <p:sldId id="272" r:id="rId22"/>
    <p:sldId id="274" r:id="rId23"/>
    <p:sldId id="398" r:id="rId24"/>
    <p:sldId id="399" r:id="rId25"/>
    <p:sldId id="400" r:id="rId26"/>
    <p:sldId id="401" r:id="rId27"/>
    <p:sldId id="275" r:id="rId28"/>
    <p:sldId id="402" r:id="rId29"/>
    <p:sldId id="276" r:id="rId30"/>
    <p:sldId id="403" r:id="rId31"/>
    <p:sldId id="404" r:id="rId32"/>
    <p:sldId id="405" r:id="rId33"/>
    <p:sldId id="406" r:id="rId34"/>
    <p:sldId id="277" r:id="rId35"/>
    <p:sldId id="278" r:id="rId36"/>
    <p:sldId id="407" r:id="rId37"/>
    <p:sldId id="279" r:id="rId38"/>
    <p:sldId id="408" r:id="rId39"/>
    <p:sldId id="409" r:id="rId40"/>
    <p:sldId id="410" r:id="rId41"/>
    <p:sldId id="411" r:id="rId42"/>
    <p:sldId id="412" r:id="rId43"/>
    <p:sldId id="413" r:id="rId44"/>
    <p:sldId id="414" r:id="rId45"/>
    <p:sldId id="415" r:id="rId46"/>
    <p:sldId id="416" r:id="rId47"/>
    <p:sldId id="417" r:id="rId48"/>
    <p:sldId id="418" r:id="rId49"/>
    <p:sldId id="419" r:id="rId50"/>
    <p:sldId id="420" r:id="rId51"/>
    <p:sldId id="421" r:id="rId52"/>
    <p:sldId id="422" r:id="rId53"/>
    <p:sldId id="423" r:id="rId54"/>
    <p:sldId id="424" r:id="rId55"/>
    <p:sldId id="425" r:id="rId56"/>
    <p:sldId id="280" r:id="rId57"/>
    <p:sldId id="281" r:id="rId58"/>
    <p:sldId id="283" r:id="rId59"/>
    <p:sldId id="426" r:id="rId60"/>
    <p:sldId id="284" r:id="rId61"/>
    <p:sldId id="427" r:id="rId62"/>
    <p:sldId id="428" r:id="rId63"/>
    <p:sldId id="285" r:id="rId64"/>
    <p:sldId id="286" r:id="rId65"/>
    <p:sldId id="429" r:id="rId66"/>
    <p:sldId id="287" r:id="rId67"/>
    <p:sldId id="430" r:id="rId68"/>
    <p:sldId id="431" r:id="rId69"/>
    <p:sldId id="288" r:id="rId70"/>
    <p:sldId id="432" r:id="rId71"/>
    <p:sldId id="289" r:id="rId72"/>
    <p:sldId id="290" r:id="rId73"/>
    <p:sldId id="433" r:id="rId74"/>
    <p:sldId id="434" r:id="rId75"/>
    <p:sldId id="435" r:id="rId76"/>
    <p:sldId id="436" r:id="rId77"/>
    <p:sldId id="291" r:id="rId78"/>
    <p:sldId id="292" r:id="rId79"/>
    <p:sldId id="293" r:id="rId80"/>
    <p:sldId id="294" r:id="rId81"/>
    <p:sldId id="437" r:id="rId82"/>
    <p:sldId id="438" r:id="rId83"/>
    <p:sldId id="439" r:id="rId84"/>
    <p:sldId id="296" r:id="rId85"/>
    <p:sldId id="297" r:id="rId86"/>
    <p:sldId id="299" r:id="rId87"/>
    <p:sldId id="440" r:id="rId88"/>
    <p:sldId id="441" r:id="rId89"/>
    <p:sldId id="300" r:id="rId90"/>
    <p:sldId id="442" r:id="rId91"/>
    <p:sldId id="301" r:id="rId92"/>
    <p:sldId id="443" r:id="rId93"/>
    <p:sldId id="444" r:id="rId94"/>
    <p:sldId id="302" r:id="rId95"/>
    <p:sldId id="445" r:id="rId96"/>
    <p:sldId id="303" r:id="rId97"/>
    <p:sldId id="304" r:id="rId98"/>
    <p:sldId id="307" r:id="rId99"/>
    <p:sldId id="313" r:id="rId100"/>
    <p:sldId id="446" r:id="rId101"/>
    <p:sldId id="447" r:id="rId102"/>
    <p:sldId id="448" r:id="rId103"/>
    <p:sldId id="449" r:id="rId104"/>
    <p:sldId id="450" r:id="rId105"/>
    <p:sldId id="451" r:id="rId106"/>
    <p:sldId id="452" r:id="rId107"/>
    <p:sldId id="453" r:id="rId108"/>
    <p:sldId id="454" r:id="rId109"/>
    <p:sldId id="455" r:id="rId110"/>
    <p:sldId id="338" r:id="rId111"/>
    <p:sldId id="456" r:id="rId112"/>
    <p:sldId id="339" r:id="rId113"/>
    <p:sldId id="457" r:id="rId114"/>
    <p:sldId id="340" r:id="rId115"/>
    <p:sldId id="458" r:id="rId116"/>
    <p:sldId id="459" r:id="rId117"/>
    <p:sldId id="460" r:id="rId118"/>
    <p:sldId id="461" r:id="rId119"/>
    <p:sldId id="462" r:id="rId120"/>
    <p:sldId id="463" r:id="rId121"/>
    <p:sldId id="464" r:id="rId122"/>
    <p:sldId id="465" r:id="rId123"/>
    <p:sldId id="466" r:id="rId124"/>
    <p:sldId id="341" r:id="rId125"/>
    <p:sldId id="342" r:id="rId126"/>
    <p:sldId id="467" r:id="rId127"/>
    <p:sldId id="343" r:id="rId128"/>
    <p:sldId id="344" r:id="rId129"/>
    <p:sldId id="347" r:id="rId130"/>
    <p:sldId id="348" r:id="rId131"/>
    <p:sldId id="349" r:id="rId132"/>
    <p:sldId id="350" r:id="rId133"/>
    <p:sldId id="351" r:id="rId134"/>
    <p:sldId id="352" r:id="rId135"/>
    <p:sldId id="353" r:id="rId136"/>
    <p:sldId id="354" r:id="rId137"/>
    <p:sldId id="355" r:id="rId138"/>
    <p:sldId id="356" r:id="rId139"/>
    <p:sldId id="468" r:id="rId140"/>
    <p:sldId id="469" r:id="rId141"/>
    <p:sldId id="357" r:id="rId142"/>
    <p:sldId id="358" r:id="rId143"/>
    <p:sldId id="359" r:id="rId144"/>
    <p:sldId id="360" r:id="rId145"/>
    <p:sldId id="361" r:id="rId146"/>
    <p:sldId id="362" r:id="rId147"/>
    <p:sldId id="470" r:id="rId148"/>
    <p:sldId id="363" r:id="rId149"/>
    <p:sldId id="364" r:id="rId150"/>
    <p:sldId id="471" r:id="rId151"/>
    <p:sldId id="365" r:id="rId152"/>
    <p:sldId id="472" r:id="rId153"/>
    <p:sldId id="473" r:id="rId154"/>
    <p:sldId id="474" r:id="rId155"/>
    <p:sldId id="475" r:id="rId156"/>
    <p:sldId id="476" r:id="rId157"/>
    <p:sldId id="477" r:id="rId158"/>
    <p:sldId id="478" r:id="rId159"/>
    <p:sldId id="479" r:id="rId160"/>
    <p:sldId id="480" r:id="rId161"/>
    <p:sldId id="481" r:id="rId162"/>
    <p:sldId id="482" r:id="rId163"/>
    <p:sldId id="483" r:id="rId164"/>
    <p:sldId id="484" r:id="rId165"/>
    <p:sldId id="485" r:id="rId166"/>
    <p:sldId id="486" r:id="rId167"/>
    <p:sldId id="487" r:id="rId168"/>
    <p:sldId id="488" r:id="rId169"/>
    <p:sldId id="489" r:id="rId170"/>
    <p:sldId id="490" r:id="rId171"/>
    <p:sldId id="491" r:id="rId172"/>
    <p:sldId id="492" r:id="rId173"/>
    <p:sldId id="493" r:id="rId174"/>
    <p:sldId id="494" r:id="rId175"/>
    <p:sldId id="495" r:id="rId176"/>
    <p:sldId id="496" r:id="rId177"/>
    <p:sldId id="497" r:id="rId178"/>
    <p:sldId id="498" r:id="rId179"/>
    <p:sldId id="499" r:id="rId180"/>
    <p:sldId id="500" r:id="rId1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presProps" Target="presProp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6DED8D2-CCB4-4E9F-A922-892A04731C2A}" type="slidenum">
              <a:rPr lang="en-US" smtClean="0"/>
              <a:t>‹#›</a:t>
            </a:fld>
            <a:endParaRPr lang="en-US"/>
          </a:p>
        </p:txBody>
      </p:sp>
    </p:spTree>
    <p:extLst>
      <p:ext uri="{BB962C8B-B14F-4D97-AF65-F5344CB8AC3E}">
        <p14:creationId xmlns:p14="http://schemas.microsoft.com/office/powerpoint/2010/main" val="2643286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5/30/2025</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584273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692368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893324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707849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6D796DC-C089-4F3B-99FB-CF0C774E9048}" type="datetimeFigureOut">
              <a:rPr lang="en-US" smtClean="0"/>
              <a:t>5/30/2025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842009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6D796DC-C089-4F3B-99FB-CF0C774E9048}" type="datetimeFigureOut">
              <a:rPr lang="en-US" smtClean="0"/>
              <a:t>5/30/2025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033034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253723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555291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113172" cy="706964"/>
          </a:xfrm>
        </p:spPr>
        <p:txBody>
          <a:bodyPr/>
          <a:lstStyle/>
          <a:p>
            <a:r>
              <a:rPr lang="en-US"/>
              <a:t>Click to edit Master title style</a:t>
            </a:r>
            <a:endParaRPr lang="en-US" dirty="0"/>
          </a:p>
        </p:txBody>
      </p:sp>
      <p:sp>
        <p:nvSpPr>
          <p:cNvPr id="3" name="Content Placeholder 2"/>
          <p:cNvSpPr>
            <a:spLocks noGrp="1"/>
          </p:cNvSpPr>
          <p:nvPr>
            <p:ph idx="1"/>
          </p:nvPr>
        </p:nvSpPr>
        <p:spPr>
          <a:xfrm>
            <a:off x="1154955" y="2603500"/>
            <a:ext cx="9113170" cy="3416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4004423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5/30/2025</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540211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6D796DC-C089-4F3B-99FB-CF0C774E9048}" type="datetimeFigureOut">
              <a:rPr lang="en-US" smtClean="0"/>
              <a:t>5/30/2025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460812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D796DC-C089-4F3B-99FB-CF0C774E9048}" type="datetimeFigureOut">
              <a:rPr lang="en-US" smtClean="0"/>
              <a:t>5/30/2025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569667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D796DC-C089-4F3B-99FB-CF0C774E9048}" type="datetimeFigureOut">
              <a:rPr lang="en-US" smtClean="0"/>
              <a:t>5/30/2025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885162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796DC-C089-4F3B-99FB-CF0C774E9048}" type="datetimeFigureOut">
              <a:rPr lang="en-US" smtClean="0"/>
              <a:t>5/30/2025</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42842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5/30/2025</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446922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5/30/2025</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210912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16D796DC-C089-4F3B-99FB-CF0C774E9048}" type="datetimeFigureOut">
              <a:rPr lang="en-US" smtClean="0"/>
              <a:t>5/30/2025</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6DED8D2-CCB4-4E9F-A922-892A04731C2A}" type="slidenum">
              <a:rPr lang="en-US" smtClean="0"/>
              <a:t>‹#›</a:t>
            </a:fld>
            <a:endParaRPr lang="en-US"/>
          </a:p>
        </p:txBody>
      </p:sp>
    </p:spTree>
    <p:extLst>
      <p:ext uri="{BB962C8B-B14F-4D97-AF65-F5344CB8AC3E}">
        <p14:creationId xmlns:p14="http://schemas.microsoft.com/office/powerpoint/2010/main" val="3799969311"/>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96495"/>
            <a:ext cx="9144000" cy="2387600"/>
          </a:xfrm>
        </p:spPr>
        <p:txBody>
          <a:bodyPr>
            <a:normAutofit fontScale="90000"/>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mn-lt"/>
                <a:ea typeface="Segoe UI" panose="020B0502040204020203" pitchFamily="34" charset="0"/>
                <a:cs typeface="Segoe UI" panose="020B0502040204020203" pitchFamily="34" charset="0"/>
              </a:rPr>
              <a:t>2025 Legislative Update</a:t>
            </a:r>
            <a:br>
              <a:rPr lang="en-US" dirty="0">
                <a:latin typeface="+mn-lt"/>
                <a:ea typeface="Segoe UI" panose="020B0502040204020203" pitchFamily="34" charset="0"/>
                <a:cs typeface="Segoe UI" panose="020B0502040204020203" pitchFamily="34" charset="0"/>
              </a:rPr>
            </a:br>
            <a:br>
              <a:rPr lang="en-US" dirty="0">
                <a:latin typeface="+mn-lt"/>
                <a:ea typeface="Segoe UI" panose="020B0502040204020203" pitchFamily="34" charset="0"/>
                <a:cs typeface="Segoe UI" panose="020B0502040204020203" pitchFamily="34" charset="0"/>
              </a:rPr>
            </a:br>
            <a: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t>Updates from the Capitol</a:t>
            </a:r>
            <a:b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br>
            <a: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t>Legislative Research Commission CLE</a:t>
            </a:r>
            <a:endParaRPr lang="en-US" dirty="0">
              <a:latin typeface="+mn-lt"/>
              <a:ea typeface="Segoe UI" panose="020B0502040204020203" pitchFamily="34" charset="0"/>
              <a:cs typeface="Segoe UI" panose="020B0502040204020203" pitchFamily="34" charset="0"/>
            </a:endParaRPr>
          </a:p>
        </p:txBody>
      </p:sp>
      <p:sp>
        <p:nvSpPr>
          <p:cNvPr id="3" name="Subtitle 2"/>
          <p:cNvSpPr>
            <a:spLocks noGrp="1"/>
          </p:cNvSpPr>
          <p:nvPr>
            <p:ph type="subTitle" idx="1"/>
          </p:nvPr>
        </p:nvSpPr>
        <p:spPr>
          <a:xfrm>
            <a:off x="1524000" y="4321706"/>
            <a:ext cx="9144000" cy="1655762"/>
          </a:xfrm>
        </p:spPr>
        <p:txBody>
          <a:bodyPr/>
          <a:lstStyle/>
          <a:p>
            <a:pPr algn="ctr"/>
            <a:r>
              <a:rPr lang="en-US" sz="2400" dirty="0">
                <a:solidFill>
                  <a:schemeClr val="bg1"/>
                </a:solidFill>
                <a:ea typeface="Segoe UI" panose="020B0502040204020203" pitchFamily="34" charset="0"/>
                <a:cs typeface="Segoe UI" panose="020B0502040204020203" pitchFamily="34" charset="0"/>
              </a:rPr>
              <a:t>Senator BRANDON STORM</a:t>
            </a:r>
          </a:p>
          <a:p>
            <a:pPr algn="ctr"/>
            <a:r>
              <a:rPr lang="en-US" sz="2400" dirty="0">
                <a:solidFill>
                  <a:schemeClr val="bg1"/>
                </a:solidFill>
                <a:ea typeface="Segoe UI" panose="020B0502040204020203" pitchFamily="34" charset="0"/>
                <a:cs typeface="Segoe UI" panose="020B0502040204020203" pitchFamily="34" charset="0"/>
              </a:rPr>
              <a:t>Representative Daniel Elliott</a:t>
            </a:r>
          </a:p>
          <a:p>
            <a:endParaRPr lang="en-US"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23211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AA6B6-9275-414D-85C3-6273E04702BF}"/>
              </a:ext>
            </a:extLst>
          </p:cNvPr>
          <p:cNvSpPr>
            <a:spLocks noGrp="1"/>
          </p:cNvSpPr>
          <p:nvPr>
            <p:ph type="title"/>
          </p:nvPr>
        </p:nvSpPr>
        <p:spPr/>
        <p:txBody>
          <a:bodyPr/>
          <a:lstStyle/>
          <a:p>
            <a:r>
              <a:rPr lang="en-US" dirty="0"/>
              <a:t>SB 4 – Continued</a:t>
            </a:r>
          </a:p>
        </p:txBody>
      </p:sp>
      <p:sp>
        <p:nvSpPr>
          <p:cNvPr id="3" name="Content Placeholder 2">
            <a:extLst>
              <a:ext uri="{FF2B5EF4-FFF2-40B4-BE49-F238E27FC236}">
                <a16:creationId xmlns:a16="http://schemas.microsoft.com/office/drawing/2014/main" id="{E9EBC7D2-53A3-46C1-851A-35D1F8E46E26}"/>
              </a:ext>
            </a:extLst>
          </p:cNvPr>
          <p:cNvSpPr>
            <a:spLocks noGrp="1"/>
          </p:cNvSpPr>
          <p:nvPr>
            <p:ph idx="1"/>
          </p:nvPr>
        </p:nvSpPr>
        <p:spPr/>
        <p:txBody>
          <a:bodyPr/>
          <a:lstStyle/>
          <a:p>
            <a:pPr lvl="1"/>
            <a:r>
              <a:rPr lang="en-US" dirty="0"/>
              <a:t>“High-risk artificial intelligence system” as:</a:t>
            </a:r>
          </a:p>
          <a:p>
            <a:pPr lvl="2"/>
            <a:r>
              <a:rPr lang="en-US" dirty="0"/>
              <a:t>(a)	Any artificial intelligence system that is a substantial factor in the decision-making process or specifically intended to autonomously make, or be a substantial factor in making, a consequential decision; and</a:t>
            </a:r>
          </a:p>
          <a:p>
            <a:pPr lvl="2"/>
            <a:r>
              <a:rPr lang="en-US" dirty="0"/>
              <a:t>(b)	Does not include a system or service intended to perform a narrow procedural task, improve the result of a completed human activity, or detect decision-making patterns or deviations from previous decision-making patterns and is not meant to replace or influence human assessment without human review, or perform a preparatory task in an assessment relevant to a consequential decision; and</a:t>
            </a:r>
          </a:p>
          <a:p>
            <a:pPr lvl="1"/>
            <a:r>
              <a:rPr lang="en-US" dirty="0"/>
              <a:t>“Machine learning” as the development of algorithms to build data-derived statistical models that are capable of drawing inferences from previously unseen data without explicit human instruction.</a:t>
            </a:r>
          </a:p>
          <a:p>
            <a:endParaRPr lang="en-US" dirty="0"/>
          </a:p>
        </p:txBody>
      </p:sp>
    </p:spTree>
    <p:extLst>
      <p:ext uri="{BB962C8B-B14F-4D97-AF65-F5344CB8AC3E}">
        <p14:creationId xmlns:p14="http://schemas.microsoft.com/office/powerpoint/2010/main" val="1757856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B0F1F-B11E-4E66-8EE3-49ED35A42819}"/>
              </a:ext>
            </a:extLst>
          </p:cNvPr>
          <p:cNvSpPr>
            <a:spLocks noGrp="1"/>
          </p:cNvSpPr>
          <p:nvPr>
            <p:ph type="title"/>
          </p:nvPr>
        </p:nvSpPr>
        <p:spPr/>
        <p:txBody>
          <a:bodyPr/>
          <a:lstStyle/>
          <a:p>
            <a:r>
              <a:rPr lang="en-US" dirty="0"/>
              <a:t>HB 4 - Continued</a:t>
            </a:r>
          </a:p>
        </p:txBody>
      </p:sp>
      <p:sp>
        <p:nvSpPr>
          <p:cNvPr id="3" name="Content Placeholder 2">
            <a:extLst>
              <a:ext uri="{FF2B5EF4-FFF2-40B4-BE49-F238E27FC236}">
                <a16:creationId xmlns:a16="http://schemas.microsoft.com/office/drawing/2014/main" id="{34167699-6B20-4D45-A2FD-9A2369FCE0D7}"/>
              </a:ext>
            </a:extLst>
          </p:cNvPr>
          <p:cNvSpPr>
            <a:spLocks noGrp="1"/>
          </p:cNvSpPr>
          <p:nvPr>
            <p:ph idx="1"/>
          </p:nvPr>
        </p:nvSpPr>
        <p:spPr/>
        <p:txBody>
          <a:bodyPr>
            <a:normAutofit lnSpcReduction="10000"/>
          </a:bodyPr>
          <a:lstStyle/>
          <a:p>
            <a:r>
              <a:rPr lang="en-US" dirty="0"/>
              <a:t>Prohibits a public postsecondary education institution from:</a:t>
            </a:r>
          </a:p>
          <a:p>
            <a:pPr lvl="1"/>
            <a:r>
              <a:rPr lang="en-US" dirty="0"/>
              <a:t>Providing differential treatment or benefits on the basis of an individual’s religion, race, sex, color, or national origin;</a:t>
            </a:r>
          </a:p>
          <a:p>
            <a:pPr lvl="1"/>
            <a:r>
              <a:rPr lang="en-US" dirty="0"/>
              <a:t>Influencing the composition of the student body or scholarship recipients on the basis of religion, race, sex, color, or national origin;</a:t>
            </a:r>
          </a:p>
          <a:p>
            <a:pPr lvl="1"/>
            <a:r>
              <a:rPr lang="en-US" dirty="0"/>
              <a:t>Implementing a student housing assignment plan on the basis of religion, race, color, or national origin with designated exceptions;</a:t>
            </a:r>
          </a:p>
          <a:p>
            <a:pPr lvl="1"/>
            <a:r>
              <a:rPr lang="en-US" dirty="0"/>
              <a:t>Expending any resources on diversity, equity, and inclusion; the promotion of discriminatory topics; or bias incident investigations;</a:t>
            </a:r>
          </a:p>
          <a:p>
            <a:pPr lvl="1"/>
            <a:r>
              <a:rPr lang="en-US" dirty="0"/>
              <a:t>Soliciting statements on an applicant’s experience with or views on religion, race, sex, color, or national origin;</a:t>
            </a:r>
          </a:p>
          <a:p>
            <a:pPr lvl="1"/>
            <a:endParaRPr lang="en-US" dirty="0"/>
          </a:p>
          <a:p>
            <a:pPr lvl="1"/>
            <a:endParaRPr lang="en-US" dirty="0"/>
          </a:p>
        </p:txBody>
      </p:sp>
    </p:spTree>
    <p:extLst>
      <p:ext uri="{BB962C8B-B14F-4D97-AF65-F5344CB8AC3E}">
        <p14:creationId xmlns:p14="http://schemas.microsoft.com/office/powerpoint/2010/main" val="403723461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551AC-9ED0-4CAC-AE56-CE94A5C5F06C}"/>
              </a:ext>
            </a:extLst>
          </p:cNvPr>
          <p:cNvSpPr>
            <a:spLocks noGrp="1"/>
          </p:cNvSpPr>
          <p:nvPr>
            <p:ph type="title"/>
          </p:nvPr>
        </p:nvSpPr>
        <p:spPr/>
        <p:txBody>
          <a:bodyPr/>
          <a:lstStyle/>
          <a:p>
            <a:r>
              <a:rPr lang="en-US" dirty="0"/>
              <a:t>HB 4 - Continued</a:t>
            </a:r>
          </a:p>
        </p:txBody>
      </p:sp>
      <p:sp>
        <p:nvSpPr>
          <p:cNvPr id="3" name="Content Placeholder 2">
            <a:extLst>
              <a:ext uri="{FF2B5EF4-FFF2-40B4-BE49-F238E27FC236}">
                <a16:creationId xmlns:a16="http://schemas.microsoft.com/office/drawing/2014/main" id="{AD72A00D-9AA6-454C-A48F-B2AC2005532A}"/>
              </a:ext>
            </a:extLst>
          </p:cNvPr>
          <p:cNvSpPr>
            <a:spLocks noGrp="1"/>
          </p:cNvSpPr>
          <p:nvPr>
            <p:ph idx="1"/>
          </p:nvPr>
        </p:nvSpPr>
        <p:spPr/>
        <p:txBody>
          <a:bodyPr>
            <a:normAutofit fontScale="92500" lnSpcReduction="20000"/>
          </a:bodyPr>
          <a:lstStyle/>
          <a:p>
            <a:pPr lvl="1"/>
            <a:r>
              <a:rPr lang="en-US" dirty="0"/>
              <a:t>Requiring a course or training of which the primary purpose is to indoctrinate participants with a discriminatory concept;</a:t>
            </a:r>
          </a:p>
          <a:p>
            <a:pPr lvl="1"/>
            <a:r>
              <a:rPr lang="en-US" dirty="0"/>
              <a:t>Disseminating or profiting from any research, work product, or material that promotes or justifies discriminatory concepts; or</a:t>
            </a:r>
          </a:p>
          <a:p>
            <a:pPr lvl="1"/>
            <a:r>
              <a:rPr lang="en-US" dirty="0"/>
              <a:t>Requiring any individual to endorse or condemn a specific ideology or viewpoint;</a:t>
            </a:r>
          </a:p>
          <a:p>
            <a:r>
              <a:rPr lang="en-US" dirty="0"/>
              <a:t>Directs the Auditor of Public Accounts to conduct a compliance audit to determine whether an institution spent money in violation of these provisions at least once every four (4) years and sets forth the procedure to cure or appeal any violation;</a:t>
            </a:r>
          </a:p>
          <a:p>
            <a:r>
              <a:rPr lang="en-US" dirty="0"/>
              <a:t>Prohibits the Council on Postsecondary Education from providing differential treatment or benefits on the basis of an individual’s religion, race, sex, color, or national origin or from expending resources on diversity, equity, and inclusion or discriminatory topics;</a:t>
            </a:r>
          </a:p>
        </p:txBody>
      </p:sp>
    </p:spTree>
    <p:extLst>
      <p:ext uri="{BB962C8B-B14F-4D97-AF65-F5344CB8AC3E}">
        <p14:creationId xmlns:p14="http://schemas.microsoft.com/office/powerpoint/2010/main" val="53076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962FE-DE94-488D-BCFE-580ED48184A5}"/>
              </a:ext>
            </a:extLst>
          </p:cNvPr>
          <p:cNvSpPr>
            <a:spLocks noGrp="1"/>
          </p:cNvSpPr>
          <p:nvPr>
            <p:ph type="title"/>
          </p:nvPr>
        </p:nvSpPr>
        <p:spPr/>
        <p:txBody>
          <a:bodyPr/>
          <a:lstStyle/>
          <a:p>
            <a:r>
              <a:rPr lang="en-US" dirty="0"/>
              <a:t>HB 4 - Continued</a:t>
            </a:r>
          </a:p>
        </p:txBody>
      </p:sp>
      <p:sp>
        <p:nvSpPr>
          <p:cNvPr id="3" name="Content Placeholder 2">
            <a:extLst>
              <a:ext uri="{FF2B5EF4-FFF2-40B4-BE49-F238E27FC236}">
                <a16:creationId xmlns:a16="http://schemas.microsoft.com/office/drawing/2014/main" id="{E7F9CF5C-EA6C-4AB5-ABDC-148937FF0938}"/>
              </a:ext>
            </a:extLst>
          </p:cNvPr>
          <p:cNvSpPr>
            <a:spLocks noGrp="1"/>
          </p:cNvSpPr>
          <p:nvPr>
            <p:ph idx="1"/>
          </p:nvPr>
        </p:nvSpPr>
        <p:spPr/>
        <p:txBody>
          <a:bodyPr>
            <a:normAutofit fontScale="92500" lnSpcReduction="10000"/>
          </a:bodyPr>
          <a:lstStyle/>
          <a:p>
            <a:r>
              <a:rPr lang="en-US" dirty="0"/>
              <a:t>Provides exclusions for legal compliance;</a:t>
            </a:r>
          </a:p>
          <a:p>
            <a:r>
              <a:rPr lang="en-US" dirty="0"/>
              <a:t>Requires each governing board of a postsecondary institution to ensure compliance with specific sections of the Act no later than June 30, 2025;</a:t>
            </a:r>
          </a:p>
          <a:p>
            <a:r>
              <a:rPr lang="en-US" dirty="0"/>
              <a:t>Authorizes the Attorney General to bring an action for a writ of mandamus to compel compliance;</a:t>
            </a:r>
          </a:p>
          <a:p>
            <a:r>
              <a:rPr lang="en-US" dirty="0"/>
              <a:t>Requires each public postsecondary education institution to submit and publish a certified annual report and specifies what shall be included in the report and effect of failure to comply;</a:t>
            </a:r>
          </a:p>
          <a:p>
            <a:r>
              <a:rPr lang="en-US" dirty="0"/>
              <a:t>Amends KRS 164.020 to prohibit the Council on Postsecondary Education from approving a degree, certificate, or diploma program that requires a course or training of which the primary purpose is to indoctrinate participants with a discriminatory concept;</a:t>
            </a:r>
          </a:p>
        </p:txBody>
      </p:sp>
    </p:spTree>
    <p:extLst>
      <p:ext uri="{BB962C8B-B14F-4D97-AF65-F5344CB8AC3E}">
        <p14:creationId xmlns:p14="http://schemas.microsoft.com/office/powerpoint/2010/main" val="31779013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BF7C3-7644-4EF0-8716-1B8AA1C18030}"/>
              </a:ext>
            </a:extLst>
          </p:cNvPr>
          <p:cNvSpPr>
            <a:spLocks noGrp="1"/>
          </p:cNvSpPr>
          <p:nvPr>
            <p:ph type="title"/>
          </p:nvPr>
        </p:nvSpPr>
        <p:spPr/>
        <p:txBody>
          <a:bodyPr/>
          <a:lstStyle/>
          <a:p>
            <a:r>
              <a:rPr lang="en-US" dirty="0"/>
              <a:t>HB 4 - Continued</a:t>
            </a:r>
          </a:p>
        </p:txBody>
      </p:sp>
      <p:sp>
        <p:nvSpPr>
          <p:cNvPr id="3" name="Content Placeholder 2">
            <a:extLst>
              <a:ext uri="{FF2B5EF4-FFF2-40B4-BE49-F238E27FC236}">
                <a16:creationId xmlns:a16="http://schemas.microsoft.com/office/drawing/2014/main" id="{3C6ACAA3-92D4-493F-BC04-F3215389CAF4}"/>
              </a:ext>
            </a:extLst>
          </p:cNvPr>
          <p:cNvSpPr>
            <a:spLocks noGrp="1"/>
          </p:cNvSpPr>
          <p:nvPr>
            <p:ph idx="1"/>
          </p:nvPr>
        </p:nvSpPr>
        <p:spPr/>
        <p:txBody>
          <a:bodyPr/>
          <a:lstStyle/>
          <a:p>
            <a:r>
              <a:rPr lang="en-US" dirty="0"/>
              <a:t>Directs the Council on Postsecondary Education to consider certain enumerated conditions when considering the elimination of an existing program; </a:t>
            </a:r>
          </a:p>
          <a:p>
            <a:r>
              <a:rPr lang="en-US" dirty="0"/>
              <a:t>Creates a new section of KRS 335B.020 to 335B.070 to prohibit a licensing authority from requiring a diversity, equity, and inclusion training as a prerequisite for an initial or renewal license or from using an applicant’s or licensee’s lack of diversity, equity, and inclusion training as a reason to discipline an applicant or licensee, or to deny, suspend, or revoke a license;</a:t>
            </a:r>
          </a:p>
          <a:p>
            <a:r>
              <a:rPr lang="en-US" dirty="0"/>
              <a:t>Declares any diversity, equity, and inclusion training requirement imposed prior to the effective date of the Act void;</a:t>
            </a:r>
          </a:p>
        </p:txBody>
      </p:sp>
    </p:spTree>
    <p:extLst>
      <p:ext uri="{BB962C8B-B14F-4D97-AF65-F5344CB8AC3E}">
        <p14:creationId xmlns:p14="http://schemas.microsoft.com/office/powerpoint/2010/main" val="34712540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6C0BD-8B2A-4544-934B-D8428C71FF81}"/>
              </a:ext>
            </a:extLst>
          </p:cNvPr>
          <p:cNvSpPr>
            <a:spLocks noGrp="1"/>
          </p:cNvSpPr>
          <p:nvPr>
            <p:ph type="title"/>
          </p:nvPr>
        </p:nvSpPr>
        <p:spPr/>
        <p:txBody>
          <a:bodyPr/>
          <a:lstStyle/>
          <a:p>
            <a:r>
              <a:rPr lang="en-US" dirty="0"/>
              <a:t>HB 4 - Continued</a:t>
            </a:r>
          </a:p>
        </p:txBody>
      </p:sp>
      <p:sp>
        <p:nvSpPr>
          <p:cNvPr id="3" name="Content Placeholder 2">
            <a:extLst>
              <a:ext uri="{FF2B5EF4-FFF2-40B4-BE49-F238E27FC236}">
                <a16:creationId xmlns:a16="http://schemas.microsoft.com/office/drawing/2014/main" id="{B4B12FE8-E0ED-4FC3-B637-E9B6BD7A84CE}"/>
              </a:ext>
            </a:extLst>
          </p:cNvPr>
          <p:cNvSpPr>
            <a:spLocks noGrp="1"/>
          </p:cNvSpPr>
          <p:nvPr>
            <p:ph idx="1"/>
          </p:nvPr>
        </p:nvSpPr>
        <p:spPr/>
        <p:txBody>
          <a:bodyPr/>
          <a:lstStyle/>
          <a:p>
            <a:r>
              <a:rPr lang="en-US" dirty="0"/>
              <a:t>Directs each public postsecondary education institution and the Council on Postsecondary Education to discontinue designated programs and follow designated procedures when implementing the Act.</a:t>
            </a:r>
          </a:p>
        </p:txBody>
      </p:sp>
    </p:spTree>
    <p:extLst>
      <p:ext uri="{BB962C8B-B14F-4D97-AF65-F5344CB8AC3E}">
        <p14:creationId xmlns:p14="http://schemas.microsoft.com/office/powerpoint/2010/main" val="27558238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7787-96A6-4B47-A060-716970DED2AB}"/>
              </a:ext>
            </a:extLst>
          </p:cNvPr>
          <p:cNvSpPr>
            <a:spLocks noGrp="1"/>
          </p:cNvSpPr>
          <p:nvPr>
            <p:ph type="title"/>
          </p:nvPr>
        </p:nvSpPr>
        <p:spPr/>
        <p:txBody>
          <a:bodyPr/>
          <a:lstStyle/>
          <a:p>
            <a:r>
              <a:rPr lang="en-US" dirty="0"/>
              <a:t>HB 10 – Rights of Real Property Owners</a:t>
            </a:r>
          </a:p>
        </p:txBody>
      </p:sp>
      <p:sp>
        <p:nvSpPr>
          <p:cNvPr id="3" name="Content Placeholder 2">
            <a:extLst>
              <a:ext uri="{FF2B5EF4-FFF2-40B4-BE49-F238E27FC236}">
                <a16:creationId xmlns:a16="http://schemas.microsoft.com/office/drawing/2014/main" id="{4EC9284D-8637-48E4-8A43-AE8EEBCA3302}"/>
              </a:ext>
            </a:extLst>
          </p:cNvPr>
          <p:cNvSpPr>
            <a:spLocks noGrp="1"/>
          </p:cNvSpPr>
          <p:nvPr>
            <p:ph idx="1"/>
          </p:nvPr>
        </p:nvSpPr>
        <p:spPr/>
        <p:txBody>
          <a:bodyPr>
            <a:normAutofit lnSpcReduction="10000"/>
          </a:bodyPr>
          <a:lstStyle/>
          <a:p>
            <a:r>
              <a:rPr lang="en-US" dirty="0"/>
              <a:t>Creates a new section of KRS Chapter 383 to define terms and to establish that a property owner, or his or her agent, may request a law enforcement officer to immediately remove a person or persons unlawfully occupying real property if:</a:t>
            </a:r>
          </a:p>
          <a:p>
            <a:pPr lvl="1"/>
            <a:r>
              <a:rPr lang="en-US" dirty="0"/>
              <a:t>The person is not and never has been a tenant of the premises, and never had a written or oral agreement authorized by the property owner to occupy the premises;</a:t>
            </a:r>
          </a:p>
          <a:p>
            <a:pPr lvl="1"/>
            <a:r>
              <a:rPr lang="en-US" dirty="0"/>
              <a:t>The real property was not open to members of the public at the time the unauthorized person entered;</a:t>
            </a:r>
          </a:p>
          <a:p>
            <a:pPr lvl="1"/>
            <a:r>
              <a:rPr lang="en-US" dirty="0"/>
              <a:t>The property owner has directed the unauthorized person to leave the property;</a:t>
            </a:r>
          </a:p>
          <a:p>
            <a:pPr lvl="1"/>
            <a:r>
              <a:rPr lang="en-US" dirty="0"/>
              <a:t>The unauthorized person or persons are not immediate family members of the owner; and</a:t>
            </a:r>
          </a:p>
        </p:txBody>
      </p:sp>
    </p:spTree>
    <p:extLst>
      <p:ext uri="{BB962C8B-B14F-4D97-AF65-F5344CB8AC3E}">
        <p14:creationId xmlns:p14="http://schemas.microsoft.com/office/powerpoint/2010/main" val="398505837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B4E54-9AAD-4CC3-BDF8-6A883FBE32AC}"/>
              </a:ext>
            </a:extLst>
          </p:cNvPr>
          <p:cNvSpPr>
            <a:spLocks noGrp="1"/>
          </p:cNvSpPr>
          <p:nvPr>
            <p:ph type="title"/>
          </p:nvPr>
        </p:nvSpPr>
        <p:spPr/>
        <p:txBody>
          <a:bodyPr/>
          <a:lstStyle/>
          <a:p>
            <a:r>
              <a:rPr lang="en-US" dirty="0"/>
              <a:t>HB 10 – Continued </a:t>
            </a:r>
          </a:p>
        </p:txBody>
      </p:sp>
      <p:sp>
        <p:nvSpPr>
          <p:cNvPr id="3" name="Content Placeholder 2">
            <a:extLst>
              <a:ext uri="{FF2B5EF4-FFF2-40B4-BE49-F238E27FC236}">
                <a16:creationId xmlns:a16="http://schemas.microsoft.com/office/drawing/2014/main" id="{64D33F86-DBE3-4BF3-AC44-193AF4F261D3}"/>
              </a:ext>
            </a:extLst>
          </p:cNvPr>
          <p:cNvSpPr>
            <a:spLocks noGrp="1"/>
          </p:cNvSpPr>
          <p:nvPr>
            <p:ph idx="1"/>
          </p:nvPr>
        </p:nvSpPr>
        <p:spPr/>
        <p:txBody>
          <a:bodyPr>
            <a:normAutofit lnSpcReduction="10000"/>
          </a:bodyPr>
          <a:lstStyle/>
          <a:p>
            <a:pPr lvl="1"/>
            <a:r>
              <a:rPr lang="en-US" dirty="0"/>
              <a:t>There is no pending litigation related to the property between the owner and the unauthorized person;</a:t>
            </a:r>
          </a:p>
          <a:p>
            <a:r>
              <a:rPr lang="en-US" dirty="0"/>
              <a:t>Establishes the procedure and required documentation for removal:</a:t>
            </a:r>
          </a:p>
          <a:p>
            <a:pPr lvl="1"/>
            <a:r>
              <a:rPr lang="en-US" dirty="0"/>
              <a:t>A Petition to Remove in substantially the same form as set forth in the statute;</a:t>
            </a:r>
          </a:p>
          <a:p>
            <a:pPr lvl="1"/>
            <a:r>
              <a:rPr lang="en-US" dirty="0"/>
              <a:t>Upon receipt, the law enforcement officer shall, without unnecessary delay, serve a notice to immediately vacate the property and shall put the owner in possession of the property;</a:t>
            </a:r>
          </a:p>
          <a:p>
            <a:pPr lvl="1"/>
            <a:r>
              <a:rPr lang="en-US" dirty="0"/>
              <a:t>Authorizes the law enforcement officer to arrest any person found on the property for trespass, outstanding warrants, or any other legal cause;</a:t>
            </a:r>
          </a:p>
          <a:p>
            <a:pPr lvl="1"/>
            <a:r>
              <a:rPr lang="en-US" dirty="0"/>
              <a:t>Provides that a law enforcement officer acting in good faith shall be immune from civil and criminal liability;</a:t>
            </a:r>
          </a:p>
          <a:p>
            <a:pPr lvl="1"/>
            <a:endParaRPr lang="en-US" dirty="0"/>
          </a:p>
        </p:txBody>
      </p:sp>
    </p:spTree>
    <p:extLst>
      <p:ext uri="{BB962C8B-B14F-4D97-AF65-F5344CB8AC3E}">
        <p14:creationId xmlns:p14="http://schemas.microsoft.com/office/powerpoint/2010/main" val="9727387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75F6B-E472-44E4-AF0E-9F9A9060CC8E}"/>
              </a:ext>
            </a:extLst>
          </p:cNvPr>
          <p:cNvSpPr>
            <a:spLocks noGrp="1"/>
          </p:cNvSpPr>
          <p:nvPr>
            <p:ph type="title"/>
          </p:nvPr>
        </p:nvSpPr>
        <p:spPr/>
        <p:txBody>
          <a:bodyPr/>
          <a:lstStyle/>
          <a:p>
            <a:r>
              <a:rPr lang="en-US" dirty="0"/>
              <a:t>HB 10 – Continued </a:t>
            </a:r>
          </a:p>
        </p:txBody>
      </p:sp>
      <p:sp>
        <p:nvSpPr>
          <p:cNvPr id="3" name="Content Placeholder 2">
            <a:extLst>
              <a:ext uri="{FF2B5EF4-FFF2-40B4-BE49-F238E27FC236}">
                <a16:creationId xmlns:a16="http://schemas.microsoft.com/office/drawing/2014/main" id="{EE7C7844-F673-4444-9B36-0EEE054E4B03}"/>
              </a:ext>
            </a:extLst>
          </p:cNvPr>
          <p:cNvSpPr>
            <a:spLocks noGrp="1"/>
          </p:cNvSpPr>
          <p:nvPr>
            <p:ph idx="1"/>
          </p:nvPr>
        </p:nvSpPr>
        <p:spPr/>
        <p:txBody>
          <a:bodyPr/>
          <a:lstStyle/>
          <a:p>
            <a:r>
              <a:rPr lang="en-US" dirty="0"/>
              <a:t>Authorizes a sheriff or constable to charge a fee of $20 for service of the notice;</a:t>
            </a:r>
          </a:p>
          <a:p>
            <a:r>
              <a:rPr lang="en-US" dirty="0"/>
              <a:t>Authorizes the property owner or agent to request the law enforcement officer remain at the premises to keep the peace while the owner or agent changes the locks and removes the personal property of the unlawful occupants from the premises to or near the property line;</a:t>
            </a:r>
          </a:p>
          <a:p>
            <a:r>
              <a:rPr lang="en-US" dirty="0"/>
              <a:t>Provides the property owner or agent acting in good faith with immunity from criminal and civil liability due to the loss, destruction of, or damage to the personal property of the unlawful occupants unless the removal is found to be wrongful;</a:t>
            </a:r>
          </a:p>
        </p:txBody>
      </p:sp>
    </p:spTree>
    <p:extLst>
      <p:ext uri="{BB962C8B-B14F-4D97-AF65-F5344CB8AC3E}">
        <p14:creationId xmlns:p14="http://schemas.microsoft.com/office/powerpoint/2010/main" val="6188101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2D7BE-F571-4103-9849-7D47830A73F3}"/>
              </a:ext>
            </a:extLst>
          </p:cNvPr>
          <p:cNvSpPr>
            <a:spLocks noGrp="1"/>
          </p:cNvSpPr>
          <p:nvPr>
            <p:ph type="title"/>
          </p:nvPr>
        </p:nvSpPr>
        <p:spPr/>
        <p:txBody>
          <a:bodyPr/>
          <a:lstStyle/>
          <a:p>
            <a:r>
              <a:rPr lang="en-US" dirty="0"/>
              <a:t>HB 10 – Continued </a:t>
            </a:r>
          </a:p>
        </p:txBody>
      </p:sp>
      <p:sp>
        <p:nvSpPr>
          <p:cNvPr id="3" name="Content Placeholder 2">
            <a:extLst>
              <a:ext uri="{FF2B5EF4-FFF2-40B4-BE49-F238E27FC236}">
                <a16:creationId xmlns:a16="http://schemas.microsoft.com/office/drawing/2014/main" id="{7F5FCB77-C024-4BAA-843B-43586845F49D}"/>
              </a:ext>
            </a:extLst>
          </p:cNvPr>
          <p:cNvSpPr>
            <a:spLocks noGrp="1"/>
          </p:cNvSpPr>
          <p:nvPr>
            <p:ph idx="1"/>
          </p:nvPr>
        </p:nvSpPr>
        <p:spPr/>
        <p:txBody>
          <a:bodyPr>
            <a:normAutofit/>
          </a:bodyPr>
          <a:lstStyle/>
          <a:p>
            <a:r>
              <a:rPr lang="en-US" dirty="0"/>
              <a:t>Creates a civil cause of action against a petitioner alleging wrongful removal and establishes that a person harmed by a wrongful removal may be restored to possession of the property;</a:t>
            </a:r>
          </a:p>
          <a:p>
            <a:r>
              <a:rPr lang="en-US" dirty="0"/>
              <a:t>Provides that a property owner obtaining removal of an unauthorized person still has the right to bring a civil action for property damage, deprivation of use of the property, and any other relief to which he or she may be entitled;</a:t>
            </a:r>
          </a:p>
          <a:p>
            <a:r>
              <a:rPr lang="en-US" dirty="0"/>
              <a:t>Directs the Kentucky State Police to create a form containing the text of the described petition and publicly post it on its website;</a:t>
            </a:r>
          </a:p>
        </p:txBody>
      </p:sp>
    </p:spTree>
    <p:extLst>
      <p:ext uri="{BB962C8B-B14F-4D97-AF65-F5344CB8AC3E}">
        <p14:creationId xmlns:p14="http://schemas.microsoft.com/office/powerpoint/2010/main" val="4137055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9C4AA-5D88-4C45-B0F7-93FF2C820C3E}"/>
              </a:ext>
            </a:extLst>
          </p:cNvPr>
          <p:cNvSpPr>
            <a:spLocks noGrp="1"/>
          </p:cNvSpPr>
          <p:nvPr>
            <p:ph type="title"/>
          </p:nvPr>
        </p:nvSpPr>
        <p:spPr/>
        <p:txBody>
          <a:bodyPr/>
          <a:lstStyle/>
          <a:p>
            <a:r>
              <a:rPr lang="en-US" dirty="0"/>
              <a:t>HB 10 – Continued </a:t>
            </a:r>
          </a:p>
        </p:txBody>
      </p:sp>
      <p:sp>
        <p:nvSpPr>
          <p:cNvPr id="3" name="Content Placeholder 2">
            <a:extLst>
              <a:ext uri="{FF2B5EF4-FFF2-40B4-BE49-F238E27FC236}">
                <a16:creationId xmlns:a16="http://schemas.microsoft.com/office/drawing/2014/main" id="{C8AFAF9E-3245-4D31-A1BB-56FE96C7E982}"/>
              </a:ext>
            </a:extLst>
          </p:cNvPr>
          <p:cNvSpPr>
            <a:spLocks noGrp="1"/>
          </p:cNvSpPr>
          <p:nvPr>
            <p:ph idx="1"/>
          </p:nvPr>
        </p:nvSpPr>
        <p:spPr/>
        <p:txBody>
          <a:bodyPr/>
          <a:lstStyle/>
          <a:p>
            <a:r>
              <a:rPr lang="en-US" dirty="0"/>
              <a:t>Amends KRS 512.010 to define “squatter;” </a:t>
            </a:r>
          </a:p>
          <a:p>
            <a:r>
              <a:rPr lang="en-US" dirty="0"/>
              <a:t>Amends KRS 512.020 to establish that a person is guilty of criminal mischief in the first degree when, having no right to do so, as a squatter, he or she intentionally or wantonly defaces, destroys, or damages real property causing pecuniary loss of five hundred dollars ($500) of more; and</a:t>
            </a:r>
          </a:p>
          <a:p>
            <a:r>
              <a:rPr lang="en-US" dirty="0"/>
              <a:t>Amends KRS 512.030 to establish that a person is guilty of criminal mischief in the second degree when, having no right to do so, as a squatter, he or she intentionally or wantonly defaces, destroys, or damages real property causing pecuniary loss of less than five hundred dollars ($500).</a:t>
            </a:r>
          </a:p>
        </p:txBody>
      </p:sp>
    </p:spTree>
    <p:extLst>
      <p:ext uri="{BB962C8B-B14F-4D97-AF65-F5344CB8AC3E}">
        <p14:creationId xmlns:p14="http://schemas.microsoft.com/office/powerpoint/2010/main" val="2675067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528A8-C34D-47EF-825D-24A2FA08B324}"/>
              </a:ext>
            </a:extLst>
          </p:cNvPr>
          <p:cNvSpPr>
            <a:spLocks noGrp="1"/>
          </p:cNvSpPr>
          <p:nvPr>
            <p:ph type="title"/>
          </p:nvPr>
        </p:nvSpPr>
        <p:spPr/>
        <p:txBody>
          <a:bodyPr/>
          <a:lstStyle/>
          <a:p>
            <a:r>
              <a:rPr lang="en-US" dirty="0"/>
              <a:t>SB 4 – Continued</a:t>
            </a:r>
          </a:p>
        </p:txBody>
      </p:sp>
      <p:sp>
        <p:nvSpPr>
          <p:cNvPr id="3" name="Content Placeholder 2">
            <a:extLst>
              <a:ext uri="{FF2B5EF4-FFF2-40B4-BE49-F238E27FC236}">
                <a16:creationId xmlns:a16="http://schemas.microsoft.com/office/drawing/2014/main" id="{2AE9469F-B400-4ABC-9A35-9D3A65B183F8}"/>
              </a:ext>
            </a:extLst>
          </p:cNvPr>
          <p:cNvSpPr>
            <a:spLocks noGrp="1"/>
          </p:cNvSpPr>
          <p:nvPr>
            <p:ph idx="1"/>
          </p:nvPr>
        </p:nvSpPr>
        <p:spPr/>
        <p:txBody>
          <a:bodyPr/>
          <a:lstStyle/>
          <a:p>
            <a:r>
              <a:rPr lang="en-US" dirty="0"/>
              <a:t>Amends KRS 42.726 to include under the roles and duties of the Commonwealth Office of Technology:</a:t>
            </a:r>
          </a:p>
          <a:p>
            <a:pPr lvl="1"/>
            <a:r>
              <a:rPr lang="en-US" dirty="0"/>
              <a:t>Establishing, publishing, maintaining, and implementing comprehensive policy standards and procedures for the responsible, ethical, and transparent use of generative artificial intelligence systems and high-risk artificial intelligence systems by departments, agencies, and administrative bodies, including policy standards and procedures that:</a:t>
            </a:r>
          </a:p>
          <a:p>
            <a:pPr lvl="2"/>
            <a:r>
              <a:rPr lang="en-US" dirty="0"/>
              <a:t>Govern procurement, implementation and ongoing assessment;</a:t>
            </a:r>
          </a:p>
          <a:p>
            <a:pPr lvl="2"/>
            <a:r>
              <a:rPr lang="en-US" dirty="0"/>
              <a:t>Address and provide resources for security or data and privacy; and</a:t>
            </a:r>
          </a:p>
          <a:p>
            <a:pPr lvl="2"/>
            <a:r>
              <a:rPr lang="en-US" dirty="0"/>
              <a:t>Create guidelines for acceptable use policies for integrating high-risk AI systems;</a:t>
            </a:r>
          </a:p>
        </p:txBody>
      </p:sp>
    </p:spTree>
    <p:extLst>
      <p:ext uri="{BB962C8B-B14F-4D97-AF65-F5344CB8AC3E}">
        <p14:creationId xmlns:p14="http://schemas.microsoft.com/office/powerpoint/2010/main" val="41157114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ADBD-C444-4E89-8792-1FDAD6734370}"/>
              </a:ext>
            </a:extLst>
          </p:cNvPr>
          <p:cNvSpPr>
            <a:spLocks noGrp="1"/>
          </p:cNvSpPr>
          <p:nvPr>
            <p:ph type="title"/>
          </p:nvPr>
        </p:nvSpPr>
        <p:spPr/>
        <p:txBody>
          <a:bodyPr/>
          <a:lstStyle/>
          <a:p>
            <a:r>
              <a:rPr lang="en-US" dirty="0"/>
              <a:t>HB 15 – Instruction Permits</a:t>
            </a:r>
          </a:p>
        </p:txBody>
      </p:sp>
      <p:sp>
        <p:nvSpPr>
          <p:cNvPr id="3" name="Content Placeholder 2">
            <a:extLst>
              <a:ext uri="{FF2B5EF4-FFF2-40B4-BE49-F238E27FC236}">
                <a16:creationId xmlns:a16="http://schemas.microsoft.com/office/drawing/2014/main" id="{DC20D3BD-5727-4B4B-9917-9787683848C7}"/>
              </a:ext>
            </a:extLst>
          </p:cNvPr>
          <p:cNvSpPr>
            <a:spLocks noGrp="1"/>
          </p:cNvSpPr>
          <p:nvPr>
            <p:ph idx="1"/>
          </p:nvPr>
        </p:nvSpPr>
        <p:spPr/>
        <p:txBody>
          <a:bodyPr>
            <a:normAutofit lnSpcReduction="10000"/>
          </a:bodyPr>
          <a:lstStyle/>
          <a:p>
            <a:r>
              <a:rPr lang="en-US" dirty="0"/>
              <a:t>Amends KRS 186.450 to provide that a person who is at least fifteen (15) years of age may apply for an instruction permit to operate a motor vehicle (changes age from 16 to 15);</a:t>
            </a:r>
          </a:p>
          <a:p>
            <a:r>
              <a:rPr lang="en-US" dirty="0"/>
              <a:t>Amends KRS 186.410 to provide that a person under the age of eighteen (18) years who applies for an instruction permit shall, at any time between the age of fifteen (15) years and before the person’s eighteenth birthday, enroll in one (1) of the specified driver training programs (changes age from 16 to 15);</a:t>
            </a:r>
          </a:p>
          <a:p>
            <a:r>
              <a:rPr lang="en-US" dirty="0"/>
              <a:t>Amends KRS 186.452 to establish that except as provided in KRS 186.415, a person who has attained the age of sixteen (16) years may apply for an intermediate license to operate a motor vehicle provided he or she has met the other criteria already set in statute to obtain an intermediate license;</a:t>
            </a:r>
          </a:p>
          <a:p>
            <a:endParaRPr lang="en-US" dirty="0"/>
          </a:p>
        </p:txBody>
      </p:sp>
    </p:spTree>
    <p:extLst>
      <p:ext uri="{BB962C8B-B14F-4D97-AF65-F5344CB8AC3E}">
        <p14:creationId xmlns:p14="http://schemas.microsoft.com/office/powerpoint/2010/main" val="35022318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C3DD4-C6C7-45BA-A5D2-FB4BD891BD0D}"/>
              </a:ext>
            </a:extLst>
          </p:cNvPr>
          <p:cNvSpPr>
            <a:spLocks noGrp="1"/>
          </p:cNvSpPr>
          <p:nvPr>
            <p:ph type="title"/>
          </p:nvPr>
        </p:nvSpPr>
        <p:spPr/>
        <p:txBody>
          <a:bodyPr/>
          <a:lstStyle/>
          <a:p>
            <a:r>
              <a:rPr lang="en-US" dirty="0"/>
              <a:t>HB 15 – Continued </a:t>
            </a:r>
          </a:p>
        </p:txBody>
      </p:sp>
      <p:sp>
        <p:nvSpPr>
          <p:cNvPr id="3" name="Content Placeholder 2">
            <a:extLst>
              <a:ext uri="{FF2B5EF4-FFF2-40B4-BE49-F238E27FC236}">
                <a16:creationId xmlns:a16="http://schemas.microsoft.com/office/drawing/2014/main" id="{2252D591-F372-4DA4-B6AA-15D7A959519A}"/>
              </a:ext>
            </a:extLst>
          </p:cNvPr>
          <p:cNvSpPr>
            <a:spLocks noGrp="1"/>
          </p:cNvSpPr>
          <p:nvPr>
            <p:ph idx="1"/>
          </p:nvPr>
        </p:nvSpPr>
        <p:spPr/>
        <p:txBody>
          <a:bodyPr>
            <a:normAutofit lnSpcReduction="10000"/>
          </a:bodyPr>
          <a:lstStyle/>
          <a:p>
            <a:r>
              <a:rPr lang="en-US" dirty="0"/>
              <a:t>Amends KRS 186.454 to establish that a person with an intermediate license may apply for an operator’s license if the person has attained the age of seventeen (17) years provided he or she has met the other criteria already set in statute to apply for an operator’s license; and</a:t>
            </a:r>
          </a:p>
          <a:p>
            <a:r>
              <a:rPr lang="en-US" dirty="0"/>
              <a:t>Amends KRS 159.051 to provide that when a student who is at least fifteen (15) years of age but less than eighteen (18) years of age (changes from age 16) drops out of school or is declared academically deficient, the superintendent shall report the student’s name and other information to the Transportation Cabinet and the cabinet shall notify the student that his or her operator’s license, intermediate license, permit, or privilege to operate a motor vehicle has been revoked or denied, which is the existing law;</a:t>
            </a:r>
          </a:p>
          <a:p>
            <a:r>
              <a:rPr lang="en-US" dirty="0"/>
              <a:t>Effective March 25, 2025 (Date signed by the Governor).</a:t>
            </a:r>
          </a:p>
          <a:p>
            <a:endParaRPr lang="en-US" dirty="0"/>
          </a:p>
          <a:p>
            <a:endParaRPr lang="en-US" dirty="0"/>
          </a:p>
        </p:txBody>
      </p:sp>
    </p:spTree>
    <p:extLst>
      <p:ext uri="{BB962C8B-B14F-4D97-AF65-F5344CB8AC3E}">
        <p14:creationId xmlns:p14="http://schemas.microsoft.com/office/powerpoint/2010/main" val="31263756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4C49C-3284-4655-B4B5-4B122DB5EBDC}"/>
              </a:ext>
            </a:extLst>
          </p:cNvPr>
          <p:cNvSpPr>
            <a:spLocks noGrp="1"/>
          </p:cNvSpPr>
          <p:nvPr>
            <p:ph type="title"/>
          </p:nvPr>
        </p:nvSpPr>
        <p:spPr/>
        <p:txBody>
          <a:bodyPr/>
          <a:lstStyle/>
          <a:p>
            <a:r>
              <a:rPr lang="en-US" dirty="0"/>
              <a:t>HB 19 – Privacy Protection</a:t>
            </a:r>
          </a:p>
        </p:txBody>
      </p:sp>
      <p:sp>
        <p:nvSpPr>
          <p:cNvPr id="3" name="Content Placeholder 2">
            <a:extLst>
              <a:ext uri="{FF2B5EF4-FFF2-40B4-BE49-F238E27FC236}">
                <a16:creationId xmlns:a16="http://schemas.microsoft.com/office/drawing/2014/main" id="{6BF11682-0EDF-4854-BA1D-00EA9F323463}"/>
              </a:ext>
            </a:extLst>
          </p:cNvPr>
          <p:cNvSpPr>
            <a:spLocks noGrp="1"/>
          </p:cNvSpPr>
          <p:nvPr>
            <p:ph idx="1"/>
          </p:nvPr>
        </p:nvSpPr>
        <p:spPr/>
        <p:txBody>
          <a:bodyPr>
            <a:normAutofit fontScale="92500" lnSpcReduction="20000"/>
          </a:bodyPr>
          <a:lstStyle/>
          <a:p>
            <a:r>
              <a:rPr lang="en-US" dirty="0"/>
              <a:t>Amends KRS 500.130 to define terms and to provide that except as otherwise provided, business entities operating an unmanned aircraft system may include:</a:t>
            </a:r>
          </a:p>
          <a:p>
            <a:pPr lvl="1"/>
            <a:r>
              <a:rPr lang="en-US" dirty="0"/>
              <a:t>A property appraiser, assessing property for ad valorem taxation with the express, prior, written permission of the owner, tenant, occupant, invitee, or licensee of the privately owned property;</a:t>
            </a:r>
          </a:p>
          <a:p>
            <a:pPr lvl="1"/>
            <a:r>
              <a:rPr lang="en-US" dirty="0"/>
              <a:t>A utility or communication service;</a:t>
            </a:r>
          </a:p>
          <a:p>
            <a:pPr lvl="1"/>
            <a:r>
              <a:rPr lang="en-US" dirty="0"/>
              <a:t>An entity conducting aerial mapping;</a:t>
            </a:r>
          </a:p>
          <a:p>
            <a:pPr lvl="1"/>
            <a:r>
              <a:rPr lang="en-US" dirty="0"/>
              <a:t>And entity conducting cargo;</a:t>
            </a:r>
          </a:p>
          <a:p>
            <a:pPr lvl="1"/>
            <a:r>
              <a:rPr lang="en-US" dirty="0"/>
              <a:t>An insurance company or person acting on behalf of the insurance company for purposes of underwriting a risk or investigating damage to an insured property; or</a:t>
            </a:r>
          </a:p>
          <a:p>
            <a:pPr lvl="1"/>
            <a:r>
              <a:rPr lang="en-US" dirty="0"/>
              <a:t>An entity conducting images necessary for the safe operation or navigation of an unmanned aircraft system that is being used for a purpose allowed under federal or state law;</a:t>
            </a:r>
          </a:p>
          <a:p>
            <a:endParaRPr lang="en-US" dirty="0"/>
          </a:p>
          <a:p>
            <a:pPr marL="0" indent="0">
              <a:buNone/>
            </a:pPr>
            <a:endParaRPr lang="en-US" dirty="0"/>
          </a:p>
        </p:txBody>
      </p:sp>
    </p:spTree>
    <p:extLst>
      <p:ext uri="{BB962C8B-B14F-4D97-AF65-F5344CB8AC3E}">
        <p14:creationId xmlns:p14="http://schemas.microsoft.com/office/powerpoint/2010/main" val="11268098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3BF98-AB89-4B2C-9B63-92AE3E13DCE3}"/>
              </a:ext>
            </a:extLst>
          </p:cNvPr>
          <p:cNvSpPr>
            <a:spLocks noGrp="1"/>
          </p:cNvSpPr>
          <p:nvPr>
            <p:ph type="title"/>
          </p:nvPr>
        </p:nvSpPr>
        <p:spPr/>
        <p:txBody>
          <a:bodyPr/>
          <a:lstStyle/>
          <a:p>
            <a:r>
              <a:rPr lang="en-US" dirty="0"/>
              <a:t>HB 19 – Continued </a:t>
            </a:r>
          </a:p>
        </p:txBody>
      </p:sp>
      <p:sp>
        <p:nvSpPr>
          <p:cNvPr id="3" name="Content Placeholder 2">
            <a:extLst>
              <a:ext uri="{FF2B5EF4-FFF2-40B4-BE49-F238E27FC236}">
                <a16:creationId xmlns:a16="http://schemas.microsoft.com/office/drawing/2014/main" id="{16D8643E-E658-43FD-AD19-2A68D2B7D7F0}"/>
              </a:ext>
            </a:extLst>
          </p:cNvPr>
          <p:cNvSpPr>
            <a:spLocks noGrp="1"/>
          </p:cNvSpPr>
          <p:nvPr>
            <p:ph idx="1"/>
          </p:nvPr>
        </p:nvSpPr>
        <p:spPr/>
        <p:txBody>
          <a:bodyPr/>
          <a:lstStyle/>
          <a:p>
            <a:r>
              <a:rPr lang="en-US" dirty="0"/>
              <a:t>Provides that a person operating an unmanned aircraft system under certain circumstances shall not use an unmanned aircraft system to record an image of privately owned real property or of the owner, tenant, occupant, invitee, or licensee of the property with the intent to conduct surveillance on, or publish unauthorized images of, the individual or property captured in the image in violation of the person’s reasonable expectation of privacy; and</a:t>
            </a:r>
          </a:p>
          <a:p>
            <a:r>
              <a:rPr lang="en-US" dirty="0"/>
              <a:t>A person is presumed to have an expectation of privacy on his or her privately owned real property if he or she is not observable by a person located at ground level in a place where they have a legal right to be; and</a:t>
            </a:r>
          </a:p>
          <a:p>
            <a:r>
              <a:rPr lang="en-US" dirty="0"/>
              <a:t>Creates a civil cause of action for any violation.</a:t>
            </a:r>
          </a:p>
        </p:txBody>
      </p:sp>
    </p:spTree>
    <p:extLst>
      <p:ext uri="{BB962C8B-B14F-4D97-AF65-F5344CB8AC3E}">
        <p14:creationId xmlns:p14="http://schemas.microsoft.com/office/powerpoint/2010/main" val="282933674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8B015-DFD3-4B7D-8917-97A32EC18A0F}"/>
              </a:ext>
            </a:extLst>
          </p:cNvPr>
          <p:cNvSpPr>
            <a:spLocks noGrp="1"/>
          </p:cNvSpPr>
          <p:nvPr>
            <p:ph type="title"/>
          </p:nvPr>
        </p:nvSpPr>
        <p:spPr/>
        <p:txBody>
          <a:bodyPr/>
          <a:lstStyle/>
          <a:p>
            <a:r>
              <a:rPr lang="en-US" dirty="0"/>
              <a:t>HB 24 – Conservation </a:t>
            </a:r>
          </a:p>
        </p:txBody>
      </p:sp>
      <p:sp>
        <p:nvSpPr>
          <p:cNvPr id="3" name="Content Placeholder 2">
            <a:extLst>
              <a:ext uri="{FF2B5EF4-FFF2-40B4-BE49-F238E27FC236}">
                <a16:creationId xmlns:a16="http://schemas.microsoft.com/office/drawing/2014/main" id="{64E4BAFE-FB73-4743-B744-D1B04A0C9F81}"/>
              </a:ext>
            </a:extLst>
          </p:cNvPr>
          <p:cNvSpPr>
            <a:spLocks noGrp="1"/>
          </p:cNvSpPr>
          <p:nvPr>
            <p:ph idx="1"/>
          </p:nvPr>
        </p:nvSpPr>
        <p:spPr/>
        <p:txBody>
          <a:bodyPr>
            <a:normAutofit lnSpcReduction="10000"/>
          </a:bodyPr>
          <a:lstStyle/>
          <a:p>
            <a:r>
              <a:rPr lang="en-US" dirty="0"/>
              <a:t>Amends various statutes relating to soil and water conservation districts including KRS 262.097 to provide for an audit of the accounts of each soil and water conservation district once every four (4) years unless the district receives or expends one million dollars ($1,000,000) or more in any year, in which case the district shall provide for the performance of an annual audit;</a:t>
            </a:r>
          </a:p>
          <a:p>
            <a:r>
              <a:rPr lang="en-US" dirty="0"/>
              <a:t>Amends KRS 262.763  to establish the same audit provisions for a watershed conservancy district;</a:t>
            </a:r>
          </a:p>
          <a:p>
            <a:r>
              <a:rPr lang="en-US" dirty="0"/>
              <a:t>Amends KRS 262.910 to establish that upon proper application, which shall include supporting documentation from the appropriate federal agency, the Purchase of Agricultural Conservation Easement Corporation (PACE) board may give its written approval of a proposal to erect structures, roads, and pathways on the surface of the restricted land provided:</a:t>
            </a:r>
          </a:p>
        </p:txBody>
      </p:sp>
    </p:spTree>
    <p:extLst>
      <p:ext uri="{BB962C8B-B14F-4D97-AF65-F5344CB8AC3E}">
        <p14:creationId xmlns:p14="http://schemas.microsoft.com/office/powerpoint/2010/main" val="161645525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87A19-9CA5-478F-AB9C-F237E2B85CFA}"/>
              </a:ext>
            </a:extLst>
          </p:cNvPr>
          <p:cNvSpPr>
            <a:spLocks noGrp="1"/>
          </p:cNvSpPr>
          <p:nvPr>
            <p:ph type="title"/>
          </p:nvPr>
        </p:nvSpPr>
        <p:spPr/>
        <p:txBody>
          <a:bodyPr/>
          <a:lstStyle/>
          <a:p>
            <a:r>
              <a:rPr lang="en-US" dirty="0"/>
              <a:t>HB 24 – Continued  </a:t>
            </a:r>
          </a:p>
        </p:txBody>
      </p:sp>
      <p:sp>
        <p:nvSpPr>
          <p:cNvPr id="3" name="Content Placeholder 2">
            <a:extLst>
              <a:ext uri="{FF2B5EF4-FFF2-40B4-BE49-F238E27FC236}">
                <a16:creationId xmlns:a16="http://schemas.microsoft.com/office/drawing/2014/main" id="{AA61BEC0-7941-4873-8CEA-2AB3AAD48164}"/>
              </a:ext>
            </a:extLst>
          </p:cNvPr>
          <p:cNvSpPr>
            <a:spLocks noGrp="1"/>
          </p:cNvSpPr>
          <p:nvPr>
            <p:ph idx="1"/>
          </p:nvPr>
        </p:nvSpPr>
        <p:spPr/>
        <p:txBody>
          <a:bodyPr/>
          <a:lstStyle/>
          <a:p>
            <a:pPr lvl="1"/>
            <a:r>
              <a:rPr lang="en-US" dirty="0"/>
              <a:t>An underground training facility for federal agency personnel exists below the restricted land surface;</a:t>
            </a:r>
          </a:p>
          <a:p>
            <a:pPr lvl="1"/>
            <a:r>
              <a:rPr lang="en-US" dirty="0"/>
              <a:t>Any structures, roads, or pathways constructed will be used for the purpose of training federal agency personnel; and</a:t>
            </a:r>
          </a:p>
          <a:p>
            <a:pPr lvl="1"/>
            <a:r>
              <a:rPr lang="en-US" dirty="0"/>
              <a:t>The applicant signs an agreement with PACE requiring the applicant to remove the structures, roads, or pathways, and restore the land to its previous condition and to the satisfaction of the PACE board on or before a date specified in the agreement, and further provides documentation of the county fiscal court’s consent.</a:t>
            </a:r>
          </a:p>
        </p:txBody>
      </p:sp>
    </p:spTree>
    <p:extLst>
      <p:ext uri="{BB962C8B-B14F-4D97-AF65-F5344CB8AC3E}">
        <p14:creationId xmlns:p14="http://schemas.microsoft.com/office/powerpoint/2010/main" val="2501323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27E30-9AED-4C45-94ED-C88FA18D3725}"/>
              </a:ext>
            </a:extLst>
          </p:cNvPr>
          <p:cNvSpPr>
            <a:spLocks noGrp="1"/>
          </p:cNvSpPr>
          <p:nvPr>
            <p:ph type="title"/>
          </p:nvPr>
        </p:nvSpPr>
        <p:spPr/>
        <p:txBody>
          <a:bodyPr/>
          <a:lstStyle/>
          <a:p>
            <a:r>
              <a:rPr lang="en-US" dirty="0"/>
              <a:t>HB 27 – Planned Communities</a:t>
            </a:r>
          </a:p>
        </p:txBody>
      </p:sp>
      <p:sp>
        <p:nvSpPr>
          <p:cNvPr id="3" name="Content Placeholder 2">
            <a:extLst>
              <a:ext uri="{FF2B5EF4-FFF2-40B4-BE49-F238E27FC236}">
                <a16:creationId xmlns:a16="http://schemas.microsoft.com/office/drawing/2014/main" id="{98F94ADB-ECCB-4D09-B230-3EB35A4AD65E}"/>
              </a:ext>
            </a:extLst>
          </p:cNvPr>
          <p:cNvSpPr>
            <a:spLocks noGrp="1"/>
          </p:cNvSpPr>
          <p:nvPr>
            <p:ph idx="1"/>
          </p:nvPr>
        </p:nvSpPr>
        <p:spPr/>
        <p:txBody>
          <a:bodyPr/>
          <a:lstStyle/>
          <a:p>
            <a:r>
              <a:rPr lang="en-US" dirty="0"/>
              <a:t>Amends KRS 381.800 to establish that no planned communities in Kentucky shall prohibit the outdoor display of political yard signs by an owner or resident on the owner’s or resident’s property within a specified time period and subject to reasonable rules and regulations regarding placement, size, and manner of display; and</a:t>
            </a:r>
          </a:p>
          <a:p>
            <a:r>
              <a:rPr lang="en-US" dirty="0"/>
              <a:t>Provides that any provision of any existing governing document of a planned community in contravention is void.</a:t>
            </a:r>
          </a:p>
        </p:txBody>
      </p:sp>
    </p:spTree>
    <p:extLst>
      <p:ext uri="{BB962C8B-B14F-4D97-AF65-F5344CB8AC3E}">
        <p14:creationId xmlns:p14="http://schemas.microsoft.com/office/powerpoint/2010/main" val="230327070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A4923-5CDE-485B-8AAA-7DB061398E92}"/>
              </a:ext>
            </a:extLst>
          </p:cNvPr>
          <p:cNvSpPr>
            <a:spLocks noGrp="1"/>
          </p:cNvSpPr>
          <p:nvPr>
            <p:ph type="title"/>
          </p:nvPr>
        </p:nvSpPr>
        <p:spPr/>
        <p:txBody>
          <a:bodyPr/>
          <a:lstStyle/>
          <a:p>
            <a:r>
              <a:rPr lang="en-US" dirty="0"/>
              <a:t>HB 30 – Public Employee Benefits</a:t>
            </a:r>
          </a:p>
        </p:txBody>
      </p:sp>
      <p:sp>
        <p:nvSpPr>
          <p:cNvPr id="3" name="Content Placeholder 2">
            <a:extLst>
              <a:ext uri="{FF2B5EF4-FFF2-40B4-BE49-F238E27FC236}">
                <a16:creationId xmlns:a16="http://schemas.microsoft.com/office/drawing/2014/main" id="{A6A85953-4DD9-497D-92D5-82D676D1341D}"/>
              </a:ext>
            </a:extLst>
          </p:cNvPr>
          <p:cNvSpPr>
            <a:spLocks noGrp="1"/>
          </p:cNvSpPr>
          <p:nvPr>
            <p:ph idx="1"/>
          </p:nvPr>
        </p:nvSpPr>
        <p:spPr/>
        <p:txBody>
          <a:bodyPr/>
          <a:lstStyle/>
          <a:p>
            <a:r>
              <a:rPr lang="en-US" dirty="0"/>
              <a:t>Amends KRS 61.598 to establish that an increase in creditable compensation for all employees in a specified class due to an increase in rate of pay authorized or funded by the legislative or administrative body of the employer or due to an increase in rate of pay mandated in a collective bargaining agreement approved by the legislative body of the employer constitutes a “bona fide promotion or career advancement”; and</a:t>
            </a:r>
          </a:p>
          <a:p>
            <a:r>
              <a:rPr lang="en-US" dirty="0"/>
              <a:t>Amends KRS 16.198 to require the Department of Kentucky State Police to promulgate administrative regulations to establish vacation, bereavement, and sick leave, for Trooper R Class and CVE R Class employees, at the same level as is currently provided to an officer with less than five (5) years of service.</a:t>
            </a:r>
          </a:p>
        </p:txBody>
      </p:sp>
    </p:spTree>
    <p:extLst>
      <p:ext uri="{BB962C8B-B14F-4D97-AF65-F5344CB8AC3E}">
        <p14:creationId xmlns:p14="http://schemas.microsoft.com/office/powerpoint/2010/main" val="39665152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E3000-8234-4CDA-9136-5AC8A6AF5570}"/>
              </a:ext>
            </a:extLst>
          </p:cNvPr>
          <p:cNvSpPr>
            <a:spLocks noGrp="1"/>
          </p:cNvSpPr>
          <p:nvPr>
            <p:ph type="title"/>
          </p:nvPr>
        </p:nvSpPr>
        <p:spPr/>
        <p:txBody>
          <a:bodyPr/>
          <a:lstStyle/>
          <a:p>
            <a:r>
              <a:rPr lang="en-US" dirty="0"/>
              <a:t>HB 38 – Orders of Protection</a:t>
            </a:r>
          </a:p>
        </p:txBody>
      </p:sp>
      <p:sp>
        <p:nvSpPr>
          <p:cNvPr id="3" name="Content Placeholder 2">
            <a:extLst>
              <a:ext uri="{FF2B5EF4-FFF2-40B4-BE49-F238E27FC236}">
                <a16:creationId xmlns:a16="http://schemas.microsoft.com/office/drawing/2014/main" id="{21A3C05A-E22A-4BEC-93F0-AAAF1C9F57A7}"/>
              </a:ext>
            </a:extLst>
          </p:cNvPr>
          <p:cNvSpPr>
            <a:spLocks noGrp="1"/>
          </p:cNvSpPr>
          <p:nvPr>
            <p:ph idx="1"/>
          </p:nvPr>
        </p:nvSpPr>
        <p:spPr/>
        <p:txBody>
          <a:bodyPr>
            <a:normAutofit lnSpcReduction="10000"/>
          </a:bodyPr>
          <a:lstStyle/>
          <a:p>
            <a:r>
              <a:rPr lang="en-US" dirty="0"/>
              <a:t>Amends KRS 403.735 and 456.180 to provide that prior to a hearing on a petition for an order of protection, the court may excuse the petitioner upon the petitioner’s request from future court appearances until the respondent has been served;</a:t>
            </a:r>
          </a:p>
          <a:p>
            <a:r>
              <a:rPr lang="en-US" dirty="0"/>
              <a:t>Amends KRS 403.763 and 456.180 to establish that a third or subsequent conviction of a violation of an order of protection under KRS 403.763, 456.180, 508.155, or 510.037 within the last five (5) years, measured from the dates on which the offenses occurred for each of the judgments of conviction were entered, shall be a Class D felony if the third or subsequent violation involves the use or attempted use of physical force or threat of physical harm;</a:t>
            </a:r>
          </a:p>
          <a:p>
            <a:r>
              <a:rPr lang="en-US" dirty="0"/>
              <a:t>Establishes that the protected person in the third or subsequent violation is not required to be the same protected person in the previous violations.</a:t>
            </a:r>
          </a:p>
          <a:p>
            <a:endParaRPr lang="en-US" dirty="0"/>
          </a:p>
        </p:txBody>
      </p:sp>
    </p:spTree>
    <p:extLst>
      <p:ext uri="{BB962C8B-B14F-4D97-AF65-F5344CB8AC3E}">
        <p14:creationId xmlns:p14="http://schemas.microsoft.com/office/powerpoint/2010/main" val="274244879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AB5E7-E222-4EE2-A5BE-F4BEF8C4877D}"/>
              </a:ext>
            </a:extLst>
          </p:cNvPr>
          <p:cNvSpPr>
            <a:spLocks noGrp="1"/>
          </p:cNvSpPr>
          <p:nvPr>
            <p:ph type="title"/>
          </p:nvPr>
        </p:nvSpPr>
        <p:spPr/>
        <p:txBody>
          <a:bodyPr/>
          <a:lstStyle/>
          <a:p>
            <a:r>
              <a:rPr lang="en-US" dirty="0"/>
              <a:t>HB 45 – Campaign Finance</a:t>
            </a:r>
          </a:p>
        </p:txBody>
      </p:sp>
      <p:sp>
        <p:nvSpPr>
          <p:cNvPr id="3" name="Content Placeholder 2">
            <a:extLst>
              <a:ext uri="{FF2B5EF4-FFF2-40B4-BE49-F238E27FC236}">
                <a16:creationId xmlns:a16="http://schemas.microsoft.com/office/drawing/2014/main" id="{237487BF-E3D9-47E1-BA2E-29CD60FBB601}"/>
              </a:ext>
            </a:extLst>
          </p:cNvPr>
          <p:cNvSpPr>
            <a:spLocks noGrp="1"/>
          </p:cNvSpPr>
          <p:nvPr>
            <p:ph idx="1"/>
          </p:nvPr>
        </p:nvSpPr>
        <p:spPr/>
        <p:txBody>
          <a:bodyPr>
            <a:normAutofit lnSpcReduction="10000"/>
          </a:bodyPr>
          <a:lstStyle/>
          <a:p>
            <a:r>
              <a:rPr lang="en-US" dirty="0"/>
              <a:t>Amends KRS 121.015 to include in the definition of “independent expenditure” the expenditure of money or other things of value for a communication which expressly advocates or opposes a ballot measure and which:</a:t>
            </a:r>
          </a:p>
          <a:p>
            <a:pPr lvl="1"/>
            <a:r>
              <a:rPr lang="en-US" dirty="0"/>
              <a:t>Is made without any coordination, consultation, or cooperation with any political issues committee, or any authorized person acting on behalf of a political issues committee; and</a:t>
            </a:r>
          </a:p>
          <a:p>
            <a:pPr lvl="1"/>
            <a:r>
              <a:rPr lang="en-US" dirty="0"/>
              <a:t>Is not made in concert with, or at the request or suggestion of, any political issues committee, or any authorized person acting on behalf of a political issues committee;</a:t>
            </a:r>
          </a:p>
          <a:p>
            <a:r>
              <a:rPr lang="en-US" dirty="0"/>
              <a:t>Amends KRS 121.015 to define additional terms including foreign national, ballot measure, preliminary activity, and tax-exempt organization;</a:t>
            </a:r>
          </a:p>
        </p:txBody>
      </p:sp>
    </p:spTree>
    <p:extLst>
      <p:ext uri="{BB962C8B-B14F-4D97-AF65-F5344CB8AC3E}">
        <p14:creationId xmlns:p14="http://schemas.microsoft.com/office/powerpoint/2010/main" val="3280455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5969E-76FE-4289-BECD-C5711C1B43D3}"/>
              </a:ext>
            </a:extLst>
          </p:cNvPr>
          <p:cNvSpPr>
            <a:spLocks noGrp="1"/>
          </p:cNvSpPr>
          <p:nvPr>
            <p:ph type="title"/>
          </p:nvPr>
        </p:nvSpPr>
        <p:spPr/>
        <p:txBody>
          <a:bodyPr/>
          <a:lstStyle/>
          <a:p>
            <a:r>
              <a:rPr lang="en-US" dirty="0"/>
              <a:t>SB 4 – Continued</a:t>
            </a:r>
          </a:p>
        </p:txBody>
      </p:sp>
      <p:sp>
        <p:nvSpPr>
          <p:cNvPr id="3" name="Content Placeholder 2">
            <a:extLst>
              <a:ext uri="{FF2B5EF4-FFF2-40B4-BE49-F238E27FC236}">
                <a16:creationId xmlns:a16="http://schemas.microsoft.com/office/drawing/2014/main" id="{55CFA8B6-9B18-44CF-898C-5B9B38FD9B98}"/>
              </a:ext>
            </a:extLst>
          </p:cNvPr>
          <p:cNvSpPr>
            <a:spLocks noGrp="1"/>
          </p:cNvSpPr>
          <p:nvPr>
            <p:ph idx="1"/>
          </p:nvPr>
        </p:nvSpPr>
        <p:spPr/>
        <p:txBody>
          <a:bodyPr>
            <a:normAutofit fontScale="92500"/>
          </a:bodyPr>
          <a:lstStyle/>
          <a:p>
            <a:r>
              <a:rPr lang="en-US" dirty="0"/>
              <a:t>Creates a new section of KRS 42.720 to 42.742 to:</a:t>
            </a:r>
          </a:p>
          <a:p>
            <a:pPr lvl="1"/>
            <a:r>
              <a:rPr lang="en-US" dirty="0"/>
              <a:t>Direct the Commonwealth Office of Technology to create an Artificial Intelligence Governance Committee that will develop policy standards and guiding principles to mitigate risks and protect data privacy of Kentucky citizens, including provisions regarding transparency, among other duties;</a:t>
            </a:r>
          </a:p>
          <a:p>
            <a:r>
              <a:rPr lang="en-US" dirty="0"/>
              <a:t>Amends KRS 117.001 to add definitions for various terms including electioneering communication, information content provider, interactive computer service, sponsor, among other terms, including “synthetic media” which is defined as:</a:t>
            </a:r>
          </a:p>
          <a:p>
            <a:pPr lvl="1"/>
            <a:r>
              <a:rPr lang="en-US" dirty="0"/>
              <a:t>An audio recording or video recording of an identifiable natural individual’s appearance, action, or speech that has been intentionally manipulated with the use of generative adversarial network techniques in a manner to create a realistic but false audio or video that produces:</a:t>
            </a:r>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198292799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7802-0969-4C37-91B1-2630B6FFCF52}"/>
              </a:ext>
            </a:extLst>
          </p:cNvPr>
          <p:cNvSpPr>
            <a:spLocks noGrp="1"/>
          </p:cNvSpPr>
          <p:nvPr>
            <p:ph type="title"/>
          </p:nvPr>
        </p:nvSpPr>
        <p:spPr/>
        <p:txBody>
          <a:bodyPr/>
          <a:lstStyle/>
          <a:p>
            <a:r>
              <a:rPr lang="en-US" dirty="0"/>
              <a:t>HB 45 – Continued </a:t>
            </a:r>
          </a:p>
        </p:txBody>
      </p:sp>
      <p:sp>
        <p:nvSpPr>
          <p:cNvPr id="3" name="Content Placeholder 2">
            <a:extLst>
              <a:ext uri="{FF2B5EF4-FFF2-40B4-BE49-F238E27FC236}">
                <a16:creationId xmlns:a16="http://schemas.microsoft.com/office/drawing/2014/main" id="{3F3C6E61-B357-4212-8CD4-FBECBAB064E4}"/>
              </a:ext>
            </a:extLst>
          </p:cNvPr>
          <p:cNvSpPr>
            <a:spLocks noGrp="1"/>
          </p:cNvSpPr>
          <p:nvPr>
            <p:ph idx="1"/>
          </p:nvPr>
        </p:nvSpPr>
        <p:spPr/>
        <p:txBody>
          <a:bodyPr/>
          <a:lstStyle/>
          <a:p>
            <a:r>
              <a:rPr lang="en-US" dirty="0"/>
              <a:t>Creates new sections of KRS Chapter 121 requiring a political issues committee to:</a:t>
            </a:r>
          </a:p>
          <a:p>
            <a:pPr lvl="1"/>
            <a:r>
              <a:rPr lang="en-US" dirty="0"/>
              <a:t>Certify that no preliminary activity was directly or indirectly funded by a foreign national;</a:t>
            </a:r>
          </a:p>
          <a:p>
            <a:pPr lvl="1"/>
            <a:r>
              <a:rPr lang="en-US" dirty="0"/>
              <a:t>Affirm that it has not knowingly or willfully received, solicited, or accepted contributions or expenditures from a foreign national;</a:t>
            </a:r>
          </a:p>
          <a:p>
            <a:pPr lvl="1"/>
            <a:r>
              <a:rPr lang="en-US" dirty="0"/>
              <a:t>Obtain affirmation from the donor of a contribution that the donor is not a foreign national and has not knowingly or willfully received, solicited, or accepted, whether directly or indirectly, funds aggregating in excess of $100,000 from a foreign national during the four (4) years immediately preceding the date the contribution was made;</a:t>
            </a:r>
          </a:p>
          <a:p>
            <a:pPr lvl="1"/>
            <a:endParaRPr lang="en-US" dirty="0"/>
          </a:p>
          <a:p>
            <a:pPr lvl="1"/>
            <a:endParaRPr lang="en-US" dirty="0"/>
          </a:p>
        </p:txBody>
      </p:sp>
    </p:spTree>
    <p:extLst>
      <p:ext uri="{BB962C8B-B14F-4D97-AF65-F5344CB8AC3E}">
        <p14:creationId xmlns:p14="http://schemas.microsoft.com/office/powerpoint/2010/main" val="78732544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88CEE-1230-4BF7-AD9E-74D808FC7AFD}"/>
              </a:ext>
            </a:extLst>
          </p:cNvPr>
          <p:cNvSpPr>
            <a:spLocks noGrp="1"/>
          </p:cNvSpPr>
          <p:nvPr>
            <p:ph type="title"/>
          </p:nvPr>
        </p:nvSpPr>
        <p:spPr/>
        <p:txBody>
          <a:bodyPr/>
          <a:lstStyle/>
          <a:p>
            <a:r>
              <a:rPr lang="en-US" dirty="0"/>
              <a:t>HB 45 – Continued </a:t>
            </a:r>
          </a:p>
        </p:txBody>
      </p:sp>
      <p:sp>
        <p:nvSpPr>
          <p:cNvPr id="3" name="Content Placeholder 2">
            <a:extLst>
              <a:ext uri="{FF2B5EF4-FFF2-40B4-BE49-F238E27FC236}">
                <a16:creationId xmlns:a16="http://schemas.microsoft.com/office/drawing/2014/main" id="{32979088-43B4-4B10-831B-BABACFD774BE}"/>
              </a:ext>
            </a:extLst>
          </p:cNvPr>
          <p:cNvSpPr>
            <a:spLocks noGrp="1"/>
          </p:cNvSpPr>
          <p:nvPr>
            <p:ph idx="1"/>
          </p:nvPr>
        </p:nvSpPr>
        <p:spPr/>
        <p:txBody>
          <a:bodyPr/>
          <a:lstStyle/>
          <a:p>
            <a:pPr lvl="1"/>
            <a:r>
              <a:rPr lang="en-US" dirty="0"/>
              <a:t>Require the same certification within forty-eight (48) hours of making an independent expenditure supporting or opposing a ballot measure;</a:t>
            </a:r>
          </a:p>
          <a:p>
            <a:pPr lvl="1"/>
            <a:r>
              <a:rPr lang="en-US" dirty="0"/>
              <a:t>Prohibit a foreign national from directly or indirectly making a donation, contribution, or expenditure in support or opposition of a ballot measure or from soliciting another person to make a donation, contribution, or expenditure to influence a ballot measure;</a:t>
            </a:r>
          </a:p>
          <a:p>
            <a:pPr lvl="1"/>
            <a:r>
              <a:rPr lang="en-US" dirty="0"/>
              <a:t>Authorize the registry to bring a civil action to enforce the provisions;</a:t>
            </a:r>
          </a:p>
          <a:p>
            <a:pPr lvl="1"/>
            <a:r>
              <a:rPr lang="en-US" dirty="0"/>
              <a:t>Establish that a lawful donor to a tax-exempt organization possesses a right of privacy in his or her donations and any investigation, or lawful court order shall shield the identity of lawful donors as far as possible, and a disclosure made in violation of the statute shall be a Class A misdemeanor;</a:t>
            </a:r>
          </a:p>
          <a:p>
            <a:pPr marL="0" indent="0">
              <a:buNone/>
            </a:pPr>
            <a:endParaRPr lang="en-US" dirty="0"/>
          </a:p>
        </p:txBody>
      </p:sp>
    </p:spTree>
    <p:extLst>
      <p:ext uri="{BB962C8B-B14F-4D97-AF65-F5344CB8AC3E}">
        <p14:creationId xmlns:p14="http://schemas.microsoft.com/office/powerpoint/2010/main" val="382205917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77279-E92A-4CC9-BEC6-A063740F5D9C}"/>
              </a:ext>
            </a:extLst>
          </p:cNvPr>
          <p:cNvSpPr>
            <a:spLocks noGrp="1"/>
          </p:cNvSpPr>
          <p:nvPr>
            <p:ph type="title"/>
          </p:nvPr>
        </p:nvSpPr>
        <p:spPr/>
        <p:txBody>
          <a:bodyPr/>
          <a:lstStyle/>
          <a:p>
            <a:r>
              <a:rPr lang="en-US" dirty="0"/>
              <a:t>HB 45 – Continued </a:t>
            </a:r>
          </a:p>
        </p:txBody>
      </p:sp>
      <p:sp>
        <p:nvSpPr>
          <p:cNvPr id="3" name="Content Placeholder 2">
            <a:extLst>
              <a:ext uri="{FF2B5EF4-FFF2-40B4-BE49-F238E27FC236}">
                <a16:creationId xmlns:a16="http://schemas.microsoft.com/office/drawing/2014/main" id="{72EBBCCD-7C16-42BF-BF6F-C8B68A9C0B8A}"/>
              </a:ext>
            </a:extLst>
          </p:cNvPr>
          <p:cNvSpPr>
            <a:spLocks noGrp="1"/>
          </p:cNvSpPr>
          <p:nvPr>
            <p:ph idx="1"/>
          </p:nvPr>
        </p:nvSpPr>
        <p:spPr/>
        <p:txBody>
          <a:bodyPr>
            <a:normAutofit lnSpcReduction="10000"/>
          </a:bodyPr>
          <a:lstStyle/>
          <a:p>
            <a:r>
              <a:rPr lang="en-US" dirty="0"/>
              <a:t>Amends KRS 121.175 to:</a:t>
            </a:r>
          </a:p>
          <a:p>
            <a:pPr lvl="1"/>
            <a:r>
              <a:rPr lang="en-US" dirty="0"/>
              <a:t>Permit a member of the General Assembly to utilize funds in his or her campaign account to contribute directly to another candidate, slate of candidates, political party or caucus campaign until his or her campaign funds have been exhausted and the account has been closed if the amount of the contribution does not exceed the contribution limits contained in KRS 121.150(6) and (11);</a:t>
            </a:r>
          </a:p>
          <a:p>
            <a:pPr lvl="1"/>
            <a:r>
              <a:rPr lang="en-US" dirty="0"/>
              <a:t>Establish that nothing in subsection (10) of the statute shall be deemed to prohibit a candidate or slate of candidates from using funds in a campaign account to contribute directly to another candidate or slate of candidates for state or federal office, or to purchase admission tickets for any fundraising event or testimonial affair for another candidate or slate of candidates for state or federal office if the amount does not exceed the individual contribution limit established by state or federal law in any one (1) election; and</a:t>
            </a:r>
          </a:p>
        </p:txBody>
      </p:sp>
    </p:spTree>
    <p:extLst>
      <p:ext uri="{BB962C8B-B14F-4D97-AF65-F5344CB8AC3E}">
        <p14:creationId xmlns:p14="http://schemas.microsoft.com/office/powerpoint/2010/main" val="324073445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E6FEC-D172-4A5B-B19B-C64BEB418C25}"/>
              </a:ext>
            </a:extLst>
          </p:cNvPr>
          <p:cNvSpPr>
            <a:spLocks noGrp="1"/>
          </p:cNvSpPr>
          <p:nvPr>
            <p:ph type="title"/>
          </p:nvPr>
        </p:nvSpPr>
        <p:spPr/>
        <p:txBody>
          <a:bodyPr/>
          <a:lstStyle/>
          <a:p>
            <a:r>
              <a:rPr lang="en-US" dirty="0"/>
              <a:t>HB 45 – Continued </a:t>
            </a:r>
          </a:p>
        </p:txBody>
      </p:sp>
      <p:sp>
        <p:nvSpPr>
          <p:cNvPr id="3" name="Content Placeholder 2">
            <a:extLst>
              <a:ext uri="{FF2B5EF4-FFF2-40B4-BE49-F238E27FC236}">
                <a16:creationId xmlns:a16="http://schemas.microsoft.com/office/drawing/2014/main" id="{2D038265-A41A-4111-9620-0880257F373A}"/>
              </a:ext>
            </a:extLst>
          </p:cNvPr>
          <p:cNvSpPr>
            <a:spLocks noGrp="1"/>
          </p:cNvSpPr>
          <p:nvPr>
            <p:ph idx="1"/>
          </p:nvPr>
        </p:nvSpPr>
        <p:spPr/>
        <p:txBody>
          <a:bodyPr/>
          <a:lstStyle/>
          <a:p>
            <a:r>
              <a:rPr lang="en-US" dirty="0"/>
              <a:t>Amends KRS 121.190 to add general public political advertising and advocating for </a:t>
            </a:r>
            <a:r>
              <a:rPr lang="en-US"/>
              <a:t>or against ballot </a:t>
            </a:r>
            <a:r>
              <a:rPr lang="en-US" dirty="0"/>
              <a:t>measures to those actions that require identification of the individual or committee, by name and address, that paid for the communication.</a:t>
            </a:r>
          </a:p>
        </p:txBody>
      </p:sp>
    </p:spTree>
    <p:extLst>
      <p:ext uri="{BB962C8B-B14F-4D97-AF65-F5344CB8AC3E}">
        <p14:creationId xmlns:p14="http://schemas.microsoft.com/office/powerpoint/2010/main" val="198808603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EBB2B-5277-42C0-9DD1-274A99349D69}"/>
              </a:ext>
            </a:extLst>
          </p:cNvPr>
          <p:cNvSpPr>
            <a:spLocks noGrp="1"/>
          </p:cNvSpPr>
          <p:nvPr>
            <p:ph type="title"/>
          </p:nvPr>
        </p:nvSpPr>
        <p:spPr/>
        <p:txBody>
          <a:bodyPr/>
          <a:lstStyle/>
          <a:p>
            <a:r>
              <a:rPr lang="en-US" dirty="0"/>
              <a:t>HB 54 – Building Trade Professions</a:t>
            </a:r>
          </a:p>
        </p:txBody>
      </p:sp>
      <p:sp>
        <p:nvSpPr>
          <p:cNvPr id="3" name="Content Placeholder 2">
            <a:extLst>
              <a:ext uri="{FF2B5EF4-FFF2-40B4-BE49-F238E27FC236}">
                <a16:creationId xmlns:a16="http://schemas.microsoft.com/office/drawing/2014/main" id="{9D356004-9F4D-407C-869E-5A58989F9941}"/>
              </a:ext>
            </a:extLst>
          </p:cNvPr>
          <p:cNvSpPr>
            <a:spLocks noGrp="1"/>
          </p:cNvSpPr>
          <p:nvPr>
            <p:ph idx="1"/>
          </p:nvPr>
        </p:nvSpPr>
        <p:spPr/>
        <p:txBody>
          <a:bodyPr>
            <a:normAutofit/>
          </a:bodyPr>
          <a:lstStyle/>
          <a:p>
            <a:r>
              <a:rPr lang="en-US" dirty="0"/>
              <a:t>Creates a new section of KRS Chapter </a:t>
            </a:r>
            <a:r>
              <a:rPr lang="en-US" dirty="0" err="1"/>
              <a:t>198B</a:t>
            </a:r>
            <a:r>
              <a:rPr lang="en-US" dirty="0"/>
              <a:t> to direct the Department of Housing, Buildings and Construction to recognize and allow dual credit students receiving directly related on-the-job training equivalencies of internship and cooperative placement hours to count toward the hours necessary to obtain licensure in a profession, including electrician, plumbing, and heating, ventilation, and air conditioning licenses.</a:t>
            </a:r>
          </a:p>
        </p:txBody>
      </p:sp>
    </p:spTree>
    <p:extLst>
      <p:ext uri="{BB962C8B-B14F-4D97-AF65-F5344CB8AC3E}">
        <p14:creationId xmlns:p14="http://schemas.microsoft.com/office/powerpoint/2010/main" val="219588096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BC53E-B388-4550-8F74-6481AE41E72E}"/>
              </a:ext>
            </a:extLst>
          </p:cNvPr>
          <p:cNvSpPr>
            <a:spLocks noGrp="1"/>
          </p:cNvSpPr>
          <p:nvPr>
            <p:ph type="title"/>
          </p:nvPr>
        </p:nvSpPr>
        <p:spPr/>
        <p:txBody>
          <a:bodyPr/>
          <a:lstStyle/>
          <a:p>
            <a:r>
              <a:rPr lang="en-US" dirty="0"/>
              <a:t>HB 90 – Maternal Health</a:t>
            </a:r>
          </a:p>
        </p:txBody>
      </p:sp>
      <p:sp>
        <p:nvSpPr>
          <p:cNvPr id="3" name="Content Placeholder 2">
            <a:extLst>
              <a:ext uri="{FF2B5EF4-FFF2-40B4-BE49-F238E27FC236}">
                <a16:creationId xmlns:a16="http://schemas.microsoft.com/office/drawing/2014/main" id="{7D0A94AE-4027-4F26-99A8-D5F3F75A5122}"/>
              </a:ext>
            </a:extLst>
          </p:cNvPr>
          <p:cNvSpPr>
            <a:spLocks noGrp="1"/>
          </p:cNvSpPr>
          <p:nvPr>
            <p:ph idx="1"/>
          </p:nvPr>
        </p:nvSpPr>
        <p:spPr/>
        <p:txBody>
          <a:bodyPr/>
          <a:lstStyle/>
          <a:p>
            <a:r>
              <a:rPr lang="en-US" dirty="0"/>
              <a:t>Creates a new section of KRS Chapter </a:t>
            </a:r>
            <a:r>
              <a:rPr lang="en-US" dirty="0" err="1"/>
              <a:t>216B</a:t>
            </a:r>
            <a:r>
              <a:rPr lang="en-US" dirty="0"/>
              <a:t> to establish freestanding birthing centers and directs the Cabinet for Health and Family Services to establish licensure standards that meet specified requirements;</a:t>
            </a:r>
          </a:p>
          <a:p>
            <a:r>
              <a:rPr lang="en-US" dirty="0"/>
              <a:t>Creates a new section of KRS Chapter 216 to direct all hospitals and freestanding birthing centers offering obstetric services and maternal-fetal medicine to offer to provide or make referrals to a perinatal palliative care program or perinatal palliative care support services for pregnant women, birth fathers, and family members under specified circumstances;</a:t>
            </a:r>
          </a:p>
          <a:p>
            <a:r>
              <a:rPr lang="en-US" dirty="0"/>
              <a:t>Amends KRS 311.720 to provide a definition for perinatal care and reasonable medical judgment;</a:t>
            </a:r>
          </a:p>
          <a:p>
            <a:endParaRPr lang="en-US" dirty="0"/>
          </a:p>
        </p:txBody>
      </p:sp>
    </p:spTree>
    <p:extLst>
      <p:ext uri="{BB962C8B-B14F-4D97-AF65-F5344CB8AC3E}">
        <p14:creationId xmlns:p14="http://schemas.microsoft.com/office/powerpoint/2010/main" val="38992004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E73ED-5AEA-46FA-8BF4-07F38179DF8E}"/>
              </a:ext>
            </a:extLst>
          </p:cNvPr>
          <p:cNvSpPr>
            <a:spLocks noGrp="1"/>
          </p:cNvSpPr>
          <p:nvPr>
            <p:ph type="title"/>
          </p:nvPr>
        </p:nvSpPr>
        <p:spPr/>
        <p:txBody>
          <a:bodyPr/>
          <a:lstStyle/>
          <a:p>
            <a:r>
              <a:rPr lang="en-US" dirty="0"/>
              <a:t>HB 90 – Continued </a:t>
            </a:r>
          </a:p>
        </p:txBody>
      </p:sp>
      <p:sp>
        <p:nvSpPr>
          <p:cNvPr id="3" name="Content Placeholder 2">
            <a:extLst>
              <a:ext uri="{FF2B5EF4-FFF2-40B4-BE49-F238E27FC236}">
                <a16:creationId xmlns:a16="http://schemas.microsoft.com/office/drawing/2014/main" id="{647E055A-C8B2-4F25-92FD-12F746096BFC}"/>
              </a:ext>
            </a:extLst>
          </p:cNvPr>
          <p:cNvSpPr>
            <a:spLocks noGrp="1"/>
          </p:cNvSpPr>
          <p:nvPr>
            <p:ph idx="1"/>
          </p:nvPr>
        </p:nvSpPr>
        <p:spPr/>
        <p:txBody>
          <a:bodyPr/>
          <a:lstStyle/>
          <a:p>
            <a:r>
              <a:rPr lang="en-US" dirty="0"/>
              <a:t>Amends KRS 311.723 delineating authorized medical procedures;</a:t>
            </a:r>
          </a:p>
          <a:p>
            <a:r>
              <a:rPr lang="en-US" dirty="0"/>
              <a:t>Effective March 27, 2025.</a:t>
            </a:r>
          </a:p>
        </p:txBody>
      </p:sp>
    </p:spTree>
    <p:extLst>
      <p:ext uri="{BB962C8B-B14F-4D97-AF65-F5344CB8AC3E}">
        <p14:creationId xmlns:p14="http://schemas.microsoft.com/office/powerpoint/2010/main" val="408480674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3C0B6-D391-4835-BEB2-F4A36C3BB9AC}"/>
              </a:ext>
            </a:extLst>
          </p:cNvPr>
          <p:cNvSpPr>
            <a:spLocks noGrp="1"/>
          </p:cNvSpPr>
          <p:nvPr>
            <p:ph type="title"/>
          </p:nvPr>
        </p:nvSpPr>
        <p:spPr/>
        <p:txBody>
          <a:bodyPr/>
          <a:lstStyle/>
          <a:p>
            <a:r>
              <a:rPr lang="en-US" dirty="0"/>
              <a:t>HB 132 – Home and Hospital Instruction</a:t>
            </a:r>
          </a:p>
        </p:txBody>
      </p:sp>
      <p:sp>
        <p:nvSpPr>
          <p:cNvPr id="3" name="Content Placeholder 2">
            <a:extLst>
              <a:ext uri="{FF2B5EF4-FFF2-40B4-BE49-F238E27FC236}">
                <a16:creationId xmlns:a16="http://schemas.microsoft.com/office/drawing/2014/main" id="{8540A96C-F0EA-4A92-A6B2-CAC9F9BFF5AD}"/>
              </a:ext>
            </a:extLst>
          </p:cNvPr>
          <p:cNvSpPr>
            <a:spLocks noGrp="1"/>
          </p:cNvSpPr>
          <p:nvPr>
            <p:ph idx="1"/>
          </p:nvPr>
        </p:nvSpPr>
        <p:spPr/>
        <p:txBody>
          <a:bodyPr/>
          <a:lstStyle/>
          <a:p>
            <a:r>
              <a:rPr lang="en-US" dirty="0"/>
              <a:t>Amends KRS 158.033 to include a student admitted to an inpatient facility as eligible for home or hospital instruction effective on the day of admittance.</a:t>
            </a:r>
          </a:p>
        </p:txBody>
      </p:sp>
    </p:spTree>
    <p:extLst>
      <p:ext uri="{BB962C8B-B14F-4D97-AF65-F5344CB8AC3E}">
        <p14:creationId xmlns:p14="http://schemas.microsoft.com/office/powerpoint/2010/main" val="408488774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32849-1D2C-4748-B69A-E6920072C230}"/>
              </a:ext>
            </a:extLst>
          </p:cNvPr>
          <p:cNvSpPr>
            <a:spLocks noGrp="1"/>
          </p:cNvSpPr>
          <p:nvPr>
            <p:ph type="title"/>
          </p:nvPr>
        </p:nvSpPr>
        <p:spPr/>
        <p:txBody>
          <a:bodyPr/>
          <a:lstStyle/>
          <a:p>
            <a:r>
              <a:rPr lang="en-US" dirty="0"/>
              <a:t>HB 136 – Corrections</a:t>
            </a:r>
          </a:p>
        </p:txBody>
      </p:sp>
      <p:sp>
        <p:nvSpPr>
          <p:cNvPr id="3" name="Content Placeholder 2">
            <a:extLst>
              <a:ext uri="{FF2B5EF4-FFF2-40B4-BE49-F238E27FC236}">
                <a16:creationId xmlns:a16="http://schemas.microsoft.com/office/drawing/2014/main" id="{BCA76462-A485-42BF-8641-E4D2B8112EED}"/>
              </a:ext>
            </a:extLst>
          </p:cNvPr>
          <p:cNvSpPr>
            <a:spLocks noGrp="1"/>
          </p:cNvSpPr>
          <p:nvPr>
            <p:ph idx="1"/>
          </p:nvPr>
        </p:nvSpPr>
        <p:spPr/>
        <p:txBody>
          <a:bodyPr>
            <a:normAutofit fontScale="92500"/>
          </a:bodyPr>
          <a:lstStyle/>
          <a:p>
            <a:r>
              <a:rPr lang="en-US" dirty="0"/>
              <a:t>Amends KRS 439.3103 to require the Department of Corrections to submit additional information by December 1 of each year beginning in 2026, including:</a:t>
            </a:r>
          </a:p>
          <a:p>
            <a:pPr lvl="1"/>
            <a:r>
              <a:rPr lang="en-US" dirty="0"/>
              <a:t>A length of stay report on time served by first time incarcerated individuals released from the department’s custody;</a:t>
            </a:r>
          </a:p>
          <a:p>
            <a:pPr lvl="1"/>
            <a:r>
              <a:rPr lang="en-US" dirty="0"/>
              <a:t>Demographic information and case information on persons released on supervision;</a:t>
            </a:r>
          </a:p>
          <a:p>
            <a:pPr lvl="1"/>
            <a:r>
              <a:rPr lang="en-US" dirty="0"/>
              <a:t>Conditions of supervision and supervision activities including violations, number of program completions, and employment information; and</a:t>
            </a:r>
          </a:p>
          <a:p>
            <a:pPr lvl="1"/>
            <a:r>
              <a:rPr lang="en-US" dirty="0"/>
              <a:t>Rates of recidivism; and</a:t>
            </a:r>
          </a:p>
          <a:p>
            <a:r>
              <a:rPr lang="en-US" dirty="0"/>
              <a:t>Requires the department to procure a new inmate communications contract by January 1, 2026.</a:t>
            </a:r>
          </a:p>
        </p:txBody>
      </p:sp>
    </p:spTree>
    <p:extLst>
      <p:ext uri="{BB962C8B-B14F-4D97-AF65-F5344CB8AC3E}">
        <p14:creationId xmlns:p14="http://schemas.microsoft.com/office/powerpoint/2010/main" val="134351428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3D976-BD47-496F-BC42-AAB213DB87F8}"/>
              </a:ext>
            </a:extLst>
          </p:cNvPr>
          <p:cNvSpPr>
            <a:spLocks noGrp="1"/>
          </p:cNvSpPr>
          <p:nvPr>
            <p:ph type="title"/>
          </p:nvPr>
        </p:nvSpPr>
        <p:spPr/>
        <p:txBody>
          <a:bodyPr/>
          <a:lstStyle/>
          <a:p>
            <a:r>
              <a:rPr lang="en-US" dirty="0"/>
              <a:t>HB 157- Special License Plates</a:t>
            </a:r>
          </a:p>
        </p:txBody>
      </p:sp>
      <p:sp>
        <p:nvSpPr>
          <p:cNvPr id="3" name="Content Placeholder 2">
            <a:extLst>
              <a:ext uri="{FF2B5EF4-FFF2-40B4-BE49-F238E27FC236}">
                <a16:creationId xmlns:a16="http://schemas.microsoft.com/office/drawing/2014/main" id="{3EABA790-6A02-4A8F-8110-B8027B977DD7}"/>
              </a:ext>
            </a:extLst>
          </p:cNvPr>
          <p:cNvSpPr>
            <a:spLocks noGrp="1"/>
          </p:cNvSpPr>
          <p:nvPr>
            <p:ph idx="1"/>
          </p:nvPr>
        </p:nvSpPr>
        <p:spPr/>
        <p:txBody>
          <a:bodyPr/>
          <a:lstStyle/>
          <a:p>
            <a:r>
              <a:rPr lang="en-US" dirty="0"/>
              <a:t>Amends KRS 186.162 to establish a “Friends of Kentucky Agriculture” license plate and sets fees for acquisition.</a:t>
            </a:r>
          </a:p>
        </p:txBody>
      </p:sp>
    </p:spTree>
    <p:extLst>
      <p:ext uri="{BB962C8B-B14F-4D97-AF65-F5344CB8AC3E}">
        <p14:creationId xmlns:p14="http://schemas.microsoft.com/office/powerpoint/2010/main" val="384421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5CF9C-AC04-4B29-BF60-1F7716396F74}"/>
              </a:ext>
            </a:extLst>
          </p:cNvPr>
          <p:cNvSpPr>
            <a:spLocks noGrp="1"/>
          </p:cNvSpPr>
          <p:nvPr>
            <p:ph type="title"/>
          </p:nvPr>
        </p:nvSpPr>
        <p:spPr/>
        <p:txBody>
          <a:bodyPr/>
          <a:lstStyle/>
          <a:p>
            <a:r>
              <a:rPr lang="en-US" dirty="0"/>
              <a:t>SB 4 – Continued</a:t>
            </a:r>
          </a:p>
        </p:txBody>
      </p:sp>
      <p:sp>
        <p:nvSpPr>
          <p:cNvPr id="3" name="Content Placeholder 2">
            <a:extLst>
              <a:ext uri="{FF2B5EF4-FFF2-40B4-BE49-F238E27FC236}">
                <a16:creationId xmlns:a16="http://schemas.microsoft.com/office/drawing/2014/main" id="{2F8F4AB7-2060-402D-8C73-509FE4FF407C}"/>
              </a:ext>
            </a:extLst>
          </p:cNvPr>
          <p:cNvSpPr>
            <a:spLocks noGrp="1"/>
          </p:cNvSpPr>
          <p:nvPr>
            <p:ph idx="1"/>
          </p:nvPr>
        </p:nvSpPr>
        <p:spPr/>
        <p:txBody>
          <a:bodyPr/>
          <a:lstStyle/>
          <a:p>
            <a:pPr lvl="1"/>
            <a:r>
              <a:rPr lang="en-US" dirty="0"/>
              <a:t>A depiction that, to a reasonable individual, is of an identifiable natural individual in appearance, action, or speech that did not actually occur in reality and that was created without the consent of the individual; and</a:t>
            </a:r>
          </a:p>
          <a:p>
            <a:pPr lvl="1"/>
            <a:r>
              <a:rPr lang="en-US" dirty="0"/>
              <a:t>A fundamentally different understanding or impression of the appearance, action, or speech than a reasonable person would have from the unaltered, original version of the audio recording or video recording;</a:t>
            </a:r>
          </a:p>
          <a:p>
            <a:r>
              <a:rPr lang="en-US" dirty="0"/>
              <a:t>Creates a new section of KRS Chapter 117 to provide any candidate for any elected office whose appearance, action, or speech is altered through the use of synthetic media in an electioneering communication with a legal cause of action for injunctive relief or other equitable relief.</a:t>
            </a:r>
          </a:p>
        </p:txBody>
      </p:sp>
    </p:spTree>
    <p:extLst>
      <p:ext uri="{BB962C8B-B14F-4D97-AF65-F5344CB8AC3E}">
        <p14:creationId xmlns:p14="http://schemas.microsoft.com/office/powerpoint/2010/main" val="366650028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B4C52E-B315-458B-9879-1DBA87202FE6}"/>
              </a:ext>
            </a:extLst>
          </p:cNvPr>
          <p:cNvSpPr>
            <a:spLocks noGrp="1"/>
          </p:cNvSpPr>
          <p:nvPr>
            <p:ph idx="1"/>
          </p:nvPr>
        </p:nvSpPr>
        <p:spPr/>
        <p:txBody>
          <a:bodyPr/>
          <a:lstStyle/>
          <a:p>
            <a:r>
              <a:rPr lang="en-US" dirty="0"/>
              <a:t>Amends KRS 100.348 to prohibit a local government from adopting or enforcing any zoning regulation, ordinance, or other requirement that excludes qualified manufactured homes from any residential zone where single-family residences are permitted except under specified circumstances.</a:t>
            </a:r>
          </a:p>
          <a:p>
            <a:r>
              <a:rPr lang="en-US" dirty="0"/>
              <a:t>Effective July 1, 2026.</a:t>
            </a:r>
          </a:p>
        </p:txBody>
      </p:sp>
      <p:sp>
        <p:nvSpPr>
          <p:cNvPr id="5" name="Title 4">
            <a:extLst>
              <a:ext uri="{FF2B5EF4-FFF2-40B4-BE49-F238E27FC236}">
                <a16:creationId xmlns:a16="http://schemas.microsoft.com/office/drawing/2014/main" id="{87ADC98D-5157-4A75-BAF6-D6C8F3176AC9}"/>
              </a:ext>
            </a:extLst>
          </p:cNvPr>
          <p:cNvSpPr>
            <a:spLocks noGrp="1"/>
          </p:cNvSpPr>
          <p:nvPr>
            <p:ph type="title"/>
          </p:nvPr>
        </p:nvSpPr>
        <p:spPr/>
        <p:txBody>
          <a:bodyPr/>
          <a:lstStyle/>
          <a:p>
            <a:r>
              <a:rPr lang="en-US" dirty="0"/>
              <a:t>HB 160 – Manufactured Housing</a:t>
            </a:r>
          </a:p>
        </p:txBody>
      </p:sp>
    </p:spTree>
    <p:extLst>
      <p:ext uri="{BB962C8B-B14F-4D97-AF65-F5344CB8AC3E}">
        <p14:creationId xmlns:p14="http://schemas.microsoft.com/office/powerpoint/2010/main" val="262856386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025B8-B8EE-426F-B1F4-2126162F734D}"/>
              </a:ext>
            </a:extLst>
          </p:cNvPr>
          <p:cNvSpPr>
            <a:spLocks noGrp="1"/>
          </p:cNvSpPr>
          <p:nvPr>
            <p:ph type="title"/>
          </p:nvPr>
        </p:nvSpPr>
        <p:spPr/>
        <p:txBody>
          <a:bodyPr/>
          <a:lstStyle/>
          <a:p>
            <a:r>
              <a:rPr lang="en-US" dirty="0"/>
              <a:t>HB 164 – Adoption</a:t>
            </a:r>
          </a:p>
        </p:txBody>
      </p:sp>
      <p:sp>
        <p:nvSpPr>
          <p:cNvPr id="3" name="Content Placeholder 2">
            <a:extLst>
              <a:ext uri="{FF2B5EF4-FFF2-40B4-BE49-F238E27FC236}">
                <a16:creationId xmlns:a16="http://schemas.microsoft.com/office/drawing/2014/main" id="{18FCBA69-F1DC-496D-857E-F640E9A5042D}"/>
              </a:ext>
            </a:extLst>
          </p:cNvPr>
          <p:cNvSpPr>
            <a:spLocks noGrp="1"/>
          </p:cNvSpPr>
          <p:nvPr>
            <p:ph idx="1"/>
          </p:nvPr>
        </p:nvSpPr>
        <p:spPr/>
        <p:txBody>
          <a:bodyPr>
            <a:normAutofit/>
          </a:bodyPr>
          <a:lstStyle/>
          <a:p>
            <a:r>
              <a:rPr lang="en-US" dirty="0"/>
              <a:t>Creates a new section of KRS Chapter 199 to permit a court to enter a judgment of adoption after a child’s death under limited circumstances, including a requirement that the adoption is pending, a hearing for adoption has been scheduled and the required statutory notice has been given, at the time of the death of the child;</a:t>
            </a:r>
          </a:p>
          <a:p>
            <a:r>
              <a:rPr lang="en-US" dirty="0"/>
              <a:t>Provides that nothing in the statute shall entitle the petitioner or petitioners to any present or future interest in property or inheritance of the deceased child, or any other benefit, that would have become payable had the judgment of adoption been entered prior to the death of the child; and</a:t>
            </a:r>
          </a:p>
          <a:p>
            <a:r>
              <a:rPr lang="en-US" dirty="0"/>
              <a:t>May be cited as Braylon’s Law.</a:t>
            </a:r>
          </a:p>
        </p:txBody>
      </p:sp>
    </p:spTree>
    <p:extLst>
      <p:ext uri="{BB962C8B-B14F-4D97-AF65-F5344CB8AC3E}">
        <p14:creationId xmlns:p14="http://schemas.microsoft.com/office/powerpoint/2010/main" val="41049867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35C9C-E20B-4126-B87D-77F4C3F7831B}"/>
              </a:ext>
            </a:extLst>
          </p:cNvPr>
          <p:cNvSpPr>
            <a:spLocks noGrp="1"/>
          </p:cNvSpPr>
          <p:nvPr>
            <p:ph type="title"/>
          </p:nvPr>
        </p:nvSpPr>
        <p:spPr/>
        <p:txBody>
          <a:bodyPr/>
          <a:lstStyle/>
          <a:p>
            <a:r>
              <a:rPr lang="en-US" dirty="0"/>
              <a:t>HB 190 – Advanced Educational Opportunities</a:t>
            </a:r>
          </a:p>
        </p:txBody>
      </p:sp>
      <p:sp>
        <p:nvSpPr>
          <p:cNvPr id="3" name="Content Placeholder 2">
            <a:extLst>
              <a:ext uri="{FF2B5EF4-FFF2-40B4-BE49-F238E27FC236}">
                <a16:creationId xmlns:a16="http://schemas.microsoft.com/office/drawing/2014/main" id="{B27F852F-CC77-485C-B20B-2FD094C64999}"/>
              </a:ext>
            </a:extLst>
          </p:cNvPr>
          <p:cNvSpPr>
            <a:spLocks noGrp="1"/>
          </p:cNvSpPr>
          <p:nvPr>
            <p:ph idx="1"/>
          </p:nvPr>
        </p:nvSpPr>
        <p:spPr/>
        <p:txBody>
          <a:bodyPr/>
          <a:lstStyle/>
          <a:p>
            <a:r>
              <a:rPr lang="en-US" dirty="0"/>
              <a:t>Amends KRS 158.6453 to define “advanced coursework” and requires each local board of education to develop a district plan for advanced coursework and accelerated learning.</a:t>
            </a:r>
          </a:p>
        </p:txBody>
      </p:sp>
    </p:spTree>
    <p:extLst>
      <p:ext uri="{BB962C8B-B14F-4D97-AF65-F5344CB8AC3E}">
        <p14:creationId xmlns:p14="http://schemas.microsoft.com/office/powerpoint/2010/main" val="150125691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FBCE1-9478-4F12-9588-4AF979077ED2}"/>
              </a:ext>
            </a:extLst>
          </p:cNvPr>
          <p:cNvSpPr>
            <a:spLocks noGrp="1"/>
          </p:cNvSpPr>
          <p:nvPr>
            <p:ph type="title"/>
          </p:nvPr>
        </p:nvSpPr>
        <p:spPr/>
        <p:txBody>
          <a:bodyPr/>
          <a:lstStyle/>
          <a:p>
            <a:r>
              <a:rPr lang="en-US" dirty="0"/>
              <a:t>HB 191 – Interment at State Veterans’ Cemeteries  </a:t>
            </a:r>
          </a:p>
        </p:txBody>
      </p:sp>
      <p:sp>
        <p:nvSpPr>
          <p:cNvPr id="3" name="Content Placeholder 2">
            <a:extLst>
              <a:ext uri="{FF2B5EF4-FFF2-40B4-BE49-F238E27FC236}">
                <a16:creationId xmlns:a16="http://schemas.microsoft.com/office/drawing/2014/main" id="{58EF609B-8DBE-41A8-B5AA-883E1423DA81}"/>
              </a:ext>
            </a:extLst>
          </p:cNvPr>
          <p:cNvSpPr>
            <a:spLocks noGrp="1"/>
          </p:cNvSpPr>
          <p:nvPr>
            <p:ph idx="1"/>
          </p:nvPr>
        </p:nvSpPr>
        <p:spPr/>
        <p:txBody>
          <a:bodyPr/>
          <a:lstStyle/>
          <a:p>
            <a:r>
              <a:rPr lang="en-US" dirty="0"/>
              <a:t>Amends KRS 40.315 to establish eligibility requirements for interment at a Kentucky state veterans’ cemetery in accordance with federal law.</a:t>
            </a:r>
          </a:p>
        </p:txBody>
      </p:sp>
    </p:spTree>
    <p:extLst>
      <p:ext uri="{BB962C8B-B14F-4D97-AF65-F5344CB8AC3E}">
        <p14:creationId xmlns:p14="http://schemas.microsoft.com/office/powerpoint/2010/main" val="20709228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046B5-7965-47BB-A074-183A02B56036}"/>
              </a:ext>
            </a:extLst>
          </p:cNvPr>
          <p:cNvSpPr>
            <a:spLocks noGrp="1"/>
          </p:cNvSpPr>
          <p:nvPr>
            <p:ph type="title"/>
          </p:nvPr>
        </p:nvSpPr>
        <p:spPr/>
        <p:txBody>
          <a:bodyPr/>
          <a:lstStyle/>
          <a:p>
            <a:r>
              <a:rPr lang="en-US" dirty="0"/>
              <a:t>HB 196 – Coal Mining </a:t>
            </a:r>
          </a:p>
        </p:txBody>
      </p:sp>
      <p:sp>
        <p:nvSpPr>
          <p:cNvPr id="3" name="Content Placeholder 2">
            <a:extLst>
              <a:ext uri="{FF2B5EF4-FFF2-40B4-BE49-F238E27FC236}">
                <a16:creationId xmlns:a16="http://schemas.microsoft.com/office/drawing/2014/main" id="{7E6C0631-57D3-4417-A6EF-2A29D8DF7A54}"/>
              </a:ext>
            </a:extLst>
          </p:cNvPr>
          <p:cNvSpPr>
            <a:spLocks noGrp="1"/>
          </p:cNvSpPr>
          <p:nvPr>
            <p:ph idx="1"/>
          </p:nvPr>
        </p:nvSpPr>
        <p:spPr/>
        <p:txBody>
          <a:bodyPr>
            <a:normAutofit/>
          </a:bodyPr>
          <a:lstStyle/>
          <a:p>
            <a:r>
              <a:rPr lang="en-US" dirty="0"/>
              <a:t>Amends KRS 351.010 to add definitions for “emergency medical technician” and “mine emergency technician” and establishes requirements for every shift engaged in the production of coal relating to these emergency technicians.</a:t>
            </a:r>
          </a:p>
        </p:txBody>
      </p:sp>
    </p:spTree>
    <p:extLst>
      <p:ext uri="{BB962C8B-B14F-4D97-AF65-F5344CB8AC3E}">
        <p14:creationId xmlns:p14="http://schemas.microsoft.com/office/powerpoint/2010/main" val="21086361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E3A6E-12B4-4629-BC8B-067B6951DC26}"/>
              </a:ext>
            </a:extLst>
          </p:cNvPr>
          <p:cNvSpPr>
            <a:spLocks noGrp="1"/>
          </p:cNvSpPr>
          <p:nvPr>
            <p:ph type="title"/>
          </p:nvPr>
        </p:nvSpPr>
        <p:spPr/>
        <p:txBody>
          <a:bodyPr/>
          <a:lstStyle/>
          <a:p>
            <a:r>
              <a:rPr lang="en-US" dirty="0"/>
              <a:t>HB 201 – Theft By Failure to Make Required Disposition of Property</a:t>
            </a:r>
          </a:p>
        </p:txBody>
      </p:sp>
      <p:sp>
        <p:nvSpPr>
          <p:cNvPr id="3" name="Content Placeholder 2">
            <a:extLst>
              <a:ext uri="{FF2B5EF4-FFF2-40B4-BE49-F238E27FC236}">
                <a16:creationId xmlns:a16="http://schemas.microsoft.com/office/drawing/2014/main" id="{68C378D8-DC29-43D6-AEE7-8A78EE3F52DF}"/>
              </a:ext>
            </a:extLst>
          </p:cNvPr>
          <p:cNvSpPr>
            <a:spLocks noGrp="1"/>
          </p:cNvSpPr>
          <p:nvPr>
            <p:ph idx="1"/>
          </p:nvPr>
        </p:nvSpPr>
        <p:spPr/>
        <p:txBody>
          <a:bodyPr>
            <a:normAutofit lnSpcReduction="10000"/>
          </a:bodyPr>
          <a:lstStyle/>
          <a:p>
            <a:r>
              <a:rPr lang="en-US" dirty="0"/>
              <a:t>Amends KRS 514.070, relating to theft by failure to make required disposition of property, to include the conduct of a person holding the property of another under a rental agreement longer than the period agreed upon and depriving the owner of its use for future rentals;</a:t>
            </a:r>
          </a:p>
          <a:p>
            <a:r>
              <a:rPr lang="en-US" dirty="0"/>
              <a:t>Applies to the rental or lease of property having a fair market value of $100 or more;</a:t>
            </a:r>
          </a:p>
          <a:p>
            <a:r>
              <a:rPr lang="en-US" dirty="0"/>
              <a:t>If the property is returned, any monetary loss resulting from the deprivation of the right of the owner to use the personal property for future rentals may only be pursued as a civil matter under the terms of the rental agreement;</a:t>
            </a:r>
          </a:p>
          <a:p>
            <a:r>
              <a:rPr lang="en-US" dirty="0"/>
              <a:t>Does not prevent prosecution under any other provision of the Kentucky Penal Code except as otherwise provided in </a:t>
            </a:r>
            <a:r>
              <a:rPr lang="en-US"/>
              <a:t>the statute.</a:t>
            </a:r>
            <a:endParaRPr lang="en-US" dirty="0"/>
          </a:p>
        </p:txBody>
      </p:sp>
    </p:spTree>
    <p:extLst>
      <p:ext uri="{BB962C8B-B14F-4D97-AF65-F5344CB8AC3E}">
        <p14:creationId xmlns:p14="http://schemas.microsoft.com/office/powerpoint/2010/main" val="15563922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1BDB0-30AF-4E89-B349-3D2B45BBF5FE}"/>
              </a:ext>
            </a:extLst>
          </p:cNvPr>
          <p:cNvSpPr>
            <a:spLocks noGrp="1"/>
          </p:cNvSpPr>
          <p:nvPr>
            <p:ph type="title"/>
          </p:nvPr>
        </p:nvSpPr>
        <p:spPr/>
        <p:txBody>
          <a:bodyPr/>
          <a:lstStyle/>
          <a:p>
            <a:r>
              <a:rPr lang="en-US" dirty="0"/>
              <a:t>HB 208 – Technology in Public Schools </a:t>
            </a:r>
          </a:p>
        </p:txBody>
      </p:sp>
      <p:sp>
        <p:nvSpPr>
          <p:cNvPr id="3" name="Content Placeholder 2">
            <a:extLst>
              <a:ext uri="{FF2B5EF4-FFF2-40B4-BE49-F238E27FC236}">
                <a16:creationId xmlns:a16="http://schemas.microsoft.com/office/drawing/2014/main" id="{FDAE456D-7EA4-4070-9E67-28BFCFD9880B}"/>
              </a:ext>
            </a:extLst>
          </p:cNvPr>
          <p:cNvSpPr>
            <a:spLocks noGrp="1"/>
          </p:cNvSpPr>
          <p:nvPr>
            <p:ph idx="1"/>
          </p:nvPr>
        </p:nvSpPr>
        <p:spPr/>
        <p:txBody>
          <a:bodyPr>
            <a:normAutofit/>
          </a:bodyPr>
          <a:lstStyle/>
          <a:p>
            <a:r>
              <a:rPr lang="en-US" dirty="0"/>
              <a:t>Amends KRS 158.165 to require local boards of education to adopt a policy to, at a minimum, prohibit student use of a personal telecommunication device during the school day with specific exceptions such as during an emergency;</a:t>
            </a:r>
          </a:p>
          <a:p>
            <a:r>
              <a:rPr lang="en-US" dirty="0"/>
              <a:t>Amends KRS 156.675 to include social media in prohibited material to be made inaccessible through school technology and provides the scope of social media to be prohibited, with exceptions.</a:t>
            </a:r>
          </a:p>
          <a:p>
            <a:pPr lvl="1"/>
            <a:endParaRPr lang="en-US" dirty="0"/>
          </a:p>
          <a:p>
            <a:pPr lvl="1"/>
            <a:endParaRPr lang="en-US" dirty="0"/>
          </a:p>
        </p:txBody>
      </p:sp>
    </p:spTree>
    <p:extLst>
      <p:ext uri="{BB962C8B-B14F-4D97-AF65-F5344CB8AC3E}">
        <p14:creationId xmlns:p14="http://schemas.microsoft.com/office/powerpoint/2010/main" val="155118448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9A429-66F8-41D3-8DA3-7DAA1733C8B5}"/>
              </a:ext>
            </a:extLst>
          </p:cNvPr>
          <p:cNvSpPr>
            <a:spLocks noGrp="1"/>
          </p:cNvSpPr>
          <p:nvPr>
            <p:ph type="title"/>
          </p:nvPr>
        </p:nvSpPr>
        <p:spPr/>
        <p:txBody>
          <a:bodyPr/>
          <a:lstStyle/>
          <a:p>
            <a:r>
              <a:rPr lang="en-US" dirty="0"/>
              <a:t>HB 219 – Sexual Assault Emergency Response Training</a:t>
            </a:r>
          </a:p>
        </p:txBody>
      </p:sp>
      <p:sp>
        <p:nvSpPr>
          <p:cNvPr id="3" name="Content Placeholder 2">
            <a:extLst>
              <a:ext uri="{FF2B5EF4-FFF2-40B4-BE49-F238E27FC236}">
                <a16:creationId xmlns:a16="http://schemas.microsoft.com/office/drawing/2014/main" id="{5D6DD791-36E3-4203-A026-4198500B0955}"/>
              </a:ext>
            </a:extLst>
          </p:cNvPr>
          <p:cNvSpPr>
            <a:spLocks noGrp="1"/>
          </p:cNvSpPr>
          <p:nvPr>
            <p:ph idx="1"/>
          </p:nvPr>
        </p:nvSpPr>
        <p:spPr/>
        <p:txBody>
          <a:bodyPr>
            <a:normAutofit/>
          </a:bodyPr>
          <a:lstStyle/>
          <a:p>
            <a:r>
              <a:rPr lang="en-US" dirty="0"/>
              <a:t>Amends KRS </a:t>
            </a:r>
            <a:r>
              <a:rPr lang="en-US" dirty="0" err="1"/>
              <a:t>216B.400</a:t>
            </a:r>
            <a:r>
              <a:rPr lang="en-US" dirty="0"/>
              <a:t> to provide that a hospital that offers emergency services shall provide mandatory training for all emergency medical services staff on sexual assault emergency response requirements, protocols, and resources; and</a:t>
            </a:r>
          </a:p>
          <a:p>
            <a:r>
              <a:rPr lang="en-US" dirty="0"/>
              <a:t>Establishes that the training curriculum shall be developed in collaboration with the members of the Sexual Assault Response Team Advisory Committee but shall include certain specified instruction, including resources available for examinations and victim assistance.</a:t>
            </a:r>
          </a:p>
          <a:p>
            <a:endParaRPr lang="en-US" dirty="0"/>
          </a:p>
        </p:txBody>
      </p:sp>
    </p:spTree>
    <p:extLst>
      <p:ext uri="{BB962C8B-B14F-4D97-AF65-F5344CB8AC3E}">
        <p14:creationId xmlns:p14="http://schemas.microsoft.com/office/powerpoint/2010/main" val="88526827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79B41-B723-45A1-92D5-D458471EC985}"/>
              </a:ext>
            </a:extLst>
          </p:cNvPr>
          <p:cNvSpPr>
            <a:spLocks noGrp="1"/>
          </p:cNvSpPr>
          <p:nvPr>
            <p:ph type="title"/>
          </p:nvPr>
        </p:nvSpPr>
        <p:spPr/>
        <p:txBody>
          <a:bodyPr/>
          <a:lstStyle/>
          <a:p>
            <a:r>
              <a:rPr lang="en-US" dirty="0"/>
              <a:t>HB 233 – Property and Casualty</a:t>
            </a:r>
            <a:br>
              <a:rPr lang="en-US" dirty="0"/>
            </a:br>
            <a:r>
              <a:rPr lang="en-US" dirty="0"/>
              <a:t>Insurance Protections</a:t>
            </a:r>
          </a:p>
        </p:txBody>
      </p:sp>
      <p:sp>
        <p:nvSpPr>
          <p:cNvPr id="3" name="Content Placeholder 2">
            <a:extLst>
              <a:ext uri="{FF2B5EF4-FFF2-40B4-BE49-F238E27FC236}">
                <a16:creationId xmlns:a16="http://schemas.microsoft.com/office/drawing/2014/main" id="{AEB47C61-A5AB-468B-A8B3-3E799F7BC779}"/>
              </a:ext>
            </a:extLst>
          </p:cNvPr>
          <p:cNvSpPr>
            <a:spLocks noGrp="1"/>
          </p:cNvSpPr>
          <p:nvPr>
            <p:ph idx="1"/>
          </p:nvPr>
        </p:nvSpPr>
        <p:spPr/>
        <p:txBody>
          <a:bodyPr>
            <a:normAutofit/>
          </a:bodyPr>
          <a:lstStyle/>
          <a:p>
            <a:r>
              <a:rPr lang="en-US" dirty="0"/>
              <a:t>Amends KRS 367.620 to add definitions including a definition for a “real estate goods or services contract;”</a:t>
            </a:r>
          </a:p>
          <a:p>
            <a:r>
              <a:rPr lang="en-US" dirty="0"/>
              <a:t>Amends KRS 367.622 to provide when a person who enters into a real estate goods or services contract with a contractor may cancel the contract and under what actions the cancellation is deemed to have occurred;</a:t>
            </a:r>
          </a:p>
          <a:p>
            <a:r>
              <a:rPr lang="en-US" dirty="0"/>
              <a:t>Amends KRS 367.626 to:</a:t>
            </a:r>
          </a:p>
          <a:p>
            <a:pPr lvl="1"/>
            <a:r>
              <a:rPr lang="en-US" dirty="0"/>
              <a:t>Define “emergency goods or services” as “goods, services, or goods and services to immediately respond to a sudden, unexpected occurrence that poses a clear and imminent danger requiring immediate action to preventor mitigate the low or impairment of life, health, property, or essential public services;”</a:t>
            </a:r>
          </a:p>
        </p:txBody>
      </p:sp>
    </p:spTree>
    <p:extLst>
      <p:ext uri="{BB962C8B-B14F-4D97-AF65-F5344CB8AC3E}">
        <p14:creationId xmlns:p14="http://schemas.microsoft.com/office/powerpoint/2010/main" val="55500096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FCF29-BF5E-4A3C-98CB-66F4DBEB03AB}"/>
              </a:ext>
            </a:extLst>
          </p:cNvPr>
          <p:cNvSpPr>
            <a:spLocks noGrp="1"/>
          </p:cNvSpPr>
          <p:nvPr>
            <p:ph type="title"/>
          </p:nvPr>
        </p:nvSpPr>
        <p:spPr/>
        <p:txBody>
          <a:bodyPr/>
          <a:lstStyle/>
          <a:p>
            <a:r>
              <a:rPr lang="en-US" dirty="0"/>
              <a:t>HB 233 – Continued </a:t>
            </a:r>
          </a:p>
        </p:txBody>
      </p:sp>
      <p:sp>
        <p:nvSpPr>
          <p:cNvPr id="3" name="Content Placeholder 2">
            <a:extLst>
              <a:ext uri="{FF2B5EF4-FFF2-40B4-BE49-F238E27FC236}">
                <a16:creationId xmlns:a16="http://schemas.microsoft.com/office/drawing/2014/main" id="{2B81B064-1738-40CE-996E-3B753A1D82D2}"/>
              </a:ext>
            </a:extLst>
          </p:cNvPr>
          <p:cNvSpPr>
            <a:spLocks noGrp="1"/>
          </p:cNvSpPr>
          <p:nvPr>
            <p:ph idx="1"/>
          </p:nvPr>
        </p:nvSpPr>
        <p:spPr/>
        <p:txBody>
          <a:bodyPr/>
          <a:lstStyle/>
          <a:p>
            <a:pPr lvl="1"/>
            <a:r>
              <a:rPr lang="en-US" dirty="0"/>
              <a:t>Prohibit a contractor from requiring an advance payment under a real estate goods or services contract until the cancellation period has expired and protects any person who has lawfully cancelled the contract from enforcement of a provision requiring the payment of a fee;</a:t>
            </a:r>
          </a:p>
          <a:p>
            <a:pPr lvl="1"/>
            <a:r>
              <a:rPr lang="en-US" dirty="0"/>
              <a:t>Permit a contractor that provides any repair services or emergency goods or services authorized under a real estate goods or services contract that has been cancelled to collect a reasonable and customary amount for the goods and services provided;</a:t>
            </a:r>
          </a:p>
          <a:p>
            <a:r>
              <a:rPr lang="en-US" dirty="0"/>
              <a:t>Amends KRS 367.627 to establish that the Attorney General may recover a civil penalty of five thousand dollars ($5,000) per violation against any person who violates any provision of KRS 367.020 to 367.628 in addition to other remedies;</a:t>
            </a:r>
          </a:p>
        </p:txBody>
      </p:sp>
    </p:spTree>
    <p:extLst>
      <p:ext uri="{BB962C8B-B14F-4D97-AF65-F5344CB8AC3E}">
        <p14:creationId xmlns:p14="http://schemas.microsoft.com/office/powerpoint/2010/main" val="1351581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3281E2-D7A6-439C-8533-81DBB989E20F}"/>
              </a:ext>
            </a:extLst>
          </p:cNvPr>
          <p:cNvSpPr>
            <a:spLocks noGrp="1"/>
          </p:cNvSpPr>
          <p:nvPr>
            <p:ph idx="1"/>
          </p:nvPr>
        </p:nvSpPr>
        <p:spPr/>
        <p:txBody>
          <a:bodyPr/>
          <a:lstStyle/>
          <a:p>
            <a:r>
              <a:rPr lang="en-US" sz="1800" dirty="0">
                <a:cs typeface="Segoe UI" panose="020B0502040204020203" pitchFamily="34" charset="0"/>
              </a:rPr>
              <a:t>Amends KRS 161.155 to require each school district to establish a policy on or before July 1, 2030 to provide up to thirty (30) paid maternity leave days for a teacher or employee who gives birth to a child;</a:t>
            </a:r>
          </a:p>
          <a:p>
            <a:r>
              <a:rPr lang="en-US" dirty="0">
                <a:latin typeface="Century Gothic" panose="020B0502020202020204" pitchFamily="34" charset="0"/>
                <a:cs typeface="Segoe UI" panose="020B0502040204020203" pitchFamily="34" charset="0"/>
              </a:rPr>
              <a:t>Amends KRS 161.155 regarding compensation of unused sick leave days under the Teachers’ Retirement System;</a:t>
            </a:r>
          </a:p>
          <a:p>
            <a:r>
              <a:rPr lang="en-US" dirty="0">
                <a:latin typeface="Century Gothic" panose="020B0502020202020204" pitchFamily="34" charset="0"/>
                <a:cs typeface="Segoe UI" panose="020B0502040204020203" pitchFamily="34" charset="0"/>
              </a:rPr>
              <a:t>Amends other various statutes in KRS Chapter 161 regarding administration of the Teachers’ Retirement System.</a:t>
            </a:r>
          </a:p>
          <a:p>
            <a:endParaRPr lang="en-US" sz="1600" dirty="0">
              <a:latin typeface="Segoe UI" panose="020B0502040204020203" pitchFamily="34" charset="0"/>
              <a:cs typeface="Segoe UI" panose="020B0502040204020203" pitchFamily="34" charset="0"/>
            </a:endParaRPr>
          </a:p>
        </p:txBody>
      </p:sp>
      <p:sp>
        <p:nvSpPr>
          <p:cNvPr id="5" name="Title 4">
            <a:extLst>
              <a:ext uri="{FF2B5EF4-FFF2-40B4-BE49-F238E27FC236}">
                <a16:creationId xmlns:a16="http://schemas.microsoft.com/office/drawing/2014/main" id="{387D7CE0-BBF6-4DED-8938-8480187F8C99}"/>
              </a:ext>
            </a:extLst>
          </p:cNvPr>
          <p:cNvSpPr>
            <a:spLocks noGrp="1"/>
          </p:cNvSpPr>
          <p:nvPr>
            <p:ph type="title"/>
          </p:nvPr>
        </p:nvSpPr>
        <p:spPr/>
        <p:txBody>
          <a:bodyPr/>
          <a:lstStyle/>
          <a:p>
            <a:r>
              <a:rPr lang="en-US" dirty="0"/>
              <a:t>SB 9 – Teacher Benefit Provisions</a:t>
            </a:r>
          </a:p>
        </p:txBody>
      </p:sp>
    </p:spTree>
    <p:extLst>
      <p:ext uri="{BB962C8B-B14F-4D97-AF65-F5344CB8AC3E}">
        <p14:creationId xmlns:p14="http://schemas.microsoft.com/office/powerpoint/2010/main" val="365736268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884C9-9D60-4639-9975-85A91C79198B}"/>
              </a:ext>
            </a:extLst>
          </p:cNvPr>
          <p:cNvSpPr>
            <a:spLocks noGrp="1"/>
          </p:cNvSpPr>
          <p:nvPr>
            <p:ph type="title"/>
          </p:nvPr>
        </p:nvSpPr>
        <p:spPr/>
        <p:txBody>
          <a:bodyPr/>
          <a:lstStyle/>
          <a:p>
            <a:r>
              <a:rPr lang="en-US" dirty="0"/>
              <a:t>HB 233 – Continued </a:t>
            </a:r>
          </a:p>
        </p:txBody>
      </p:sp>
      <p:sp>
        <p:nvSpPr>
          <p:cNvPr id="3" name="Content Placeholder 2">
            <a:extLst>
              <a:ext uri="{FF2B5EF4-FFF2-40B4-BE49-F238E27FC236}">
                <a16:creationId xmlns:a16="http://schemas.microsoft.com/office/drawing/2014/main" id="{FE28A9E9-EAD7-46B1-B3AE-8ADCCE79BC53}"/>
              </a:ext>
            </a:extLst>
          </p:cNvPr>
          <p:cNvSpPr>
            <a:spLocks noGrp="1"/>
          </p:cNvSpPr>
          <p:nvPr>
            <p:ph idx="1"/>
          </p:nvPr>
        </p:nvSpPr>
        <p:spPr/>
        <p:txBody>
          <a:bodyPr/>
          <a:lstStyle/>
          <a:p>
            <a:r>
              <a:rPr lang="en-US" dirty="0"/>
              <a:t>Amends KRS 367.628 to:</a:t>
            </a:r>
          </a:p>
          <a:p>
            <a:pPr lvl="1"/>
            <a:r>
              <a:rPr lang="en-US" dirty="0"/>
              <a:t>Prohibit a contractor or person representing a contractor from representing or negotiating on behalf of any insured on any insurance claim in connection with the provision of goods or services, but does not prohibit a contractor from providing an estimate or conferring with an insurance company’s representative about damages to real estate after a claim has been submitted by an insured; and</a:t>
            </a:r>
          </a:p>
          <a:p>
            <a:pPr lvl="1"/>
            <a:r>
              <a:rPr lang="en-US" dirty="0"/>
              <a:t>Prohibit a contractor from:</a:t>
            </a:r>
          </a:p>
          <a:p>
            <a:pPr lvl="2"/>
            <a:r>
              <a:rPr lang="en-US" dirty="0"/>
              <a:t>Causing damage to any part of the real estate in order to increase the scope of goods or services provided; or</a:t>
            </a:r>
          </a:p>
          <a:p>
            <a:pPr lvl="2"/>
            <a:r>
              <a:rPr lang="en-US" dirty="0"/>
              <a:t>File or claim a mechanic’s lien against an insured by reason of the insured’s failure or refusal to pay any excess charge over and above the amount paid or expected to be paid by an insurer.</a:t>
            </a:r>
          </a:p>
          <a:p>
            <a:pPr lvl="1"/>
            <a:endParaRPr lang="en-US" dirty="0"/>
          </a:p>
        </p:txBody>
      </p:sp>
    </p:spTree>
    <p:extLst>
      <p:ext uri="{BB962C8B-B14F-4D97-AF65-F5344CB8AC3E}">
        <p14:creationId xmlns:p14="http://schemas.microsoft.com/office/powerpoint/2010/main" val="234199482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98E87-92C7-491A-8416-AD3BE6E551AF}"/>
              </a:ext>
            </a:extLst>
          </p:cNvPr>
          <p:cNvSpPr>
            <a:spLocks noGrp="1"/>
          </p:cNvSpPr>
          <p:nvPr>
            <p:ph type="title"/>
          </p:nvPr>
        </p:nvSpPr>
        <p:spPr/>
        <p:txBody>
          <a:bodyPr/>
          <a:lstStyle/>
          <a:p>
            <a:r>
              <a:rPr lang="en-US" dirty="0"/>
              <a:t>HB 241 – Education </a:t>
            </a:r>
          </a:p>
        </p:txBody>
      </p:sp>
      <p:sp>
        <p:nvSpPr>
          <p:cNvPr id="3" name="Content Placeholder 2">
            <a:extLst>
              <a:ext uri="{FF2B5EF4-FFF2-40B4-BE49-F238E27FC236}">
                <a16:creationId xmlns:a16="http://schemas.microsoft.com/office/drawing/2014/main" id="{458FF9E3-90DE-44C2-B5D9-9645B3E36DF2}"/>
              </a:ext>
            </a:extLst>
          </p:cNvPr>
          <p:cNvSpPr>
            <a:spLocks noGrp="1"/>
          </p:cNvSpPr>
          <p:nvPr>
            <p:ph idx="1"/>
          </p:nvPr>
        </p:nvSpPr>
        <p:spPr/>
        <p:txBody>
          <a:bodyPr>
            <a:normAutofit/>
          </a:bodyPr>
          <a:lstStyle/>
          <a:p>
            <a:r>
              <a:rPr lang="en-US" dirty="0"/>
              <a:t>Allows local school districts to make up days missed by adding instructional time to student attendance days;</a:t>
            </a:r>
          </a:p>
          <a:p>
            <a:r>
              <a:rPr lang="en-US" dirty="0"/>
              <a:t>Allows the commissioner of education to grant up to five (5) disaster relief student attendance days and to waive up to five (5) student attendance days if a school district adds time to instructional days and is unable to provide the required hours of instruction by June 4, 2025;</a:t>
            </a:r>
          </a:p>
          <a:p>
            <a:r>
              <a:rPr lang="en-US" dirty="0"/>
              <a:t>Applicable for the 2024-2025 school year.</a:t>
            </a:r>
          </a:p>
        </p:txBody>
      </p:sp>
    </p:spTree>
    <p:extLst>
      <p:ext uri="{BB962C8B-B14F-4D97-AF65-F5344CB8AC3E}">
        <p14:creationId xmlns:p14="http://schemas.microsoft.com/office/powerpoint/2010/main" val="429239020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6AA24-D54C-43BE-80A8-7519163C19BA}"/>
              </a:ext>
            </a:extLst>
          </p:cNvPr>
          <p:cNvSpPr>
            <a:spLocks noGrp="1"/>
          </p:cNvSpPr>
          <p:nvPr>
            <p:ph type="title"/>
          </p:nvPr>
        </p:nvSpPr>
        <p:spPr/>
        <p:txBody>
          <a:bodyPr/>
          <a:lstStyle/>
          <a:p>
            <a:r>
              <a:rPr lang="en-US" dirty="0"/>
              <a:t>HB 242 – Child Dependency, Neglect, and Abuse Reports</a:t>
            </a:r>
          </a:p>
        </p:txBody>
      </p:sp>
      <p:sp>
        <p:nvSpPr>
          <p:cNvPr id="3" name="Content Placeholder 2">
            <a:extLst>
              <a:ext uri="{FF2B5EF4-FFF2-40B4-BE49-F238E27FC236}">
                <a16:creationId xmlns:a16="http://schemas.microsoft.com/office/drawing/2014/main" id="{D3E21DF8-D131-403C-A218-9D347B35C76A}"/>
              </a:ext>
            </a:extLst>
          </p:cNvPr>
          <p:cNvSpPr>
            <a:spLocks noGrp="1"/>
          </p:cNvSpPr>
          <p:nvPr>
            <p:ph idx="1"/>
          </p:nvPr>
        </p:nvSpPr>
        <p:spPr/>
        <p:txBody>
          <a:bodyPr>
            <a:normAutofit/>
          </a:bodyPr>
          <a:lstStyle/>
          <a:p>
            <a:r>
              <a:rPr lang="en-US" dirty="0"/>
              <a:t>Amends KRS 620.050 to permit a person, agency, or organization engaged in a bona fide research, quality improvement, or evaluation project having value as determined by the cabinet to have access to files, reports, notes, photographs, records, electronic and other communications, and working papers used or developed by a children’s advocacy center;</a:t>
            </a:r>
          </a:p>
          <a:p>
            <a:r>
              <a:rPr lang="en-US" dirty="0"/>
              <a:t>The cabinet shall have no limitation on authority to decline to share data;</a:t>
            </a:r>
          </a:p>
          <a:p>
            <a:r>
              <a:rPr lang="en-US" dirty="0"/>
              <a:t>Any data sharing shall comply with federal requirements and shall require a data-use agreement with the cabinet that complies with data security and privacy conditions; and</a:t>
            </a:r>
          </a:p>
          <a:p>
            <a:r>
              <a:rPr lang="en-US" dirty="0"/>
              <a:t>Prohibits the redisclosure of any confidential information provided.</a:t>
            </a:r>
          </a:p>
          <a:p>
            <a:pPr marL="0" indent="0">
              <a:buNone/>
            </a:pPr>
            <a:endParaRPr lang="en-US" dirty="0"/>
          </a:p>
        </p:txBody>
      </p:sp>
    </p:spTree>
    <p:extLst>
      <p:ext uri="{BB962C8B-B14F-4D97-AF65-F5344CB8AC3E}">
        <p14:creationId xmlns:p14="http://schemas.microsoft.com/office/powerpoint/2010/main" val="365979672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26653-2D5C-4EEE-8846-78B54CADD557}"/>
              </a:ext>
            </a:extLst>
          </p:cNvPr>
          <p:cNvSpPr>
            <a:spLocks noGrp="1"/>
          </p:cNvSpPr>
          <p:nvPr>
            <p:ph type="title"/>
          </p:nvPr>
        </p:nvSpPr>
        <p:spPr/>
        <p:txBody>
          <a:bodyPr/>
          <a:lstStyle/>
          <a:p>
            <a:r>
              <a:rPr lang="en-US" dirty="0"/>
              <a:t>HB 313 – Dates of Recognition</a:t>
            </a:r>
          </a:p>
        </p:txBody>
      </p:sp>
      <p:sp>
        <p:nvSpPr>
          <p:cNvPr id="3" name="Content Placeholder 2">
            <a:extLst>
              <a:ext uri="{FF2B5EF4-FFF2-40B4-BE49-F238E27FC236}">
                <a16:creationId xmlns:a16="http://schemas.microsoft.com/office/drawing/2014/main" id="{A8D226E3-9A3E-48D1-902D-08014EEB8374}"/>
              </a:ext>
            </a:extLst>
          </p:cNvPr>
          <p:cNvSpPr>
            <a:spLocks noGrp="1"/>
          </p:cNvSpPr>
          <p:nvPr>
            <p:ph idx="1"/>
          </p:nvPr>
        </p:nvSpPr>
        <p:spPr/>
        <p:txBody>
          <a:bodyPr/>
          <a:lstStyle/>
          <a:p>
            <a:r>
              <a:rPr lang="en-US" dirty="0"/>
              <a:t>Amends KRS 2.112 to designate the month of June of each year as “Kentucky History Month” in Kentucky.</a:t>
            </a:r>
          </a:p>
        </p:txBody>
      </p:sp>
    </p:spTree>
    <p:extLst>
      <p:ext uri="{BB962C8B-B14F-4D97-AF65-F5344CB8AC3E}">
        <p14:creationId xmlns:p14="http://schemas.microsoft.com/office/powerpoint/2010/main" val="267164161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902CE-A116-4E12-9167-59277850A55A}"/>
              </a:ext>
            </a:extLst>
          </p:cNvPr>
          <p:cNvSpPr>
            <a:spLocks noGrp="1"/>
          </p:cNvSpPr>
          <p:nvPr>
            <p:ph type="title"/>
          </p:nvPr>
        </p:nvSpPr>
        <p:spPr/>
        <p:txBody>
          <a:bodyPr/>
          <a:lstStyle/>
          <a:p>
            <a:r>
              <a:rPr lang="en-US" dirty="0"/>
              <a:t>HB 315 – Acquisition of Agricultural Land</a:t>
            </a:r>
          </a:p>
        </p:txBody>
      </p:sp>
      <p:sp>
        <p:nvSpPr>
          <p:cNvPr id="3" name="Content Placeholder 2">
            <a:extLst>
              <a:ext uri="{FF2B5EF4-FFF2-40B4-BE49-F238E27FC236}">
                <a16:creationId xmlns:a16="http://schemas.microsoft.com/office/drawing/2014/main" id="{BD5321A9-5D68-4D4D-A570-357CEB8E4954}"/>
              </a:ext>
            </a:extLst>
          </p:cNvPr>
          <p:cNvSpPr>
            <a:spLocks noGrp="1"/>
          </p:cNvSpPr>
          <p:nvPr>
            <p:ph idx="1"/>
          </p:nvPr>
        </p:nvSpPr>
        <p:spPr/>
        <p:txBody>
          <a:bodyPr>
            <a:normAutofit fontScale="77500" lnSpcReduction="20000"/>
          </a:bodyPr>
          <a:lstStyle/>
          <a:p>
            <a:r>
              <a:rPr lang="en-US" dirty="0"/>
              <a:t>Creates a new section of KRS Chapter 247 to prohibit a nonresident alien, foreign business, foreign agent, trustee, or fiduciary as defined in the Act from:</a:t>
            </a:r>
          </a:p>
          <a:p>
            <a:pPr lvl="1"/>
            <a:r>
              <a:rPr lang="en-US" dirty="0"/>
              <a:t>The purchase, lease, or acquisition of any interest in public or private agricultural land located in Kentucky; </a:t>
            </a:r>
          </a:p>
          <a:p>
            <a:pPr lvl="1"/>
            <a:r>
              <a:rPr lang="en-US" dirty="0"/>
              <a:t>Participating in programs administered by the Department of Agriculture, Agricultural Development Board, and Kentucky Agricultural Finance Corporation;</a:t>
            </a:r>
          </a:p>
          <a:p>
            <a:r>
              <a:rPr lang="en-US" dirty="0"/>
              <a:t>Provides that any agricultural land already purchased prior to the effective date of the Act may continue to be owned or held, but prohibits the purchase, lease, or acquisition of any additional agricultural land or interest in agricultural land;</a:t>
            </a:r>
          </a:p>
          <a:p>
            <a:r>
              <a:rPr lang="en-US" dirty="0"/>
              <a:t>Provides that any entity that has a national security agreement with the Committee on Foreign Investment in the United States and continues to maintain that agreement may acquire a maximum of three hundred fifty (350) acres for specified purposes;</a:t>
            </a:r>
          </a:p>
          <a:p>
            <a:r>
              <a:rPr lang="en-US" dirty="0"/>
              <a:t>Directs the Department of Agriculture to refer evidence of any violation to the Attorney General; and</a:t>
            </a:r>
          </a:p>
          <a:p>
            <a:r>
              <a:rPr lang="en-US" dirty="0"/>
              <a:t>Establishes recovery and payment provisions if a court finds land has been purchased or acquired in violation of the Act.</a:t>
            </a:r>
          </a:p>
        </p:txBody>
      </p:sp>
    </p:spTree>
    <p:extLst>
      <p:ext uri="{BB962C8B-B14F-4D97-AF65-F5344CB8AC3E}">
        <p14:creationId xmlns:p14="http://schemas.microsoft.com/office/powerpoint/2010/main" val="423314048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B2EC3-9549-40E2-807F-D2AE3193F01B}"/>
              </a:ext>
            </a:extLst>
          </p:cNvPr>
          <p:cNvSpPr>
            <a:spLocks noGrp="1"/>
          </p:cNvSpPr>
          <p:nvPr>
            <p:ph type="title"/>
          </p:nvPr>
        </p:nvSpPr>
        <p:spPr/>
        <p:txBody>
          <a:bodyPr/>
          <a:lstStyle/>
          <a:p>
            <a:r>
              <a:rPr lang="en-US" dirty="0"/>
              <a:t>HB 342 – Financial Literacy</a:t>
            </a:r>
          </a:p>
        </p:txBody>
      </p:sp>
      <p:sp>
        <p:nvSpPr>
          <p:cNvPr id="3" name="Content Placeholder 2">
            <a:extLst>
              <a:ext uri="{FF2B5EF4-FFF2-40B4-BE49-F238E27FC236}">
                <a16:creationId xmlns:a16="http://schemas.microsoft.com/office/drawing/2014/main" id="{70562C3C-4BBF-4104-BECF-C788A56C5017}"/>
              </a:ext>
            </a:extLst>
          </p:cNvPr>
          <p:cNvSpPr>
            <a:spLocks noGrp="1"/>
          </p:cNvSpPr>
          <p:nvPr>
            <p:ph idx="1"/>
          </p:nvPr>
        </p:nvSpPr>
        <p:spPr/>
        <p:txBody>
          <a:bodyPr>
            <a:normAutofit/>
          </a:bodyPr>
          <a:lstStyle/>
          <a:p>
            <a:r>
              <a:rPr lang="en-US" dirty="0"/>
              <a:t>Amends KRS 158.1411 to require successful completion of one (1) credit course in financial literacy as a public high school graduation requirement for students entering grade nine (9) on or after July 1, 2025;</a:t>
            </a:r>
          </a:p>
          <a:p>
            <a:r>
              <a:rPr lang="en-US" dirty="0"/>
              <a:t>Establishes the requirements of the course to include budgeting, saving and investing, credit and debit, insurance and risk management, taxes, and the necessity of critical review and understanding of documents before signing or approval; and </a:t>
            </a:r>
          </a:p>
          <a:p>
            <a:r>
              <a:rPr lang="en-US" dirty="0"/>
              <a:t>Provides the course shall be accepted as an elective course requirement.</a:t>
            </a:r>
          </a:p>
        </p:txBody>
      </p:sp>
    </p:spTree>
    <p:extLst>
      <p:ext uri="{BB962C8B-B14F-4D97-AF65-F5344CB8AC3E}">
        <p14:creationId xmlns:p14="http://schemas.microsoft.com/office/powerpoint/2010/main" val="67801368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33FD-9DF5-47DD-B356-CCCF38EF0225}"/>
              </a:ext>
            </a:extLst>
          </p:cNvPr>
          <p:cNvSpPr>
            <a:spLocks noGrp="1"/>
          </p:cNvSpPr>
          <p:nvPr>
            <p:ph type="title"/>
          </p:nvPr>
        </p:nvSpPr>
        <p:spPr/>
        <p:txBody>
          <a:bodyPr/>
          <a:lstStyle/>
          <a:p>
            <a:r>
              <a:rPr lang="en-US" dirty="0"/>
              <a:t>HB 390 – Motor Vehicle Insurance</a:t>
            </a:r>
          </a:p>
        </p:txBody>
      </p:sp>
      <p:sp>
        <p:nvSpPr>
          <p:cNvPr id="3" name="Content Placeholder 2">
            <a:extLst>
              <a:ext uri="{FF2B5EF4-FFF2-40B4-BE49-F238E27FC236}">
                <a16:creationId xmlns:a16="http://schemas.microsoft.com/office/drawing/2014/main" id="{F5B07DB6-85EA-47F5-9F48-F578712D2D4F}"/>
              </a:ext>
            </a:extLst>
          </p:cNvPr>
          <p:cNvSpPr>
            <a:spLocks noGrp="1"/>
          </p:cNvSpPr>
          <p:nvPr>
            <p:ph idx="1"/>
          </p:nvPr>
        </p:nvSpPr>
        <p:spPr/>
        <p:txBody>
          <a:bodyPr>
            <a:normAutofit lnSpcReduction="10000"/>
          </a:bodyPr>
          <a:lstStyle/>
          <a:p>
            <a:r>
              <a:rPr lang="en-US" dirty="0"/>
              <a:t>Amends KRS </a:t>
            </a:r>
            <a:r>
              <a:rPr lang="en-US" dirty="0" err="1"/>
              <a:t>186A.040</a:t>
            </a:r>
            <a:r>
              <a:rPr lang="en-US" dirty="0"/>
              <a:t> to establish an accessible online insurance verification system that:</a:t>
            </a:r>
          </a:p>
          <a:p>
            <a:pPr lvl="1"/>
            <a:r>
              <a:rPr lang="en-US" dirty="0"/>
              <a:t>Is used for verification of whether motor vehicles are covered by the security required under KRS 304.39-080;</a:t>
            </a:r>
          </a:p>
          <a:p>
            <a:pPr lvl="1"/>
            <a:r>
              <a:rPr lang="en-US" dirty="0"/>
              <a:t>Is interfaced with AVIS; </a:t>
            </a:r>
          </a:p>
          <a:p>
            <a:pPr lvl="1"/>
            <a:r>
              <a:rPr lang="en-US" dirty="0"/>
              <a:t>Beginning not later than October 1, 2026, is operational and available to insurers;</a:t>
            </a:r>
          </a:p>
          <a:p>
            <a:pPr lvl="1"/>
            <a:r>
              <a:rPr lang="en-US" dirty="0"/>
              <a:t>Beginning not later than January 1, 2027, is accessible by requestors (courts, attorneys for the Commonwealth, county clerks, law enforcement agencies) to assist in the identification of motor vehicles that are non-compliant; and</a:t>
            </a:r>
          </a:p>
          <a:p>
            <a:pPr lvl="1"/>
            <a:r>
              <a:rPr lang="en-US" dirty="0"/>
              <a:t>Includes information that enables the department to make inquiries to insurers using data for greater matching accuracy;</a:t>
            </a:r>
          </a:p>
        </p:txBody>
      </p:sp>
    </p:spTree>
    <p:extLst>
      <p:ext uri="{BB962C8B-B14F-4D97-AF65-F5344CB8AC3E}">
        <p14:creationId xmlns:p14="http://schemas.microsoft.com/office/powerpoint/2010/main" val="218286314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7735-9EDA-4EE8-8D37-A0AB9283ABC3}"/>
              </a:ext>
            </a:extLst>
          </p:cNvPr>
          <p:cNvSpPr>
            <a:spLocks noGrp="1"/>
          </p:cNvSpPr>
          <p:nvPr>
            <p:ph type="title"/>
          </p:nvPr>
        </p:nvSpPr>
        <p:spPr/>
        <p:txBody>
          <a:bodyPr/>
          <a:lstStyle/>
          <a:p>
            <a:r>
              <a:rPr lang="en-US" dirty="0"/>
              <a:t>HB 390 – Continued </a:t>
            </a:r>
          </a:p>
        </p:txBody>
      </p:sp>
      <p:sp>
        <p:nvSpPr>
          <p:cNvPr id="3" name="Content Placeholder 2">
            <a:extLst>
              <a:ext uri="{FF2B5EF4-FFF2-40B4-BE49-F238E27FC236}">
                <a16:creationId xmlns:a16="http://schemas.microsoft.com/office/drawing/2014/main" id="{B97AE62D-6FEF-4D16-9028-06572BFC4A6C}"/>
              </a:ext>
            </a:extLst>
          </p:cNvPr>
          <p:cNvSpPr>
            <a:spLocks noGrp="1"/>
          </p:cNvSpPr>
          <p:nvPr>
            <p:ph idx="1"/>
          </p:nvPr>
        </p:nvSpPr>
        <p:spPr/>
        <p:txBody>
          <a:bodyPr/>
          <a:lstStyle/>
          <a:p>
            <a:r>
              <a:rPr lang="en-US" dirty="0"/>
              <a:t>Requires insurers that provide coverage for the required security for personal motor vehicles cooperate with the department regarding the online insurance verification system and provide specified information to the department beginning January 1, 2027;</a:t>
            </a:r>
          </a:p>
          <a:p>
            <a:r>
              <a:rPr lang="en-US" dirty="0"/>
              <a:t>Establishes a technical advisory committee with a list of duties and membership; and</a:t>
            </a:r>
          </a:p>
          <a:p>
            <a:r>
              <a:rPr lang="en-US" dirty="0"/>
              <a:t>Amends KRS 186.180 regarding proof of insurance provided to the county clerk.</a:t>
            </a:r>
          </a:p>
        </p:txBody>
      </p:sp>
    </p:spTree>
    <p:extLst>
      <p:ext uri="{BB962C8B-B14F-4D97-AF65-F5344CB8AC3E}">
        <p14:creationId xmlns:p14="http://schemas.microsoft.com/office/powerpoint/2010/main" val="325968642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B8E6D-FD9E-4414-86BE-5568969737B5}"/>
              </a:ext>
            </a:extLst>
          </p:cNvPr>
          <p:cNvSpPr>
            <a:spLocks noGrp="1"/>
          </p:cNvSpPr>
          <p:nvPr>
            <p:ph type="title"/>
          </p:nvPr>
        </p:nvSpPr>
        <p:spPr/>
        <p:txBody>
          <a:bodyPr/>
          <a:lstStyle/>
          <a:p>
            <a:r>
              <a:rPr lang="en-US" dirty="0"/>
              <a:t>HB 391 – Honey </a:t>
            </a:r>
          </a:p>
        </p:txBody>
      </p:sp>
      <p:sp>
        <p:nvSpPr>
          <p:cNvPr id="3" name="Content Placeholder 2">
            <a:extLst>
              <a:ext uri="{FF2B5EF4-FFF2-40B4-BE49-F238E27FC236}">
                <a16:creationId xmlns:a16="http://schemas.microsoft.com/office/drawing/2014/main" id="{9CD9C392-832E-436E-A08D-4BAF5B24996B}"/>
              </a:ext>
            </a:extLst>
          </p:cNvPr>
          <p:cNvSpPr>
            <a:spLocks noGrp="1"/>
          </p:cNvSpPr>
          <p:nvPr>
            <p:ph idx="1"/>
          </p:nvPr>
        </p:nvSpPr>
        <p:spPr/>
        <p:txBody>
          <a:bodyPr/>
          <a:lstStyle/>
          <a:p>
            <a:r>
              <a:rPr lang="en-US" dirty="0"/>
              <a:t>Amends KRS 217.187 to establish that if a person sells less than five hundred (500) gallons of pure and unadulterated honey in a year that he or she produced in Kentucky, the person shall not be required to process the honey in a certified honey house or food processing establishment and the person shall not be required to obtain a permit from the cabinet.</a:t>
            </a:r>
          </a:p>
        </p:txBody>
      </p:sp>
    </p:spTree>
    <p:extLst>
      <p:ext uri="{BB962C8B-B14F-4D97-AF65-F5344CB8AC3E}">
        <p14:creationId xmlns:p14="http://schemas.microsoft.com/office/powerpoint/2010/main" val="221264528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BD27F-92EF-49E2-B4BC-AA31E47AEFEE}"/>
              </a:ext>
            </a:extLst>
          </p:cNvPr>
          <p:cNvSpPr>
            <a:spLocks noGrp="1"/>
          </p:cNvSpPr>
          <p:nvPr>
            <p:ph type="title"/>
          </p:nvPr>
        </p:nvSpPr>
        <p:spPr/>
        <p:txBody>
          <a:bodyPr/>
          <a:lstStyle/>
          <a:p>
            <a:r>
              <a:rPr lang="en-US" dirty="0"/>
              <a:t>HB 398 – Occupational Safety and Health</a:t>
            </a:r>
          </a:p>
        </p:txBody>
      </p:sp>
      <p:sp>
        <p:nvSpPr>
          <p:cNvPr id="3" name="Content Placeholder 2">
            <a:extLst>
              <a:ext uri="{FF2B5EF4-FFF2-40B4-BE49-F238E27FC236}">
                <a16:creationId xmlns:a16="http://schemas.microsoft.com/office/drawing/2014/main" id="{67C9D883-0F72-473D-A8C0-A0C00CC4845E}"/>
              </a:ext>
            </a:extLst>
          </p:cNvPr>
          <p:cNvSpPr>
            <a:spLocks noGrp="1"/>
          </p:cNvSpPr>
          <p:nvPr>
            <p:ph idx="1"/>
          </p:nvPr>
        </p:nvSpPr>
        <p:spPr/>
        <p:txBody>
          <a:bodyPr>
            <a:normAutofit fontScale="92500" lnSpcReduction="10000"/>
          </a:bodyPr>
          <a:lstStyle/>
          <a:p>
            <a:r>
              <a:rPr lang="en-US" dirty="0"/>
              <a:t>Amends KRS 338.062 to establish that no occupational safety and health administrative regulation shall be adopted, promulgated, or enforced that has not been promulgated by the Occupational Safety and Health Administration or the United States Department of Labor, or that is more stringent than the corresponding federal provision;</a:t>
            </a:r>
          </a:p>
          <a:p>
            <a:r>
              <a:rPr lang="en-US" dirty="0"/>
              <a:t>Amends KRS 338.111 to establish that representatives of the employer shall be given the opportunity to accompany the commissioner or the authorized representative of the commissioner during the physical inspection of any place of employment as authorized by KRS 338.101;</a:t>
            </a:r>
          </a:p>
          <a:p>
            <a:r>
              <a:rPr lang="en-US" dirty="0"/>
              <a:t>Amends KRS 338.141 to establish that any citation issued shall describe with particularity the alleged violation and shall include a reference to the provision of the act, standard, rule, or regulation alleged to have been violated;</a:t>
            </a:r>
          </a:p>
        </p:txBody>
      </p:sp>
    </p:spTree>
    <p:extLst>
      <p:ext uri="{BB962C8B-B14F-4D97-AF65-F5344CB8AC3E}">
        <p14:creationId xmlns:p14="http://schemas.microsoft.com/office/powerpoint/2010/main" val="765088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2AAAA-F37E-421A-9CAE-9522DA69C19F}"/>
              </a:ext>
            </a:extLst>
          </p:cNvPr>
          <p:cNvSpPr>
            <a:spLocks noGrp="1"/>
          </p:cNvSpPr>
          <p:nvPr>
            <p:ph type="title"/>
          </p:nvPr>
        </p:nvSpPr>
        <p:spPr/>
        <p:txBody>
          <a:bodyPr/>
          <a:lstStyle/>
          <a:p>
            <a:r>
              <a:rPr lang="en-US" dirty="0"/>
              <a:t>SB 15 – Wages </a:t>
            </a:r>
          </a:p>
        </p:txBody>
      </p:sp>
      <p:sp>
        <p:nvSpPr>
          <p:cNvPr id="3" name="Content Placeholder 2">
            <a:extLst>
              <a:ext uri="{FF2B5EF4-FFF2-40B4-BE49-F238E27FC236}">
                <a16:creationId xmlns:a16="http://schemas.microsoft.com/office/drawing/2014/main" id="{032561A9-8643-44E3-B45B-1F68229830BD}"/>
              </a:ext>
            </a:extLst>
          </p:cNvPr>
          <p:cNvSpPr>
            <a:spLocks noGrp="1"/>
          </p:cNvSpPr>
          <p:nvPr>
            <p:ph idx="1"/>
          </p:nvPr>
        </p:nvSpPr>
        <p:spPr/>
        <p:txBody>
          <a:bodyPr/>
          <a:lstStyle/>
          <a:p>
            <a:pPr marL="0" indent="0">
              <a:buNone/>
            </a:pPr>
            <a:endParaRPr lang="en-US" dirty="0"/>
          </a:p>
          <a:p>
            <a:pPr marL="0" indent="0">
              <a:buNone/>
            </a:pPr>
            <a:r>
              <a:rPr lang="en-US" dirty="0"/>
              <a:t>Amends KRS 337.010 to exempt any individual employed to play baseball from the definition of “employee” and establishes that he or she shall be compensated pursuant to the terms of a contract and collective bargaining agreement that expressly provides for wages and working conditions.</a:t>
            </a:r>
          </a:p>
          <a:p>
            <a:pPr marL="0" indent="0">
              <a:buNone/>
            </a:pPr>
            <a:endParaRPr lang="en-US" dirty="0"/>
          </a:p>
        </p:txBody>
      </p:sp>
    </p:spTree>
    <p:extLst>
      <p:ext uri="{BB962C8B-B14F-4D97-AF65-F5344CB8AC3E}">
        <p14:creationId xmlns:p14="http://schemas.microsoft.com/office/powerpoint/2010/main" val="753416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FB1F2-CA58-4901-9CE7-C77118CF2638}"/>
              </a:ext>
            </a:extLst>
          </p:cNvPr>
          <p:cNvSpPr>
            <a:spLocks noGrp="1"/>
          </p:cNvSpPr>
          <p:nvPr>
            <p:ph type="title"/>
          </p:nvPr>
        </p:nvSpPr>
        <p:spPr/>
        <p:txBody>
          <a:bodyPr/>
          <a:lstStyle/>
          <a:p>
            <a:r>
              <a:rPr lang="en-US" dirty="0"/>
              <a:t>HB 398 – Continued </a:t>
            </a:r>
          </a:p>
        </p:txBody>
      </p:sp>
      <p:sp>
        <p:nvSpPr>
          <p:cNvPr id="3" name="Content Placeholder 2">
            <a:extLst>
              <a:ext uri="{FF2B5EF4-FFF2-40B4-BE49-F238E27FC236}">
                <a16:creationId xmlns:a16="http://schemas.microsoft.com/office/drawing/2014/main" id="{7A6881D5-0165-4B87-8C5D-9374DB404DD7}"/>
              </a:ext>
            </a:extLst>
          </p:cNvPr>
          <p:cNvSpPr>
            <a:spLocks noGrp="1"/>
          </p:cNvSpPr>
          <p:nvPr>
            <p:ph idx="1"/>
          </p:nvPr>
        </p:nvSpPr>
        <p:spPr/>
        <p:txBody>
          <a:bodyPr>
            <a:normAutofit lnSpcReduction="10000"/>
          </a:bodyPr>
          <a:lstStyle/>
          <a:p>
            <a:r>
              <a:rPr lang="en-US" dirty="0"/>
              <a:t>Provides that a citation or notice of a de minimis violation shall be promptly issued after the inspection and shall not be issued more than six (6) months after the occurrence of the alleged violation;</a:t>
            </a:r>
          </a:p>
          <a:p>
            <a:pPr lvl="1"/>
            <a:r>
              <a:rPr lang="en-US" dirty="0"/>
              <a:t>Defines de minimis violation as a violation that has no direct or immediate relationship to safety or health;</a:t>
            </a:r>
          </a:p>
          <a:p>
            <a:r>
              <a:rPr lang="en-US" dirty="0"/>
              <a:t>Provides that a citation issued under this section shall not be classified as a repeated violation when issued more than three (3) consecutive years from the final order date of the previous citation; </a:t>
            </a:r>
          </a:p>
          <a:p>
            <a:r>
              <a:rPr lang="en-US" dirty="0"/>
              <a:t>Amends KRS 338.991 to establish that an employer who receives a notice of a de minimis violation of any section of this chapter shall not be assessed a civil penalty.</a:t>
            </a:r>
          </a:p>
        </p:txBody>
      </p:sp>
    </p:spTree>
    <p:extLst>
      <p:ext uri="{BB962C8B-B14F-4D97-AF65-F5344CB8AC3E}">
        <p14:creationId xmlns:p14="http://schemas.microsoft.com/office/powerpoint/2010/main" val="96120879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7CEE85-CC3C-4C0C-836E-FA1A216EB813}"/>
              </a:ext>
            </a:extLst>
          </p:cNvPr>
          <p:cNvSpPr>
            <a:spLocks noGrp="1"/>
          </p:cNvSpPr>
          <p:nvPr>
            <p:ph idx="1"/>
          </p:nvPr>
        </p:nvSpPr>
        <p:spPr/>
        <p:txBody>
          <a:bodyPr>
            <a:normAutofit lnSpcReduction="10000"/>
          </a:bodyPr>
          <a:lstStyle/>
          <a:p>
            <a:r>
              <a:rPr lang="en-US" dirty="0"/>
              <a:t>Creates a new section of KRS Chapter 519 to establish a person is guilty of interference with a legislative proceeding in the first degree when, with the intent to disrupt, impede, or prevent the General Assembly from conducting business, he or she knowingly:</a:t>
            </a:r>
          </a:p>
          <a:p>
            <a:pPr lvl="1"/>
            <a:r>
              <a:rPr lang="en-US" dirty="0"/>
              <a:t>Engages in, conspires to engage in, or facilitates another person engaging in disorderly or disruptive conduct in any legislative building and the conduct disrupts, impedes, or prevents the General Assembly from conducting business;</a:t>
            </a:r>
          </a:p>
          <a:p>
            <a:r>
              <a:rPr lang="en-US" dirty="0"/>
              <a:t>Interference with a legislative proceeding in the first degree is a Class A misdemeanor and a Class D felony for a third or subsequent offense;</a:t>
            </a:r>
          </a:p>
          <a:p>
            <a:r>
              <a:rPr lang="en-US" dirty="0"/>
              <a:t>Nothing in this section shall be construed to prohibit assembly in traditional public forums, including the Capitol rotunda and outdoor areas of the Capitol grounds;</a:t>
            </a:r>
          </a:p>
          <a:p>
            <a:endParaRPr lang="en-US" dirty="0"/>
          </a:p>
        </p:txBody>
      </p:sp>
      <p:sp>
        <p:nvSpPr>
          <p:cNvPr id="5" name="Title 4">
            <a:extLst>
              <a:ext uri="{FF2B5EF4-FFF2-40B4-BE49-F238E27FC236}">
                <a16:creationId xmlns:a16="http://schemas.microsoft.com/office/drawing/2014/main" id="{3F18F90C-0E6C-49DA-9512-604AFD1D8BF4}"/>
              </a:ext>
            </a:extLst>
          </p:cNvPr>
          <p:cNvSpPr>
            <a:spLocks noGrp="1"/>
          </p:cNvSpPr>
          <p:nvPr>
            <p:ph type="title"/>
          </p:nvPr>
        </p:nvSpPr>
        <p:spPr/>
        <p:txBody>
          <a:bodyPr/>
          <a:lstStyle/>
          <a:p>
            <a:r>
              <a:rPr lang="en-US" dirty="0"/>
              <a:t>HB 399 – Interference With a Legislative Proceeding</a:t>
            </a:r>
          </a:p>
        </p:txBody>
      </p:sp>
    </p:spTree>
    <p:extLst>
      <p:ext uri="{BB962C8B-B14F-4D97-AF65-F5344CB8AC3E}">
        <p14:creationId xmlns:p14="http://schemas.microsoft.com/office/powerpoint/2010/main" val="296606838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05B00-590F-4164-8C82-5796C1DFD2DB}"/>
              </a:ext>
            </a:extLst>
          </p:cNvPr>
          <p:cNvSpPr>
            <a:spLocks noGrp="1"/>
          </p:cNvSpPr>
          <p:nvPr>
            <p:ph type="title"/>
          </p:nvPr>
        </p:nvSpPr>
        <p:spPr/>
        <p:txBody>
          <a:bodyPr/>
          <a:lstStyle/>
          <a:p>
            <a:r>
              <a:rPr lang="en-US" dirty="0"/>
              <a:t>HB 399 - Continued</a:t>
            </a:r>
          </a:p>
        </p:txBody>
      </p:sp>
      <p:sp>
        <p:nvSpPr>
          <p:cNvPr id="3" name="Content Placeholder 2">
            <a:extLst>
              <a:ext uri="{FF2B5EF4-FFF2-40B4-BE49-F238E27FC236}">
                <a16:creationId xmlns:a16="http://schemas.microsoft.com/office/drawing/2014/main" id="{73412FCC-3954-418C-BBBB-3BE4E88A89F6}"/>
              </a:ext>
            </a:extLst>
          </p:cNvPr>
          <p:cNvSpPr>
            <a:spLocks noGrp="1"/>
          </p:cNvSpPr>
          <p:nvPr>
            <p:ph idx="1"/>
          </p:nvPr>
        </p:nvSpPr>
        <p:spPr/>
        <p:txBody>
          <a:bodyPr/>
          <a:lstStyle/>
          <a:p>
            <a:r>
              <a:rPr lang="en-US" dirty="0"/>
              <a:t>Creates a new section of KRS Chapter 519 to establish a person is guilty of interference with a legislative proceeding in the second degree when, with the intent to disrupt, impede, or prevent the General Assembly from conducting business, he or she knowingly:</a:t>
            </a:r>
          </a:p>
          <a:p>
            <a:pPr lvl="1"/>
            <a:r>
              <a:rPr lang="en-US" dirty="0"/>
              <a:t>Enters into or remains inside, conspires to enter into or remain inside, or facilitates another person entering into or remaining inside a chamber or gallery of the General Assembly, or another room inside a legislative building that is set aside or designated for use of the members of the General Assembly; or</a:t>
            </a:r>
          </a:p>
          <a:p>
            <a:pPr lvl="1"/>
            <a:r>
              <a:rPr lang="en-US" dirty="0"/>
              <a:t>Obstructs or impedes, conspires to obstruct or impede, or facilitates another person obstructing or impeding a legislator, legislative officer, or legislative staff member’s ingress, egress, or movement within a legislative building; </a:t>
            </a:r>
          </a:p>
        </p:txBody>
      </p:sp>
    </p:spTree>
    <p:extLst>
      <p:ext uri="{BB962C8B-B14F-4D97-AF65-F5344CB8AC3E}">
        <p14:creationId xmlns:p14="http://schemas.microsoft.com/office/powerpoint/2010/main" val="394881281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9B691-0C79-45DC-8807-863C3930D96D}"/>
              </a:ext>
            </a:extLst>
          </p:cNvPr>
          <p:cNvSpPr>
            <a:spLocks noGrp="1"/>
          </p:cNvSpPr>
          <p:nvPr>
            <p:ph type="title"/>
          </p:nvPr>
        </p:nvSpPr>
        <p:spPr/>
        <p:txBody>
          <a:bodyPr/>
          <a:lstStyle/>
          <a:p>
            <a:r>
              <a:rPr lang="en-US" dirty="0"/>
              <a:t>HB 399 - Continued</a:t>
            </a:r>
          </a:p>
        </p:txBody>
      </p:sp>
      <p:sp>
        <p:nvSpPr>
          <p:cNvPr id="3" name="Content Placeholder 2">
            <a:extLst>
              <a:ext uri="{FF2B5EF4-FFF2-40B4-BE49-F238E27FC236}">
                <a16:creationId xmlns:a16="http://schemas.microsoft.com/office/drawing/2014/main" id="{898E45D6-20CC-4B5A-A2EE-B1CB1BD2800B}"/>
              </a:ext>
            </a:extLst>
          </p:cNvPr>
          <p:cNvSpPr>
            <a:spLocks noGrp="1"/>
          </p:cNvSpPr>
          <p:nvPr>
            <p:ph idx="1"/>
          </p:nvPr>
        </p:nvSpPr>
        <p:spPr/>
        <p:txBody>
          <a:bodyPr>
            <a:normAutofit lnSpcReduction="10000"/>
          </a:bodyPr>
          <a:lstStyle/>
          <a:p>
            <a:r>
              <a:rPr lang="en-US" dirty="0"/>
              <a:t>Interference with a legislative proceeding in the second degree is a Class B misdemeanor for the first offense and a Class A misdemeanor for a second or subsequent offense;</a:t>
            </a:r>
          </a:p>
          <a:p>
            <a:r>
              <a:rPr lang="en-US" dirty="0"/>
              <a:t>Nothing in this section shall be construed to prohibit assembly in traditional public forums, including but not limited to the Capitol rotunda and outdoor areas of the Capitol grounds, or attendance at legislative meetings; and</a:t>
            </a:r>
          </a:p>
          <a:p>
            <a:r>
              <a:rPr lang="en-US" dirty="0"/>
              <a:t>Amends KRS 431.015 to establish a peace officer may make an arrest for a violation of interference with a legislative proceeding and shall remove a person in violation when requested by the Speaker of the House of Representatives or the Sergeant-at-Arms of the House, the President of the Senate or the Sergeant-at-Arms of the Senate, or the Chair of a committee of the General Assembly.</a:t>
            </a:r>
          </a:p>
        </p:txBody>
      </p:sp>
    </p:spTree>
    <p:extLst>
      <p:ext uri="{BB962C8B-B14F-4D97-AF65-F5344CB8AC3E}">
        <p14:creationId xmlns:p14="http://schemas.microsoft.com/office/powerpoint/2010/main" val="487795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9E25A-BFD0-45F4-8F65-ED87DD4FBA44}"/>
              </a:ext>
            </a:extLst>
          </p:cNvPr>
          <p:cNvSpPr>
            <a:spLocks noGrp="1"/>
          </p:cNvSpPr>
          <p:nvPr>
            <p:ph type="title"/>
          </p:nvPr>
        </p:nvSpPr>
        <p:spPr/>
        <p:txBody>
          <a:bodyPr/>
          <a:lstStyle/>
          <a:p>
            <a:r>
              <a:rPr lang="en-US" dirty="0"/>
              <a:t>HB 437 – Alcoholic Beverages		</a:t>
            </a:r>
          </a:p>
        </p:txBody>
      </p:sp>
      <p:sp>
        <p:nvSpPr>
          <p:cNvPr id="3" name="Content Placeholder 2">
            <a:extLst>
              <a:ext uri="{FF2B5EF4-FFF2-40B4-BE49-F238E27FC236}">
                <a16:creationId xmlns:a16="http://schemas.microsoft.com/office/drawing/2014/main" id="{F3637A5C-654F-4611-A531-D5EA67945008}"/>
              </a:ext>
            </a:extLst>
          </p:cNvPr>
          <p:cNvSpPr>
            <a:spLocks noGrp="1"/>
          </p:cNvSpPr>
          <p:nvPr>
            <p:ph idx="1"/>
          </p:nvPr>
        </p:nvSpPr>
        <p:spPr/>
        <p:txBody>
          <a:bodyPr/>
          <a:lstStyle/>
          <a:p>
            <a:r>
              <a:rPr lang="en-US" dirty="0"/>
              <a:t>Amends KRS 241.090, 241.110, and 241.170 to provide that state administrators, county investigators, and city administrators and investigators shall not have the power to make arrests unless certified as peace officers under KRS 15.380 to 15.404;</a:t>
            </a:r>
          </a:p>
          <a:p>
            <a:r>
              <a:rPr lang="en-US" dirty="0"/>
              <a:t>Amends KRS 244.290 to permit a licensee that is authorized to sell distilled spirits and wine by the drink at retail to sell the same on Sundays; and</a:t>
            </a:r>
          </a:p>
          <a:p>
            <a:r>
              <a:rPr lang="en-US" dirty="0"/>
              <a:t>Amends KRS 244.480 to permit a licensee that is authorized to sell malt beverages by the drink to sell the same on Sundays.</a:t>
            </a:r>
          </a:p>
          <a:p>
            <a:endParaRPr lang="en-US" dirty="0"/>
          </a:p>
        </p:txBody>
      </p:sp>
    </p:spTree>
    <p:extLst>
      <p:ext uri="{BB962C8B-B14F-4D97-AF65-F5344CB8AC3E}">
        <p14:creationId xmlns:p14="http://schemas.microsoft.com/office/powerpoint/2010/main" val="184534627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B125-7876-440A-BB68-9898C9C11D1C}"/>
              </a:ext>
            </a:extLst>
          </p:cNvPr>
          <p:cNvSpPr>
            <a:spLocks noGrp="1"/>
          </p:cNvSpPr>
          <p:nvPr>
            <p:ph type="title"/>
          </p:nvPr>
        </p:nvSpPr>
        <p:spPr/>
        <p:txBody>
          <a:bodyPr/>
          <a:lstStyle/>
          <a:p>
            <a:r>
              <a:rPr lang="en-US" dirty="0"/>
              <a:t>HB 443 – Hal Rogers Parkway	</a:t>
            </a:r>
          </a:p>
        </p:txBody>
      </p:sp>
      <p:sp>
        <p:nvSpPr>
          <p:cNvPr id="3" name="Content Placeholder 2">
            <a:extLst>
              <a:ext uri="{FF2B5EF4-FFF2-40B4-BE49-F238E27FC236}">
                <a16:creationId xmlns:a16="http://schemas.microsoft.com/office/drawing/2014/main" id="{62757142-7930-4F91-89FC-C4DBA18B31BD}"/>
              </a:ext>
            </a:extLst>
          </p:cNvPr>
          <p:cNvSpPr>
            <a:spLocks noGrp="1"/>
          </p:cNvSpPr>
          <p:nvPr>
            <p:ph idx="1"/>
          </p:nvPr>
        </p:nvSpPr>
        <p:spPr/>
        <p:txBody>
          <a:bodyPr/>
          <a:lstStyle/>
          <a:p>
            <a:r>
              <a:rPr lang="en-US" dirty="0"/>
              <a:t>Amends KRS 177.317 to direct the Transportation Cabinet to include Kentucky Route 80 in Perry, Knott, and Floyd Counties as part of the Hal Rogers Parkway.</a:t>
            </a:r>
          </a:p>
          <a:p>
            <a:endParaRPr lang="en-US" dirty="0"/>
          </a:p>
        </p:txBody>
      </p:sp>
    </p:spTree>
    <p:extLst>
      <p:ext uri="{BB962C8B-B14F-4D97-AF65-F5344CB8AC3E}">
        <p14:creationId xmlns:p14="http://schemas.microsoft.com/office/powerpoint/2010/main" val="176778777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B5269-717A-460B-A8FA-955B818503B4}"/>
              </a:ext>
            </a:extLst>
          </p:cNvPr>
          <p:cNvSpPr>
            <a:spLocks noGrp="1"/>
          </p:cNvSpPr>
          <p:nvPr>
            <p:ph type="title"/>
          </p:nvPr>
        </p:nvSpPr>
        <p:spPr/>
        <p:txBody>
          <a:bodyPr/>
          <a:lstStyle/>
          <a:p>
            <a:r>
              <a:rPr lang="en-US" dirty="0"/>
              <a:t>HB 444 – Commercial Driver’s Licenses</a:t>
            </a:r>
          </a:p>
        </p:txBody>
      </p:sp>
      <p:sp>
        <p:nvSpPr>
          <p:cNvPr id="3" name="Content Placeholder 2">
            <a:extLst>
              <a:ext uri="{FF2B5EF4-FFF2-40B4-BE49-F238E27FC236}">
                <a16:creationId xmlns:a16="http://schemas.microsoft.com/office/drawing/2014/main" id="{52A16039-7A28-40D4-89D5-1B02D5C020B6}"/>
              </a:ext>
            </a:extLst>
          </p:cNvPr>
          <p:cNvSpPr>
            <a:spLocks noGrp="1"/>
          </p:cNvSpPr>
          <p:nvPr>
            <p:ph idx="1"/>
          </p:nvPr>
        </p:nvSpPr>
        <p:spPr/>
        <p:txBody>
          <a:bodyPr/>
          <a:lstStyle/>
          <a:p>
            <a:r>
              <a:rPr lang="en-US" dirty="0"/>
              <a:t>Amends KRS </a:t>
            </a:r>
            <a:r>
              <a:rPr lang="en-US" dirty="0" err="1"/>
              <a:t>281A.185</a:t>
            </a:r>
            <a:r>
              <a:rPr lang="en-US" dirty="0"/>
              <a:t> to require courts to report convictions to licensing agencies to be recorded on the driver’s record;</a:t>
            </a:r>
          </a:p>
          <a:p>
            <a:r>
              <a:rPr lang="en-US" dirty="0"/>
              <a:t>Provides the recording of the conviction triggers any appropriate disqualifying action for the driver; and</a:t>
            </a:r>
          </a:p>
          <a:p>
            <a:r>
              <a:rPr lang="en-US" dirty="0"/>
              <a:t>Amends KRS </a:t>
            </a:r>
            <a:r>
              <a:rPr lang="en-US" dirty="0" err="1"/>
              <a:t>281A.170</a:t>
            </a:r>
            <a:r>
              <a:rPr lang="en-US" dirty="0"/>
              <a:t> to prohibit individuals under age 21 from driving a school bus but allows those individuals to be issued a hazardous materials endorsement.</a:t>
            </a:r>
          </a:p>
        </p:txBody>
      </p:sp>
    </p:spTree>
    <p:extLst>
      <p:ext uri="{BB962C8B-B14F-4D97-AF65-F5344CB8AC3E}">
        <p14:creationId xmlns:p14="http://schemas.microsoft.com/office/powerpoint/2010/main" val="339874787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4BE60-319F-4E89-8A2E-25284C6626A0}"/>
              </a:ext>
            </a:extLst>
          </p:cNvPr>
          <p:cNvSpPr>
            <a:spLocks noGrp="1"/>
          </p:cNvSpPr>
          <p:nvPr>
            <p:ph type="title"/>
          </p:nvPr>
        </p:nvSpPr>
        <p:spPr/>
        <p:txBody>
          <a:bodyPr/>
          <a:lstStyle/>
          <a:p>
            <a:r>
              <a:rPr lang="en-US" dirty="0"/>
              <a:t>HB 455 – Elections </a:t>
            </a:r>
          </a:p>
        </p:txBody>
      </p:sp>
      <p:sp>
        <p:nvSpPr>
          <p:cNvPr id="3" name="Content Placeholder 2">
            <a:extLst>
              <a:ext uri="{FF2B5EF4-FFF2-40B4-BE49-F238E27FC236}">
                <a16:creationId xmlns:a16="http://schemas.microsoft.com/office/drawing/2014/main" id="{2EE6E9C3-82AF-4382-846F-8A05F01E7470}"/>
              </a:ext>
            </a:extLst>
          </p:cNvPr>
          <p:cNvSpPr>
            <a:spLocks noGrp="1"/>
          </p:cNvSpPr>
          <p:nvPr>
            <p:ph idx="1"/>
          </p:nvPr>
        </p:nvSpPr>
        <p:spPr/>
        <p:txBody>
          <a:bodyPr/>
          <a:lstStyle/>
          <a:p>
            <a:r>
              <a:rPr lang="en-US" dirty="0"/>
              <a:t>Creates a new section of KRS Chapter 15 to establish a Unit of Election Investigations and Security within the Office of the Attorney General; and</a:t>
            </a:r>
          </a:p>
          <a:p>
            <a:r>
              <a:rPr lang="en-US" dirty="0"/>
              <a:t>Establishes that the new unit will receive complaints, conduct investigations, and enforce state election laws.</a:t>
            </a:r>
          </a:p>
          <a:p>
            <a:endParaRPr lang="en-US" dirty="0"/>
          </a:p>
        </p:txBody>
      </p:sp>
    </p:spTree>
    <p:extLst>
      <p:ext uri="{BB962C8B-B14F-4D97-AF65-F5344CB8AC3E}">
        <p14:creationId xmlns:p14="http://schemas.microsoft.com/office/powerpoint/2010/main" val="185563906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3BDFA-250B-4D1C-B8D9-16EACF691A81}"/>
              </a:ext>
            </a:extLst>
          </p:cNvPr>
          <p:cNvSpPr>
            <a:spLocks noGrp="1"/>
          </p:cNvSpPr>
          <p:nvPr>
            <p:ph type="title"/>
          </p:nvPr>
        </p:nvSpPr>
        <p:spPr/>
        <p:txBody>
          <a:bodyPr/>
          <a:lstStyle/>
          <a:p>
            <a:r>
              <a:rPr lang="en-US" dirty="0"/>
              <a:t>HB 462 – Correction of Marriage Documents</a:t>
            </a:r>
          </a:p>
        </p:txBody>
      </p:sp>
      <p:sp>
        <p:nvSpPr>
          <p:cNvPr id="3" name="Content Placeholder 2">
            <a:extLst>
              <a:ext uri="{FF2B5EF4-FFF2-40B4-BE49-F238E27FC236}">
                <a16:creationId xmlns:a16="http://schemas.microsoft.com/office/drawing/2014/main" id="{F0B6BAA9-BF01-44D0-9A59-B0B7F8E7B56E}"/>
              </a:ext>
            </a:extLst>
          </p:cNvPr>
          <p:cNvSpPr>
            <a:spLocks noGrp="1"/>
          </p:cNvSpPr>
          <p:nvPr>
            <p:ph idx="1"/>
          </p:nvPr>
        </p:nvSpPr>
        <p:spPr/>
        <p:txBody>
          <a:bodyPr>
            <a:normAutofit lnSpcReduction="10000"/>
          </a:bodyPr>
          <a:lstStyle/>
          <a:p>
            <a:r>
              <a:rPr lang="en-US" dirty="0"/>
              <a:t>Creates a new section of KRS Chapter 402 to allow a county clerk to correct a marriage application or marriage license upon receipt of an affidavit executed by both parties to the marriage;</a:t>
            </a:r>
          </a:p>
          <a:p>
            <a:r>
              <a:rPr lang="en-US" dirty="0"/>
              <a:t>Provides examples of errors and omissions that a clerk may correct upon receipt of the affidavit;</a:t>
            </a:r>
          </a:p>
          <a:p>
            <a:r>
              <a:rPr lang="en-US" dirty="0"/>
              <a:t>Allows persons to obtain a corrected marriage license by court order if desired;</a:t>
            </a:r>
          </a:p>
          <a:p>
            <a:r>
              <a:rPr lang="en-US" dirty="0"/>
              <a:t>Subjects a person who intentionally submits a material false statement to the penalties in KRS 523.030 (second degree perjury); and</a:t>
            </a:r>
          </a:p>
          <a:p>
            <a:r>
              <a:rPr lang="en-US" dirty="0"/>
              <a:t>Provides funds collected from amendments to licenses will be remitted to the domestic violence shelter fund.</a:t>
            </a:r>
          </a:p>
        </p:txBody>
      </p:sp>
    </p:spTree>
    <p:extLst>
      <p:ext uri="{BB962C8B-B14F-4D97-AF65-F5344CB8AC3E}">
        <p14:creationId xmlns:p14="http://schemas.microsoft.com/office/powerpoint/2010/main" val="263295380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3717D-6BCB-4B96-8DD3-2F0EE7EFCA06}"/>
              </a:ext>
            </a:extLst>
          </p:cNvPr>
          <p:cNvSpPr>
            <a:spLocks noGrp="1"/>
          </p:cNvSpPr>
          <p:nvPr>
            <p:ph type="title"/>
          </p:nvPr>
        </p:nvSpPr>
        <p:spPr/>
        <p:txBody>
          <a:bodyPr/>
          <a:lstStyle/>
          <a:p>
            <a:r>
              <a:rPr lang="en-US" dirty="0"/>
              <a:t>HB 473 – Consumer Data Privacy	</a:t>
            </a:r>
          </a:p>
        </p:txBody>
      </p:sp>
      <p:sp>
        <p:nvSpPr>
          <p:cNvPr id="3" name="Content Placeholder 2">
            <a:extLst>
              <a:ext uri="{FF2B5EF4-FFF2-40B4-BE49-F238E27FC236}">
                <a16:creationId xmlns:a16="http://schemas.microsoft.com/office/drawing/2014/main" id="{DDD27E6F-6030-4A7C-8618-A46DA0AE652B}"/>
              </a:ext>
            </a:extLst>
          </p:cNvPr>
          <p:cNvSpPr>
            <a:spLocks noGrp="1"/>
          </p:cNvSpPr>
          <p:nvPr>
            <p:ph idx="1"/>
          </p:nvPr>
        </p:nvSpPr>
        <p:spPr/>
        <p:txBody>
          <a:bodyPr/>
          <a:lstStyle/>
          <a:p>
            <a:r>
              <a:rPr lang="en-US" dirty="0"/>
              <a:t>Amends KRS 367.3613 to exempt the following information from the Kentucky Consumer Data Protection Act:</a:t>
            </a:r>
          </a:p>
          <a:p>
            <a:pPr lvl="1"/>
            <a:r>
              <a:rPr lang="en-US" dirty="0"/>
              <a:t>Information collected by a health care provider that maintains protected health information in accordance with HIPAA; and</a:t>
            </a:r>
          </a:p>
          <a:p>
            <a:pPr lvl="1"/>
            <a:r>
              <a:rPr lang="en-US" dirty="0"/>
              <a:t>Information included in a limited data set as described in 45 C.F.R. sec. 164.514(e).</a:t>
            </a:r>
          </a:p>
        </p:txBody>
      </p:sp>
    </p:spTree>
    <p:extLst>
      <p:ext uri="{BB962C8B-B14F-4D97-AF65-F5344CB8AC3E}">
        <p14:creationId xmlns:p14="http://schemas.microsoft.com/office/powerpoint/2010/main" val="505431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4A7E6-077E-46AC-BF2E-E4067894E9B3}"/>
              </a:ext>
            </a:extLst>
          </p:cNvPr>
          <p:cNvSpPr>
            <a:spLocks noGrp="1"/>
          </p:cNvSpPr>
          <p:nvPr>
            <p:ph type="title"/>
          </p:nvPr>
        </p:nvSpPr>
        <p:spPr/>
        <p:txBody>
          <a:bodyPr/>
          <a:lstStyle/>
          <a:p>
            <a:r>
              <a:rPr lang="en-US" dirty="0"/>
              <a:t>SB 18 – Insurance for Vehicle Businesses</a:t>
            </a:r>
          </a:p>
        </p:txBody>
      </p:sp>
      <p:sp>
        <p:nvSpPr>
          <p:cNvPr id="3" name="Content Placeholder 2">
            <a:extLst>
              <a:ext uri="{FF2B5EF4-FFF2-40B4-BE49-F238E27FC236}">
                <a16:creationId xmlns:a16="http://schemas.microsoft.com/office/drawing/2014/main" id="{2A38D2D1-338E-4E42-8AC2-FB9E1E43734C}"/>
              </a:ext>
            </a:extLst>
          </p:cNvPr>
          <p:cNvSpPr>
            <a:spLocks noGrp="1"/>
          </p:cNvSpPr>
          <p:nvPr>
            <p:ph idx="1"/>
          </p:nvPr>
        </p:nvSpPr>
        <p:spPr/>
        <p:txBody>
          <a:bodyPr/>
          <a:lstStyle/>
          <a:p>
            <a:r>
              <a:rPr lang="en-US" sz="1800" dirty="0">
                <a:cs typeface="Segoe UI" panose="020B0502040204020203" pitchFamily="34" charset="0"/>
              </a:rPr>
              <a:t>Amends KRS 190.033 to establish the requirements for the indemnifying bond or insurance policy required for the issuance or renewal of a vehicle dealer’s license, new recreational vehicle dealer’s license, motor vehicle auction dealer’s license, or wholesaler’s license.</a:t>
            </a:r>
            <a:endParaRPr lang="en-US" dirty="0"/>
          </a:p>
        </p:txBody>
      </p:sp>
    </p:spTree>
    <p:extLst>
      <p:ext uri="{BB962C8B-B14F-4D97-AF65-F5344CB8AC3E}">
        <p14:creationId xmlns:p14="http://schemas.microsoft.com/office/powerpoint/2010/main" val="215044690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E5318-9138-48DD-A556-4AAE2AC765EA}"/>
              </a:ext>
            </a:extLst>
          </p:cNvPr>
          <p:cNvSpPr>
            <a:spLocks noGrp="1"/>
          </p:cNvSpPr>
          <p:nvPr>
            <p:ph type="title"/>
          </p:nvPr>
        </p:nvSpPr>
        <p:spPr/>
        <p:txBody>
          <a:bodyPr/>
          <a:lstStyle/>
          <a:p>
            <a:r>
              <a:rPr lang="en-US" dirty="0"/>
              <a:t>HB 493 – Towing and Storage of Motor Vehicles</a:t>
            </a:r>
          </a:p>
        </p:txBody>
      </p:sp>
      <p:sp>
        <p:nvSpPr>
          <p:cNvPr id="3" name="Content Placeholder 2">
            <a:extLst>
              <a:ext uri="{FF2B5EF4-FFF2-40B4-BE49-F238E27FC236}">
                <a16:creationId xmlns:a16="http://schemas.microsoft.com/office/drawing/2014/main" id="{57A1241C-452C-470C-A707-9233244AF8A5}"/>
              </a:ext>
            </a:extLst>
          </p:cNvPr>
          <p:cNvSpPr>
            <a:spLocks noGrp="1"/>
          </p:cNvSpPr>
          <p:nvPr>
            <p:ph idx="1"/>
          </p:nvPr>
        </p:nvSpPr>
        <p:spPr/>
        <p:txBody>
          <a:bodyPr>
            <a:normAutofit fontScale="92500" lnSpcReduction="20000"/>
          </a:bodyPr>
          <a:lstStyle/>
          <a:p>
            <a:r>
              <a:rPr lang="en-US" dirty="0"/>
              <a:t>Amends KRS 281.630 to establish a towing and storage facility certificate and require applicants for the same to file a rate sheet with the application and renewal for the certificate;</a:t>
            </a:r>
          </a:p>
          <a:p>
            <a:r>
              <a:rPr lang="en-US" dirty="0"/>
              <a:t>Amends KRS 281.928 to require an entity requesting a vehicle in a storage facility to be held pending a civil or criminal investigation to notify the owner, lienholder, and insurer of the vehicle within five (5) business days of a hold being initiated or within two (2) business days of a hold being released;</a:t>
            </a:r>
          </a:p>
          <a:p>
            <a:r>
              <a:rPr lang="en-US" dirty="0"/>
              <a:t>Amends KRS 281.930 to set limits on charges for the storage of vehicles held for civil or criminal investigation and allows vehicles to be moved to an insurer’s facility if the insurer offers to provide secure storage at no cost;</a:t>
            </a:r>
          </a:p>
          <a:p>
            <a:r>
              <a:rPr lang="en-US" dirty="0"/>
              <a:t>Amends KRS 281.926 to require towing companies and storage facilities to maintain only one (1) rate sheet applicable to all customers, regardless of the party responsible for payment of services; require payments deemed excessive to be refunded within 30 days of notification to the towing or storage company.</a:t>
            </a:r>
          </a:p>
        </p:txBody>
      </p:sp>
    </p:spTree>
    <p:extLst>
      <p:ext uri="{BB962C8B-B14F-4D97-AF65-F5344CB8AC3E}">
        <p14:creationId xmlns:p14="http://schemas.microsoft.com/office/powerpoint/2010/main" val="182811417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C062C-D426-453F-9026-0FA956F34E50}"/>
              </a:ext>
            </a:extLst>
          </p:cNvPr>
          <p:cNvSpPr>
            <a:spLocks noGrp="1"/>
          </p:cNvSpPr>
          <p:nvPr>
            <p:ph type="title"/>
          </p:nvPr>
        </p:nvSpPr>
        <p:spPr/>
        <p:txBody>
          <a:bodyPr/>
          <a:lstStyle/>
          <a:p>
            <a:r>
              <a:rPr lang="en-US" dirty="0"/>
              <a:t>HB 520 – Law Enforcement Records</a:t>
            </a:r>
          </a:p>
        </p:txBody>
      </p:sp>
      <p:sp>
        <p:nvSpPr>
          <p:cNvPr id="3" name="Content Placeholder 2">
            <a:extLst>
              <a:ext uri="{FF2B5EF4-FFF2-40B4-BE49-F238E27FC236}">
                <a16:creationId xmlns:a16="http://schemas.microsoft.com/office/drawing/2014/main" id="{350C9172-6CDD-4164-8A25-3B4065A5A70C}"/>
              </a:ext>
            </a:extLst>
          </p:cNvPr>
          <p:cNvSpPr>
            <a:spLocks noGrp="1"/>
          </p:cNvSpPr>
          <p:nvPr>
            <p:ph idx="1"/>
          </p:nvPr>
        </p:nvSpPr>
        <p:spPr/>
        <p:txBody>
          <a:bodyPr/>
          <a:lstStyle/>
          <a:p>
            <a:r>
              <a:rPr lang="en-US" dirty="0"/>
              <a:t>Amends KRS 61.878 to provide that law enforcement records are exempt from public inspection if the disclosure of information could pose an articulable risk of harm to the law enforcement agency or its investigation by revealing the identify of informants or witnesses not otherwise known.</a:t>
            </a:r>
          </a:p>
        </p:txBody>
      </p:sp>
    </p:spTree>
    <p:extLst>
      <p:ext uri="{BB962C8B-B14F-4D97-AF65-F5344CB8AC3E}">
        <p14:creationId xmlns:p14="http://schemas.microsoft.com/office/powerpoint/2010/main" val="142888406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A68CC-E7E0-4B01-BA37-D72266E7C796}"/>
              </a:ext>
            </a:extLst>
          </p:cNvPr>
          <p:cNvSpPr>
            <a:spLocks noGrp="1"/>
          </p:cNvSpPr>
          <p:nvPr>
            <p:ph type="title"/>
          </p:nvPr>
        </p:nvSpPr>
        <p:spPr/>
        <p:txBody>
          <a:bodyPr/>
          <a:lstStyle/>
          <a:p>
            <a:r>
              <a:rPr lang="en-US" dirty="0"/>
              <a:t>HB 544 – Disaster Relief</a:t>
            </a:r>
          </a:p>
        </p:txBody>
      </p:sp>
      <p:sp>
        <p:nvSpPr>
          <p:cNvPr id="3" name="Content Placeholder 2">
            <a:extLst>
              <a:ext uri="{FF2B5EF4-FFF2-40B4-BE49-F238E27FC236}">
                <a16:creationId xmlns:a16="http://schemas.microsoft.com/office/drawing/2014/main" id="{0FB2A28D-5592-4221-9F0A-4317FDFBACF3}"/>
              </a:ext>
            </a:extLst>
          </p:cNvPr>
          <p:cNvSpPr>
            <a:spLocks noGrp="1"/>
          </p:cNvSpPr>
          <p:nvPr>
            <p:ph idx="1"/>
          </p:nvPr>
        </p:nvSpPr>
        <p:spPr/>
        <p:txBody>
          <a:bodyPr/>
          <a:lstStyle/>
          <a:p>
            <a:r>
              <a:rPr lang="en-US" dirty="0"/>
              <a:t>Creates a new section of KRS Chapter </a:t>
            </a:r>
            <a:r>
              <a:rPr lang="en-US" dirty="0" err="1"/>
              <a:t>39A</a:t>
            </a:r>
            <a:r>
              <a:rPr lang="en-US" dirty="0"/>
              <a:t> to establish the State Aid Funding for Emergencies 4860 Fund;</a:t>
            </a:r>
          </a:p>
          <a:p>
            <a:r>
              <a:rPr lang="en-US" dirty="0"/>
              <a:t>Establishes eligibility to receive financial support from the fund;</a:t>
            </a:r>
          </a:p>
          <a:p>
            <a:r>
              <a:rPr lang="en-US" dirty="0"/>
              <a:t>Establishes eligible expenses for reimbursement;</a:t>
            </a:r>
          </a:p>
          <a:p>
            <a:r>
              <a:rPr lang="en-US" dirty="0"/>
              <a:t>Requires repayment of funds if a recipient subsequently receives money from any other source;</a:t>
            </a:r>
          </a:p>
          <a:p>
            <a:r>
              <a:rPr lang="en-US" dirty="0"/>
              <a:t>Allows up to $100 million from the 2024-2026 fiscal biennium to be paid from the General Fund Surplus Account or the Budget Reserve Trust Fund Account as necessary government expenses for declared emergencies.</a:t>
            </a:r>
          </a:p>
        </p:txBody>
      </p:sp>
    </p:spTree>
    <p:extLst>
      <p:ext uri="{BB962C8B-B14F-4D97-AF65-F5344CB8AC3E}">
        <p14:creationId xmlns:p14="http://schemas.microsoft.com/office/powerpoint/2010/main" val="398730167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2A0E0-8FFB-4BE5-AE03-633A758F2BB0}"/>
              </a:ext>
            </a:extLst>
          </p:cNvPr>
          <p:cNvSpPr>
            <a:spLocks noGrp="1"/>
          </p:cNvSpPr>
          <p:nvPr>
            <p:ph type="title"/>
          </p:nvPr>
        </p:nvSpPr>
        <p:spPr/>
        <p:txBody>
          <a:bodyPr/>
          <a:lstStyle/>
          <a:p>
            <a:r>
              <a:rPr lang="en-US" dirty="0"/>
              <a:t>HB 552 – Economic Development</a:t>
            </a:r>
          </a:p>
        </p:txBody>
      </p:sp>
      <p:sp>
        <p:nvSpPr>
          <p:cNvPr id="3" name="Content Placeholder 2">
            <a:extLst>
              <a:ext uri="{FF2B5EF4-FFF2-40B4-BE49-F238E27FC236}">
                <a16:creationId xmlns:a16="http://schemas.microsoft.com/office/drawing/2014/main" id="{E9B35D62-7085-4B04-A08D-79D4BF76EEBB}"/>
              </a:ext>
            </a:extLst>
          </p:cNvPr>
          <p:cNvSpPr>
            <a:spLocks noGrp="1"/>
          </p:cNvSpPr>
          <p:nvPr>
            <p:ph idx="1"/>
          </p:nvPr>
        </p:nvSpPr>
        <p:spPr/>
        <p:txBody>
          <a:bodyPr>
            <a:normAutofit lnSpcReduction="10000"/>
          </a:bodyPr>
          <a:lstStyle/>
          <a:p>
            <a:r>
              <a:rPr lang="en-US" dirty="0"/>
              <a:t>Amends KRS </a:t>
            </a:r>
            <a:r>
              <a:rPr lang="en-US" dirty="0" err="1"/>
              <a:t>91A.360</a:t>
            </a:r>
            <a:r>
              <a:rPr lang="en-US" dirty="0"/>
              <a:t> to allow appropriate CEOS or officers of a local tourist and convention center to appoint to the commission persons representing local restaurants, hotels, or motels situated within the city or county of the commission if no formal local city or county restaurant association, hotel and motel association, or chamber of commerce is in existence;</a:t>
            </a:r>
          </a:p>
          <a:p>
            <a:r>
              <a:rPr lang="en-US" dirty="0"/>
              <a:t>Creates a new section of KRS Chapter 7 to establish the Kentucky-Ireland Trade Commission of the General Assembly; establish the commission’s purpose, membership, responsibilities, and reporting requirements;</a:t>
            </a:r>
          </a:p>
          <a:p>
            <a:r>
              <a:rPr lang="en-US" dirty="0"/>
              <a:t>Creates a new section of KRS Chapter </a:t>
            </a:r>
            <a:r>
              <a:rPr lang="en-US" dirty="0" err="1"/>
              <a:t>45A</a:t>
            </a:r>
            <a:r>
              <a:rPr lang="en-US" dirty="0"/>
              <a:t> to exclude the renewal or extension of a license agreement between the Finance and Administration Cabinet and a state marina operator from compliance with the model procurement code;</a:t>
            </a:r>
          </a:p>
        </p:txBody>
      </p:sp>
    </p:spTree>
    <p:extLst>
      <p:ext uri="{BB962C8B-B14F-4D97-AF65-F5344CB8AC3E}">
        <p14:creationId xmlns:p14="http://schemas.microsoft.com/office/powerpoint/2010/main" val="15795723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91B8F-71D7-4F16-B8E5-5B556C146190}"/>
              </a:ext>
            </a:extLst>
          </p:cNvPr>
          <p:cNvSpPr>
            <a:spLocks noGrp="1"/>
          </p:cNvSpPr>
          <p:nvPr>
            <p:ph type="title"/>
          </p:nvPr>
        </p:nvSpPr>
        <p:spPr/>
        <p:txBody>
          <a:bodyPr/>
          <a:lstStyle/>
          <a:p>
            <a:r>
              <a:rPr lang="en-US" dirty="0"/>
              <a:t>HB 552 - Continued</a:t>
            </a:r>
          </a:p>
        </p:txBody>
      </p:sp>
      <p:sp>
        <p:nvSpPr>
          <p:cNvPr id="3" name="Content Placeholder 2">
            <a:extLst>
              <a:ext uri="{FF2B5EF4-FFF2-40B4-BE49-F238E27FC236}">
                <a16:creationId xmlns:a16="http://schemas.microsoft.com/office/drawing/2014/main" id="{B8EBEEB4-400C-47E8-8432-F901D7945195}"/>
              </a:ext>
            </a:extLst>
          </p:cNvPr>
          <p:cNvSpPr>
            <a:spLocks noGrp="1"/>
          </p:cNvSpPr>
          <p:nvPr>
            <p:ph idx="1"/>
          </p:nvPr>
        </p:nvSpPr>
        <p:spPr/>
        <p:txBody>
          <a:bodyPr/>
          <a:lstStyle/>
          <a:p>
            <a:r>
              <a:rPr lang="en-US" dirty="0"/>
              <a:t>Amends KRS </a:t>
            </a:r>
            <a:r>
              <a:rPr lang="en-US" dirty="0" err="1"/>
              <a:t>91A.390</a:t>
            </a:r>
            <a:r>
              <a:rPr lang="en-US" dirty="0"/>
              <a:t> to remove the tax rate cap for the transient room tax levied by a local government body with a multicounty tourism and convention commission; expand the purposes for which this additional transient room tax revenue is authorized to be used;</a:t>
            </a:r>
          </a:p>
          <a:p>
            <a:r>
              <a:rPr lang="en-US" dirty="0"/>
              <a:t>Amends KRS 154.90-010 to increase the number of members of the Northern Kentucky Convention Center corporation from 7 to 11 by requiring the county judges executive of Kenton, Campbell, and Boone Counties and the Governor to each appoint one additional member.</a:t>
            </a:r>
          </a:p>
          <a:p>
            <a:endParaRPr lang="en-US" dirty="0"/>
          </a:p>
        </p:txBody>
      </p:sp>
    </p:spTree>
    <p:extLst>
      <p:ext uri="{BB962C8B-B14F-4D97-AF65-F5344CB8AC3E}">
        <p14:creationId xmlns:p14="http://schemas.microsoft.com/office/powerpoint/2010/main" val="229324175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49391-D2B4-4CED-845A-84B8ADFDF5E4}"/>
              </a:ext>
            </a:extLst>
          </p:cNvPr>
          <p:cNvSpPr>
            <a:spLocks noGrp="1"/>
          </p:cNvSpPr>
          <p:nvPr>
            <p:ph type="title"/>
          </p:nvPr>
        </p:nvSpPr>
        <p:spPr/>
        <p:txBody>
          <a:bodyPr/>
          <a:lstStyle/>
          <a:p>
            <a:r>
              <a:rPr lang="en-US" dirty="0"/>
              <a:t>HB 555 – Local Government Financial Practices</a:t>
            </a:r>
          </a:p>
        </p:txBody>
      </p:sp>
      <p:sp>
        <p:nvSpPr>
          <p:cNvPr id="3" name="Content Placeholder 2">
            <a:extLst>
              <a:ext uri="{FF2B5EF4-FFF2-40B4-BE49-F238E27FC236}">
                <a16:creationId xmlns:a16="http://schemas.microsoft.com/office/drawing/2014/main" id="{5EF3218C-E7D5-4364-B8F1-EBAA98378582}"/>
              </a:ext>
            </a:extLst>
          </p:cNvPr>
          <p:cNvSpPr>
            <a:spLocks noGrp="1"/>
          </p:cNvSpPr>
          <p:nvPr>
            <p:ph idx="1"/>
          </p:nvPr>
        </p:nvSpPr>
        <p:spPr/>
        <p:txBody>
          <a:bodyPr>
            <a:normAutofit fontScale="85000" lnSpcReduction="20000"/>
          </a:bodyPr>
          <a:lstStyle/>
          <a:p>
            <a:r>
              <a:rPr lang="en-US" dirty="0"/>
              <a:t>Amends KRS </a:t>
            </a:r>
            <a:r>
              <a:rPr lang="en-US" dirty="0" err="1"/>
              <a:t>91A.040</a:t>
            </a:r>
            <a:r>
              <a:rPr lang="en-US" dirty="0"/>
              <a:t> to change the population thresholds for exceptions to annual municipal audits to a single exception for municipalities with less than 3,000 people; changes the revenue exception from $150,000 to $500,000; allows the Department of Local Government to consider any appropriate evidence in assessing whether to allow an extension from the deadline for annual audits; permits the department to grant extensions up to 18 months;</a:t>
            </a:r>
          </a:p>
          <a:p>
            <a:r>
              <a:rPr lang="en-US" dirty="0"/>
              <a:t>Amends KRS </a:t>
            </a:r>
            <a:r>
              <a:rPr lang="en-US" dirty="0" err="1"/>
              <a:t>91A.040</a:t>
            </a:r>
            <a:r>
              <a:rPr lang="en-US" dirty="0"/>
              <a:t>, 65.003, and 65.920 to provide that the withholding of state funds from a municipality due to noncompliance with statutes should not be construed to cause the withholding of nondiscretionary payments to a local government for the provision of services by the local government to the state or any agency of the state;</a:t>
            </a:r>
          </a:p>
          <a:p>
            <a:r>
              <a:rPr lang="en-US" dirty="0"/>
              <a:t>Amends KRS 154.040-060 to allow a city government that appoints members to the board of the corporation that runs the Eastern Kentucky Exposition Center to elect to have the corporation included in its audit and to have its required annual audit performed by an independent auditor; requires any independent audit to be forwarded to the Auditor of Public Accounts;</a:t>
            </a:r>
          </a:p>
          <a:p>
            <a:endParaRPr lang="en-US" dirty="0"/>
          </a:p>
        </p:txBody>
      </p:sp>
    </p:spTree>
    <p:extLst>
      <p:ext uri="{BB962C8B-B14F-4D97-AF65-F5344CB8AC3E}">
        <p14:creationId xmlns:p14="http://schemas.microsoft.com/office/powerpoint/2010/main" val="419092882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4D098-F28A-412B-A85C-D8FB726323D4}"/>
              </a:ext>
            </a:extLst>
          </p:cNvPr>
          <p:cNvSpPr>
            <a:spLocks noGrp="1"/>
          </p:cNvSpPr>
          <p:nvPr>
            <p:ph type="title"/>
          </p:nvPr>
        </p:nvSpPr>
        <p:spPr/>
        <p:txBody>
          <a:bodyPr/>
          <a:lstStyle/>
          <a:p>
            <a:r>
              <a:rPr lang="en-US" dirty="0"/>
              <a:t>HB 555 – Continued   </a:t>
            </a:r>
          </a:p>
        </p:txBody>
      </p:sp>
      <p:sp>
        <p:nvSpPr>
          <p:cNvPr id="3" name="Content Placeholder 2">
            <a:extLst>
              <a:ext uri="{FF2B5EF4-FFF2-40B4-BE49-F238E27FC236}">
                <a16:creationId xmlns:a16="http://schemas.microsoft.com/office/drawing/2014/main" id="{521F682D-59BB-4956-A433-792B8C45B685}"/>
              </a:ext>
            </a:extLst>
          </p:cNvPr>
          <p:cNvSpPr>
            <a:spLocks noGrp="1"/>
          </p:cNvSpPr>
          <p:nvPr>
            <p:ph idx="1"/>
          </p:nvPr>
        </p:nvSpPr>
        <p:spPr/>
        <p:txBody>
          <a:bodyPr/>
          <a:lstStyle/>
          <a:p>
            <a:r>
              <a:rPr lang="en-US" dirty="0"/>
              <a:t>Amends KRS 68.020 to permit a county treasurer to make authorized payments by means of electronic funds transfers;</a:t>
            </a:r>
          </a:p>
          <a:p>
            <a:r>
              <a:rPr lang="en-US" dirty="0"/>
              <a:t>Amends KRS 68.275 to permit a standing order for county payments to include payments made to vendors regularly providing services to the county.</a:t>
            </a:r>
          </a:p>
        </p:txBody>
      </p:sp>
    </p:spTree>
    <p:extLst>
      <p:ext uri="{BB962C8B-B14F-4D97-AF65-F5344CB8AC3E}">
        <p14:creationId xmlns:p14="http://schemas.microsoft.com/office/powerpoint/2010/main" val="180270372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4A657-FC38-483C-8495-285EBCCE924F}"/>
              </a:ext>
            </a:extLst>
          </p:cNvPr>
          <p:cNvSpPr>
            <a:spLocks noGrp="1"/>
          </p:cNvSpPr>
          <p:nvPr>
            <p:ph type="title"/>
          </p:nvPr>
        </p:nvSpPr>
        <p:spPr>
          <a:xfrm>
            <a:off x="939800" y="946774"/>
            <a:ext cx="9113172" cy="706964"/>
          </a:xfrm>
        </p:spPr>
        <p:txBody>
          <a:bodyPr/>
          <a:lstStyle/>
          <a:p>
            <a:r>
              <a:rPr lang="en-US" dirty="0"/>
              <a:t>HB 606 – Interlocal Agreements for Real Estate Development	</a:t>
            </a:r>
          </a:p>
        </p:txBody>
      </p:sp>
      <p:sp>
        <p:nvSpPr>
          <p:cNvPr id="3" name="Content Placeholder 2">
            <a:extLst>
              <a:ext uri="{FF2B5EF4-FFF2-40B4-BE49-F238E27FC236}">
                <a16:creationId xmlns:a16="http://schemas.microsoft.com/office/drawing/2014/main" id="{21F850FE-C4C8-4BC2-93C3-5501AA80FA07}"/>
              </a:ext>
            </a:extLst>
          </p:cNvPr>
          <p:cNvSpPr>
            <a:spLocks noGrp="1"/>
          </p:cNvSpPr>
          <p:nvPr>
            <p:ph idx="1"/>
          </p:nvPr>
        </p:nvSpPr>
        <p:spPr/>
        <p:txBody>
          <a:bodyPr>
            <a:normAutofit lnSpcReduction="10000"/>
          </a:bodyPr>
          <a:lstStyle/>
          <a:p>
            <a:r>
              <a:rPr lang="en-US" dirty="0"/>
              <a:t>Creates a new section of KRS Chapter 65 to allow two (2) or more local governments to enter into an interlocal agreement to develop real estate as part of a regional economic development project; establishes requirements for such projects;</a:t>
            </a:r>
          </a:p>
          <a:p>
            <a:r>
              <a:rPr lang="en-US" dirty="0"/>
              <a:t>Allows the territory used in the regional economic development project to be organized into a taxing district; establishes requirements for the taxing districts;</a:t>
            </a:r>
          </a:p>
          <a:p>
            <a:r>
              <a:rPr lang="en-US" dirty="0"/>
              <a:t>Allows the taxing district to levy a special ad valorem tax; establishes the requirements for the tax; and</a:t>
            </a:r>
          </a:p>
          <a:p>
            <a:r>
              <a:rPr lang="en-US" dirty="0"/>
              <a:t>Allows local governments to impose an occupational license fee on businesses, trades, and professions within a regional industrial taxing district.</a:t>
            </a:r>
          </a:p>
        </p:txBody>
      </p:sp>
    </p:spTree>
    <p:extLst>
      <p:ext uri="{BB962C8B-B14F-4D97-AF65-F5344CB8AC3E}">
        <p14:creationId xmlns:p14="http://schemas.microsoft.com/office/powerpoint/2010/main" val="403665147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5FA13-00DE-4836-B8D8-508B70FEED04}"/>
              </a:ext>
            </a:extLst>
          </p:cNvPr>
          <p:cNvSpPr>
            <a:spLocks noGrp="1"/>
          </p:cNvSpPr>
          <p:nvPr>
            <p:ph type="title"/>
          </p:nvPr>
        </p:nvSpPr>
        <p:spPr/>
        <p:txBody>
          <a:bodyPr/>
          <a:lstStyle/>
          <a:p>
            <a:r>
              <a:rPr lang="en-US" dirty="0"/>
              <a:t>HB 618 – Alcoholic Beverages</a:t>
            </a:r>
          </a:p>
        </p:txBody>
      </p:sp>
      <p:sp>
        <p:nvSpPr>
          <p:cNvPr id="3" name="Content Placeholder 2">
            <a:extLst>
              <a:ext uri="{FF2B5EF4-FFF2-40B4-BE49-F238E27FC236}">
                <a16:creationId xmlns:a16="http://schemas.microsoft.com/office/drawing/2014/main" id="{BDA3B912-7060-4869-8450-8CB629165BBA}"/>
              </a:ext>
            </a:extLst>
          </p:cNvPr>
          <p:cNvSpPr>
            <a:spLocks noGrp="1"/>
          </p:cNvSpPr>
          <p:nvPr>
            <p:ph idx="1"/>
          </p:nvPr>
        </p:nvSpPr>
        <p:spPr/>
        <p:txBody>
          <a:bodyPr/>
          <a:lstStyle/>
          <a:p>
            <a:r>
              <a:rPr lang="en-US" dirty="0"/>
              <a:t>Amends various section of KRS Chapter 243 to allow a licensee to purchase alcohol directly from retailers only to be sold by the drink for consumption on the licensed premises or off-premises pursuant to KRS 243.081;</a:t>
            </a:r>
          </a:p>
          <a:p>
            <a:r>
              <a:rPr lang="en-US" dirty="0"/>
              <a:t>Amends KRS 243.036 and creates a new section of KRS Chapter 330 to allow a licensed auctioneer to hold a special temporary alcoholic beverage auction license; establishes duties, privileges, and limitations for auctioneers who hold the license; requires reporting by auctioneers related to alcohol auction sales; provides for auction procedures; and</a:t>
            </a:r>
          </a:p>
          <a:p>
            <a:r>
              <a:rPr lang="en-US" dirty="0"/>
              <a:t>Amends KRS 243.110 and 243.238 to allow the holder of an </a:t>
            </a:r>
            <a:r>
              <a:rPr lang="en-US" dirty="0" err="1"/>
              <a:t>NQ3</a:t>
            </a:r>
            <a:r>
              <a:rPr lang="en-US" dirty="0"/>
              <a:t> retail drink license or a quota retail drink license to hold a limited </a:t>
            </a:r>
            <a:r>
              <a:rPr lang="en-US" dirty="0" err="1"/>
              <a:t>nonquota</a:t>
            </a:r>
            <a:r>
              <a:rPr lang="en-US" dirty="0"/>
              <a:t> package license.</a:t>
            </a:r>
          </a:p>
          <a:p>
            <a:endParaRPr lang="en-US" dirty="0"/>
          </a:p>
        </p:txBody>
      </p:sp>
    </p:spTree>
    <p:extLst>
      <p:ext uri="{BB962C8B-B14F-4D97-AF65-F5344CB8AC3E}">
        <p14:creationId xmlns:p14="http://schemas.microsoft.com/office/powerpoint/2010/main" val="213714243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F7D24-C01D-4455-8E5D-4C22A0B35376}"/>
              </a:ext>
            </a:extLst>
          </p:cNvPr>
          <p:cNvSpPr>
            <a:spLocks noGrp="1"/>
          </p:cNvSpPr>
          <p:nvPr>
            <p:ph type="title"/>
          </p:nvPr>
        </p:nvSpPr>
        <p:spPr/>
        <p:txBody>
          <a:bodyPr/>
          <a:lstStyle/>
          <a:p>
            <a:r>
              <a:rPr lang="en-US" dirty="0"/>
              <a:t>HB 662 – Personally Identifiable Information</a:t>
            </a:r>
          </a:p>
        </p:txBody>
      </p:sp>
      <p:sp>
        <p:nvSpPr>
          <p:cNvPr id="3" name="Content Placeholder 2">
            <a:extLst>
              <a:ext uri="{FF2B5EF4-FFF2-40B4-BE49-F238E27FC236}">
                <a16:creationId xmlns:a16="http://schemas.microsoft.com/office/drawing/2014/main" id="{E1C336E2-9632-4903-9E51-D29C12ADC94F}"/>
              </a:ext>
            </a:extLst>
          </p:cNvPr>
          <p:cNvSpPr>
            <a:spLocks noGrp="1"/>
          </p:cNvSpPr>
          <p:nvPr>
            <p:ph idx="1"/>
          </p:nvPr>
        </p:nvSpPr>
        <p:spPr/>
        <p:txBody>
          <a:bodyPr/>
          <a:lstStyle/>
          <a:p>
            <a:r>
              <a:rPr lang="en-US" dirty="0"/>
              <a:t>Creates a new section of KRS Chapter 61 to prohibit the disclosure of personally identifiable information of judicial officers or their immediate family members by a government agency if a written request not to disclose the information has been made;</a:t>
            </a:r>
          </a:p>
          <a:p>
            <a:r>
              <a:rPr lang="en-US" dirty="0"/>
              <a:t>Requires a government agency to remove personally identifiable information of a judicial officer or immediate family member within 72 hours of receiving the written request;</a:t>
            </a:r>
          </a:p>
          <a:p>
            <a:r>
              <a:rPr lang="en-US" dirty="0"/>
              <a:t>Establishes a civil cause of action for injunctive or declaratory relief for unauthorized disclosure;</a:t>
            </a:r>
          </a:p>
        </p:txBody>
      </p:sp>
    </p:spTree>
    <p:extLst>
      <p:ext uri="{BB962C8B-B14F-4D97-AF65-F5344CB8AC3E}">
        <p14:creationId xmlns:p14="http://schemas.microsoft.com/office/powerpoint/2010/main" val="1793355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40295-356E-427B-B03E-925024A2936B}"/>
              </a:ext>
            </a:extLst>
          </p:cNvPr>
          <p:cNvSpPr>
            <a:spLocks noGrp="1"/>
          </p:cNvSpPr>
          <p:nvPr>
            <p:ph type="title"/>
          </p:nvPr>
        </p:nvSpPr>
        <p:spPr>
          <a:xfrm>
            <a:off x="1147483" y="973667"/>
            <a:ext cx="9108142" cy="765486"/>
          </a:xfrm>
        </p:spPr>
        <p:txBody>
          <a:bodyPr/>
          <a:lstStyle/>
          <a:p>
            <a:r>
              <a:rPr lang="en-US" dirty="0"/>
              <a:t>SB 19 – Permitted Uses of Time During The School Day</a:t>
            </a:r>
          </a:p>
        </p:txBody>
      </p:sp>
      <p:sp>
        <p:nvSpPr>
          <p:cNvPr id="3" name="Content Placeholder 2">
            <a:extLst>
              <a:ext uri="{FF2B5EF4-FFF2-40B4-BE49-F238E27FC236}">
                <a16:creationId xmlns:a16="http://schemas.microsoft.com/office/drawing/2014/main" id="{BC5AA5BB-9ABD-4FDE-B7F8-E8AF152F0F53}"/>
              </a:ext>
            </a:extLst>
          </p:cNvPr>
          <p:cNvSpPr>
            <a:spLocks noGrp="1"/>
          </p:cNvSpPr>
          <p:nvPr>
            <p:ph idx="1"/>
          </p:nvPr>
        </p:nvSpPr>
        <p:spPr>
          <a:xfrm>
            <a:off x="1154955" y="2603499"/>
            <a:ext cx="9113170" cy="3644901"/>
          </a:xfrm>
        </p:spPr>
        <p:txBody>
          <a:bodyPr>
            <a:normAutofit/>
          </a:bodyPr>
          <a:lstStyle/>
          <a:p>
            <a:r>
              <a:rPr lang="en-US" sz="1800" dirty="0">
                <a:effectLst/>
                <a:ea typeface="Calibri" panose="020F0502020204030204" pitchFamily="34" charset="0"/>
                <a:cs typeface="Times New Roman" panose="02020603050405020304" pitchFamily="18" charset="0"/>
              </a:rPr>
              <a:t>Amends KRS 158.175 to require the </a:t>
            </a:r>
            <a:r>
              <a:rPr lang="en-US" dirty="0">
                <a:ea typeface="Calibri" panose="020F0502020204030204" pitchFamily="34" charset="0"/>
                <a:cs typeface="Times New Roman" panose="02020603050405020304" pitchFamily="18" charset="0"/>
              </a:rPr>
              <a:t>board of education of each local school district to establish a policy and develop procedures to provide for </a:t>
            </a:r>
            <a:r>
              <a:rPr lang="en-US" sz="1800" dirty="0">
                <a:effectLst/>
                <a:ea typeface="Calibri" panose="020F0502020204030204" pitchFamily="34" charset="0"/>
                <a:cs typeface="Times New Roman" panose="02020603050405020304" pitchFamily="18" charset="0"/>
              </a:rPr>
              <a:t>moments of silence or reflection at the start of each school day of at least one (1) minute, but no more than two (2) minutes, and establish guidelines; </a:t>
            </a:r>
          </a:p>
          <a:p>
            <a:r>
              <a:rPr lang="en-US" dirty="0">
                <a:ea typeface="Calibri" panose="020F0502020204030204" pitchFamily="34" charset="0"/>
                <a:cs typeface="Times New Roman" panose="02020603050405020304" pitchFamily="18" charset="0"/>
              </a:rPr>
              <a:t>A</a:t>
            </a:r>
            <a:r>
              <a:rPr lang="en-US" sz="1800" dirty="0">
                <a:effectLst/>
                <a:ea typeface="Calibri" panose="020F0502020204030204" pitchFamily="34" charset="0"/>
                <a:cs typeface="Times New Roman" panose="02020603050405020304" pitchFamily="18" charset="0"/>
              </a:rPr>
              <a:t>mends KRS 158.200 to detail the process by which local boards of education are authorized to permit pupils to attend moral instruction and requires individuals or groups seeking to provide moral instruction to submit a request to a board in compliance with established requirements to be included in request; </a:t>
            </a:r>
          </a:p>
          <a:p>
            <a:r>
              <a:rPr lang="en-US" sz="1800" dirty="0">
                <a:effectLst/>
                <a:ea typeface="Calibri" panose="020F0502020204030204" pitchFamily="34" charset="0"/>
                <a:cs typeface="Times New Roman" panose="02020603050405020304" pitchFamily="18" charset="0"/>
              </a:rPr>
              <a:t>Amends KRS 158.200 to require superintendents to submit the names of individuals providing transportation or moral instruction for criminal history and clear CA/N background checks; </a:t>
            </a:r>
          </a:p>
          <a:p>
            <a:endParaRPr lang="en-US" sz="1800" dirty="0">
              <a:cs typeface="Segoe UI" panose="020B0502040204020203" pitchFamily="34" charset="0"/>
            </a:endParaRPr>
          </a:p>
        </p:txBody>
      </p:sp>
    </p:spTree>
    <p:extLst>
      <p:ext uri="{BB962C8B-B14F-4D97-AF65-F5344CB8AC3E}">
        <p14:creationId xmlns:p14="http://schemas.microsoft.com/office/powerpoint/2010/main" val="235965827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1F95B-BE7F-4C71-98E9-1EB23A44E408}"/>
              </a:ext>
            </a:extLst>
          </p:cNvPr>
          <p:cNvSpPr>
            <a:spLocks noGrp="1"/>
          </p:cNvSpPr>
          <p:nvPr>
            <p:ph type="title"/>
          </p:nvPr>
        </p:nvSpPr>
        <p:spPr/>
        <p:txBody>
          <a:bodyPr/>
          <a:lstStyle/>
          <a:p>
            <a:r>
              <a:rPr lang="en-US" dirty="0"/>
              <a:t>HB 662 – Continued </a:t>
            </a:r>
          </a:p>
        </p:txBody>
      </p:sp>
      <p:sp>
        <p:nvSpPr>
          <p:cNvPr id="3" name="Content Placeholder 2">
            <a:extLst>
              <a:ext uri="{FF2B5EF4-FFF2-40B4-BE49-F238E27FC236}">
                <a16:creationId xmlns:a16="http://schemas.microsoft.com/office/drawing/2014/main" id="{912BE4D9-7288-46E0-860F-EF4255212EB1}"/>
              </a:ext>
            </a:extLst>
          </p:cNvPr>
          <p:cNvSpPr>
            <a:spLocks noGrp="1"/>
          </p:cNvSpPr>
          <p:nvPr>
            <p:ph idx="1"/>
          </p:nvPr>
        </p:nvSpPr>
        <p:spPr/>
        <p:txBody>
          <a:bodyPr/>
          <a:lstStyle/>
          <a:p>
            <a:r>
              <a:rPr lang="en-US" dirty="0"/>
              <a:t>Amends various sections of KRS </a:t>
            </a:r>
            <a:r>
              <a:rPr lang="en-US" dirty="0" err="1"/>
              <a:t>304.17A</a:t>
            </a:r>
            <a:r>
              <a:rPr lang="en-US" dirty="0"/>
              <a:t> to remove the name and medical license number of physicians conducting reviews from insurance denial letters, written review decisions, and appeal determination letters that are sent to members/enrollees of health insurance plans; and</a:t>
            </a:r>
          </a:p>
          <a:p>
            <a:r>
              <a:rPr lang="en-US" dirty="0"/>
              <a:t>Provides other health care providers will retain access to this information.</a:t>
            </a:r>
          </a:p>
        </p:txBody>
      </p:sp>
    </p:spTree>
    <p:extLst>
      <p:ext uri="{BB962C8B-B14F-4D97-AF65-F5344CB8AC3E}">
        <p14:creationId xmlns:p14="http://schemas.microsoft.com/office/powerpoint/2010/main" val="201854523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1ECFB-FB52-4050-B1E6-918F97D79862}"/>
              </a:ext>
            </a:extLst>
          </p:cNvPr>
          <p:cNvSpPr>
            <a:spLocks noGrp="1"/>
          </p:cNvSpPr>
          <p:nvPr>
            <p:ph type="title"/>
          </p:nvPr>
        </p:nvSpPr>
        <p:spPr/>
        <p:txBody>
          <a:bodyPr/>
          <a:lstStyle/>
          <a:p>
            <a:r>
              <a:rPr lang="en-US" dirty="0"/>
              <a:t>HB 664 – Jared Lee Helton Act of 2025</a:t>
            </a:r>
          </a:p>
        </p:txBody>
      </p:sp>
      <p:sp>
        <p:nvSpPr>
          <p:cNvPr id="3" name="Content Placeholder 2">
            <a:extLst>
              <a:ext uri="{FF2B5EF4-FFF2-40B4-BE49-F238E27FC236}">
                <a16:creationId xmlns:a16="http://schemas.microsoft.com/office/drawing/2014/main" id="{EC3AC224-6C2D-405F-9F6A-5597F27A8C4E}"/>
              </a:ext>
            </a:extLst>
          </p:cNvPr>
          <p:cNvSpPr>
            <a:spLocks noGrp="1"/>
          </p:cNvSpPr>
          <p:nvPr>
            <p:ph idx="1"/>
          </p:nvPr>
        </p:nvSpPr>
        <p:spPr/>
        <p:txBody>
          <a:bodyPr/>
          <a:lstStyle/>
          <a:p>
            <a:r>
              <a:rPr lang="en-US" dirty="0"/>
              <a:t>Create a new section of KRS Chapter 189 to establish that peace officers may issue citations to operators of motor vehicles detected by an automated speed enforcement device traveling more than 10 miles per hour over the posted speed limit in a highway work zone when at least one bona fide worker and a peace officer in a marked vehicle are present;</a:t>
            </a:r>
          </a:p>
          <a:p>
            <a:r>
              <a:rPr lang="en-US" dirty="0"/>
              <a:t>Requires the Transportation Cabinet to install signage and flashing lights indicating the presence of automated speed enforcement devices in highway work zones;</a:t>
            </a:r>
          </a:p>
          <a:p>
            <a:r>
              <a:rPr lang="en-US" dirty="0"/>
              <a:t>Prohibits images transmitted by automated speed enforcement devices from being disclosed to anyone other than the driver of the vehicle; and</a:t>
            </a:r>
          </a:p>
        </p:txBody>
      </p:sp>
    </p:spTree>
    <p:extLst>
      <p:ext uri="{BB962C8B-B14F-4D97-AF65-F5344CB8AC3E}">
        <p14:creationId xmlns:p14="http://schemas.microsoft.com/office/powerpoint/2010/main" val="9198952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0E51D-0C80-4622-AB28-BD5F659C23FB}"/>
              </a:ext>
            </a:extLst>
          </p:cNvPr>
          <p:cNvSpPr>
            <a:spLocks noGrp="1"/>
          </p:cNvSpPr>
          <p:nvPr>
            <p:ph type="title"/>
          </p:nvPr>
        </p:nvSpPr>
        <p:spPr/>
        <p:txBody>
          <a:bodyPr/>
          <a:lstStyle/>
          <a:p>
            <a:r>
              <a:rPr lang="en-US" dirty="0"/>
              <a:t>HB 664 – Continued </a:t>
            </a:r>
          </a:p>
        </p:txBody>
      </p:sp>
      <p:sp>
        <p:nvSpPr>
          <p:cNvPr id="3" name="Content Placeholder 2">
            <a:extLst>
              <a:ext uri="{FF2B5EF4-FFF2-40B4-BE49-F238E27FC236}">
                <a16:creationId xmlns:a16="http://schemas.microsoft.com/office/drawing/2014/main" id="{DB42AF88-BCEA-479F-936E-6AA782A53CA6}"/>
              </a:ext>
            </a:extLst>
          </p:cNvPr>
          <p:cNvSpPr>
            <a:spLocks noGrp="1"/>
          </p:cNvSpPr>
          <p:nvPr>
            <p:ph idx="1"/>
          </p:nvPr>
        </p:nvSpPr>
        <p:spPr/>
        <p:txBody>
          <a:bodyPr/>
          <a:lstStyle/>
          <a:p>
            <a:r>
              <a:rPr lang="en-US" dirty="0"/>
              <a:t>Amends KRS 610.010 to lower from 16 to 15 the age at which the juvenile section of the District Court does not have exclusive jurisdiction over minors who commit motor </a:t>
            </a:r>
            <a:r>
              <a:rPr lang="en-US"/>
              <a:t>vehicle offenses.</a:t>
            </a:r>
          </a:p>
        </p:txBody>
      </p:sp>
    </p:spTree>
    <p:extLst>
      <p:ext uri="{BB962C8B-B14F-4D97-AF65-F5344CB8AC3E}">
        <p14:creationId xmlns:p14="http://schemas.microsoft.com/office/powerpoint/2010/main" val="77460158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D742B-3D54-4494-B94E-7B86F02005ED}"/>
              </a:ext>
            </a:extLst>
          </p:cNvPr>
          <p:cNvSpPr>
            <a:spLocks noGrp="1"/>
          </p:cNvSpPr>
          <p:nvPr>
            <p:ph type="title"/>
          </p:nvPr>
        </p:nvSpPr>
        <p:spPr/>
        <p:txBody>
          <a:bodyPr/>
          <a:lstStyle/>
          <a:p>
            <a:r>
              <a:rPr lang="en-US" dirty="0"/>
              <a:t>HB 684 – Elections </a:t>
            </a:r>
          </a:p>
        </p:txBody>
      </p:sp>
      <p:sp>
        <p:nvSpPr>
          <p:cNvPr id="3" name="Content Placeholder 2">
            <a:extLst>
              <a:ext uri="{FF2B5EF4-FFF2-40B4-BE49-F238E27FC236}">
                <a16:creationId xmlns:a16="http://schemas.microsoft.com/office/drawing/2014/main" id="{D200128E-C366-4DC1-A5E4-ECB458100BE9}"/>
              </a:ext>
            </a:extLst>
          </p:cNvPr>
          <p:cNvSpPr>
            <a:spLocks noGrp="1"/>
          </p:cNvSpPr>
          <p:nvPr>
            <p:ph idx="1"/>
          </p:nvPr>
        </p:nvSpPr>
        <p:spPr/>
        <p:txBody>
          <a:bodyPr/>
          <a:lstStyle/>
          <a:p>
            <a:r>
              <a:rPr lang="en-US" dirty="0"/>
              <a:t>Amends KRS 117.065 to require the county board of elections to notify a local board of education not later than December 1 prior to an election of the intent to designate one (1) or more school buildings as voting places;</a:t>
            </a:r>
          </a:p>
          <a:p>
            <a:r>
              <a:rPr lang="en-US" dirty="0"/>
              <a:t>Amends KRS 117.076 to include a caregiver who is providing medical or healthcare assistance to a voter who is qualified to cast an excused in-person absentee ballot to also qualify to cast an excused in-person absentee ballot;</a:t>
            </a:r>
          </a:p>
          <a:p>
            <a:r>
              <a:rPr lang="en-US" dirty="0"/>
              <a:t>Amends KRS 117.085 to authorize a county clerk to issue a mail-in absentee ballot to a qualified voter in person;</a:t>
            </a:r>
          </a:p>
          <a:p>
            <a:endParaRPr lang="en-US" dirty="0"/>
          </a:p>
        </p:txBody>
      </p:sp>
    </p:spTree>
    <p:extLst>
      <p:ext uri="{BB962C8B-B14F-4D97-AF65-F5344CB8AC3E}">
        <p14:creationId xmlns:p14="http://schemas.microsoft.com/office/powerpoint/2010/main" val="143979817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D8C73-EBB9-40B7-9966-027EE7697090}"/>
              </a:ext>
            </a:extLst>
          </p:cNvPr>
          <p:cNvSpPr>
            <a:spLocks noGrp="1"/>
          </p:cNvSpPr>
          <p:nvPr>
            <p:ph type="title"/>
          </p:nvPr>
        </p:nvSpPr>
        <p:spPr/>
        <p:txBody>
          <a:bodyPr/>
          <a:lstStyle/>
          <a:p>
            <a:r>
              <a:rPr lang="en-US" dirty="0"/>
              <a:t>HB 684 – Continued </a:t>
            </a:r>
          </a:p>
        </p:txBody>
      </p:sp>
      <p:sp>
        <p:nvSpPr>
          <p:cNvPr id="3" name="Content Placeholder 2">
            <a:extLst>
              <a:ext uri="{FF2B5EF4-FFF2-40B4-BE49-F238E27FC236}">
                <a16:creationId xmlns:a16="http://schemas.microsoft.com/office/drawing/2014/main" id="{F995D2CC-6A71-424D-8F56-689661AC75C9}"/>
              </a:ext>
            </a:extLst>
          </p:cNvPr>
          <p:cNvSpPr>
            <a:spLocks noGrp="1"/>
          </p:cNvSpPr>
          <p:nvPr>
            <p:ph idx="1"/>
          </p:nvPr>
        </p:nvSpPr>
        <p:spPr/>
        <p:txBody>
          <a:bodyPr/>
          <a:lstStyle/>
          <a:p>
            <a:r>
              <a:rPr lang="en-US" dirty="0"/>
              <a:t>Amends KRS 117.086 to establish that the system used to conduct the video surveillance required of any drop-box or receptable located outside of the county clerk’s office shall have enough storage capacity to retain sixty (60) consecutive days of continuous recording data;</a:t>
            </a:r>
          </a:p>
          <a:p>
            <a:r>
              <a:rPr lang="en-US" dirty="0"/>
              <a:t>Amends KRS 117.228 to remove a credit or debit card as an acceptable form of proof of identification to cast a ballot;</a:t>
            </a:r>
          </a:p>
          <a:p>
            <a:r>
              <a:rPr lang="en-US" dirty="0"/>
              <a:t>Amends KRS 117.255 to establish that a voter who requires voting assistance on a permanent basis shall swear or affirm, under penalty of perjury, that he or she requires voting assistance on a permanent basis because of a permanent physical disability;</a:t>
            </a:r>
          </a:p>
        </p:txBody>
      </p:sp>
    </p:spTree>
    <p:extLst>
      <p:ext uri="{BB962C8B-B14F-4D97-AF65-F5344CB8AC3E}">
        <p14:creationId xmlns:p14="http://schemas.microsoft.com/office/powerpoint/2010/main" val="102864093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04326-2EB3-40A7-85CE-A5FAF6302BBB}"/>
              </a:ext>
            </a:extLst>
          </p:cNvPr>
          <p:cNvSpPr>
            <a:spLocks noGrp="1"/>
          </p:cNvSpPr>
          <p:nvPr>
            <p:ph type="title"/>
          </p:nvPr>
        </p:nvSpPr>
        <p:spPr/>
        <p:txBody>
          <a:bodyPr/>
          <a:lstStyle/>
          <a:p>
            <a:r>
              <a:rPr lang="en-US" dirty="0"/>
              <a:t>HB 684 – Continued </a:t>
            </a:r>
          </a:p>
        </p:txBody>
      </p:sp>
      <p:sp>
        <p:nvSpPr>
          <p:cNvPr id="3" name="Content Placeholder 2">
            <a:extLst>
              <a:ext uri="{FF2B5EF4-FFF2-40B4-BE49-F238E27FC236}">
                <a16:creationId xmlns:a16="http://schemas.microsoft.com/office/drawing/2014/main" id="{1371C74F-1A9A-4861-9A1F-B4210243E72A}"/>
              </a:ext>
            </a:extLst>
          </p:cNvPr>
          <p:cNvSpPr>
            <a:spLocks noGrp="1"/>
          </p:cNvSpPr>
          <p:nvPr>
            <p:ph idx="1"/>
          </p:nvPr>
        </p:nvSpPr>
        <p:spPr/>
        <p:txBody>
          <a:bodyPr>
            <a:normAutofit lnSpcReduction="10000"/>
          </a:bodyPr>
          <a:lstStyle/>
          <a:p>
            <a:r>
              <a:rPr lang="en-US" dirty="0"/>
              <a:t>Amends KRS 117.265 to establish that write-in votes shall be counted only for candidates who have filed a declaration of intent to be a write-in candidate on or before the certification deadlines established In KRS 118.215 and </a:t>
            </a:r>
            <a:r>
              <a:rPr lang="en-US" dirty="0" err="1"/>
              <a:t>118A.090</a:t>
            </a:r>
            <a:r>
              <a:rPr lang="en-US" dirty="0"/>
              <a:t>;</a:t>
            </a:r>
          </a:p>
          <a:p>
            <a:r>
              <a:rPr lang="en-US" dirty="0"/>
              <a:t>Amends KRS 118.125 to require a candidate’s date of birth be included in the notification and declaration of candidacy and to provide that the notification and declaration shall be signed by the candidate and by not less than two (2) registered voters, who at the time of signing are of the same party as the candidate;</a:t>
            </a:r>
          </a:p>
          <a:p>
            <a:r>
              <a:rPr lang="en-US" dirty="0"/>
              <a:t>Amends KRS 118.215 to include the email address or post office address, the office sought and the district number of the office sought if applicable, on the certification of the Secretary of State to the county clerks;</a:t>
            </a:r>
          </a:p>
        </p:txBody>
      </p:sp>
    </p:spTree>
    <p:extLst>
      <p:ext uri="{BB962C8B-B14F-4D97-AF65-F5344CB8AC3E}">
        <p14:creationId xmlns:p14="http://schemas.microsoft.com/office/powerpoint/2010/main" val="144152872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C638E-02E4-4421-8280-2CD63C1C2826}"/>
              </a:ext>
            </a:extLst>
          </p:cNvPr>
          <p:cNvSpPr>
            <a:spLocks noGrp="1"/>
          </p:cNvSpPr>
          <p:nvPr>
            <p:ph type="title"/>
          </p:nvPr>
        </p:nvSpPr>
        <p:spPr/>
        <p:txBody>
          <a:bodyPr/>
          <a:lstStyle/>
          <a:p>
            <a:r>
              <a:rPr lang="en-US" dirty="0"/>
              <a:t>HB 684 – Continued </a:t>
            </a:r>
          </a:p>
        </p:txBody>
      </p:sp>
      <p:sp>
        <p:nvSpPr>
          <p:cNvPr id="3" name="Content Placeholder 2">
            <a:extLst>
              <a:ext uri="{FF2B5EF4-FFF2-40B4-BE49-F238E27FC236}">
                <a16:creationId xmlns:a16="http://schemas.microsoft.com/office/drawing/2014/main" id="{A31D4A4A-81B2-43E7-AF2D-11BE594F801A}"/>
              </a:ext>
            </a:extLst>
          </p:cNvPr>
          <p:cNvSpPr>
            <a:spLocks noGrp="1"/>
          </p:cNvSpPr>
          <p:nvPr>
            <p:ph idx="1"/>
          </p:nvPr>
        </p:nvSpPr>
        <p:spPr/>
        <p:txBody>
          <a:bodyPr/>
          <a:lstStyle/>
          <a:p>
            <a:r>
              <a:rPr lang="en-US" dirty="0"/>
              <a:t>Amends KRS 118.315 to provide that a petitioner for the nomination of a candidate may be counted for every petition to which his or her signature is affixed;</a:t>
            </a:r>
          </a:p>
          <a:p>
            <a:r>
              <a:rPr lang="en-US" dirty="0"/>
              <a:t>Amends KRS 118.387 to provide that the county clerk and the Secretary of State shall prominently display on his or her official website the candidates, the email address or post office address, the office sought and the district number of the office sought if applicable, as well as the political affiliation of each partisan candidate who is on the ballot for any regular election; and</a:t>
            </a:r>
          </a:p>
          <a:p>
            <a:r>
              <a:rPr lang="en-US" dirty="0"/>
              <a:t>Amends KRS </a:t>
            </a:r>
            <a:r>
              <a:rPr lang="en-US" dirty="0" err="1"/>
              <a:t>118A.140</a:t>
            </a:r>
            <a:r>
              <a:rPr lang="en-US" dirty="0"/>
              <a:t> to require the prominent display of the same information for a judicial candidate, but without political affiliation.</a:t>
            </a:r>
          </a:p>
        </p:txBody>
      </p:sp>
    </p:spTree>
    <p:extLst>
      <p:ext uri="{BB962C8B-B14F-4D97-AF65-F5344CB8AC3E}">
        <p14:creationId xmlns:p14="http://schemas.microsoft.com/office/powerpoint/2010/main" val="74121307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3CD76-D4F9-42C9-9115-49ABF597A6E1}"/>
              </a:ext>
            </a:extLst>
          </p:cNvPr>
          <p:cNvSpPr>
            <a:spLocks noGrp="1"/>
          </p:cNvSpPr>
          <p:nvPr>
            <p:ph type="title"/>
          </p:nvPr>
        </p:nvSpPr>
        <p:spPr/>
        <p:txBody>
          <a:bodyPr/>
          <a:lstStyle/>
          <a:p>
            <a:r>
              <a:rPr lang="en-US" dirty="0"/>
              <a:t>HB 695 – Medicaid </a:t>
            </a:r>
          </a:p>
        </p:txBody>
      </p:sp>
      <p:sp>
        <p:nvSpPr>
          <p:cNvPr id="3" name="Content Placeholder 2">
            <a:extLst>
              <a:ext uri="{FF2B5EF4-FFF2-40B4-BE49-F238E27FC236}">
                <a16:creationId xmlns:a16="http://schemas.microsoft.com/office/drawing/2014/main" id="{17595AFB-A8B2-4E6B-8877-77A4BABC497D}"/>
              </a:ext>
            </a:extLst>
          </p:cNvPr>
          <p:cNvSpPr>
            <a:spLocks noGrp="1"/>
          </p:cNvSpPr>
          <p:nvPr>
            <p:ph idx="1"/>
          </p:nvPr>
        </p:nvSpPr>
        <p:spPr/>
        <p:txBody>
          <a:bodyPr/>
          <a:lstStyle/>
          <a:p>
            <a:r>
              <a:rPr lang="en-US" dirty="0"/>
              <a:t>Requires the collection and dissemination of data by the Cabinet regarding various Medicaid programs;</a:t>
            </a:r>
          </a:p>
          <a:p>
            <a:r>
              <a:rPr lang="en-US" dirty="0"/>
              <a:t>Creates a new section of KRS Chapter </a:t>
            </a:r>
            <a:r>
              <a:rPr lang="en-US" dirty="0" err="1"/>
              <a:t>7A</a:t>
            </a:r>
            <a:r>
              <a:rPr lang="en-US" dirty="0"/>
              <a:t> to establish the Medicaid Oversight and Advisory Board of the Kentucky General Assembly and establishes membership, meeting requirements, and authority; and</a:t>
            </a:r>
          </a:p>
          <a:p>
            <a:r>
              <a:rPr lang="en-US" dirty="0"/>
              <a:t>Directs specified actions required of the cabinet.</a:t>
            </a:r>
          </a:p>
        </p:txBody>
      </p:sp>
    </p:spTree>
    <p:extLst>
      <p:ext uri="{BB962C8B-B14F-4D97-AF65-F5344CB8AC3E}">
        <p14:creationId xmlns:p14="http://schemas.microsoft.com/office/powerpoint/2010/main" val="396315278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AE5EE-F613-4790-9340-67C3EBBC5ACF}"/>
              </a:ext>
            </a:extLst>
          </p:cNvPr>
          <p:cNvSpPr>
            <a:spLocks noGrp="1"/>
          </p:cNvSpPr>
          <p:nvPr>
            <p:ph type="title"/>
          </p:nvPr>
        </p:nvSpPr>
        <p:spPr/>
        <p:txBody>
          <a:bodyPr/>
          <a:lstStyle/>
          <a:p>
            <a:r>
              <a:rPr lang="en-US" dirty="0"/>
              <a:t>HB 701 – Blockchain Digital Assets</a:t>
            </a:r>
          </a:p>
        </p:txBody>
      </p:sp>
      <p:sp>
        <p:nvSpPr>
          <p:cNvPr id="3" name="Content Placeholder 2">
            <a:extLst>
              <a:ext uri="{FF2B5EF4-FFF2-40B4-BE49-F238E27FC236}">
                <a16:creationId xmlns:a16="http://schemas.microsoft.com/office/drawing/2014/main" id="{4E3ACC0B-1B63-49AC-B7C3-5168A24AC30A}"/>
              </a:ext>
            </a:extLst>
          </p:cNvPr>
          <p:cNvSpPr>
            <a:spLocks noGrp="1"/>
          </p:cNvSpPr>
          <p:nvPr>
            <p:ph idx="1"/>
          </p:nvPr>
        </p:nvSpPr>
        <p:spPr/>
        <p:txBody>
          <a:bodyPr/>
          <a:lstStyle/>
          <a:p>
            <a:r>
              <a:rPr lang="en-US" dirty="0"/>
              <a:t>Creates new sections of KRS Chapter 369 to define terms and establish that an individual shall not be prohibited from accepting digital assets for payment for legal goods or services or the use of a wallet and to establish that digital assets used as a method of payment shall not be subject to additional taxes, withholdings, assessments, or charges that are based solely on the use of the digital asset as a method of payment, although not prohibited if the same are placed on similar transactions which use the legal tender of the United States as a method of payment;</a:t>
            </a:r>
          </a:p>
          <a:p>
            <a:r>
              <a:rPr lang="en-US" dirty="0"/>
              <a:t>Creates a new section of KRS Chapter 369 regarding the operation of a node;</a:t>
            </a:r>
          </a:p>
        </p:txBody>
      </p:sp>
    </p:spTree>
    <p:extLst>
      <p:ext uri="{BB962C8B-B14F-4D97-AF65-F5344CB8AC3E}">
        <p14:creationId xmlns:p14="http://schemas.microsoft.com/office/powerpoint/2010/main" val="192580497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20A8C-1B20-43F4-8D18-830A2831FBB4}"/>
              </a:ext>
            </a:extLst>
          </p:cNvPr>
          <p:cNvSpPr>
            <a:spLocks noGrp="1"/>
          </p:cNvSpPr>
          <p:nvPr>
            <p:ph type="title"/>
          </p:nvPr>
        </p:nvSpPr>
        <p:spPr/>
        <p:txBody>
          <a:bodyPr/>
          <a:lstStyle/>
          <a:p>
            <a:r>
              <a:rPr lang="en-US" dirty="0"/>
              <a:t>HB 701 – Continued </a:t>
            </a:r>
          </a:p>
        </p:txBody>
      </p:sp>
      <p:sp>
        <p:nvSpPr>
          <p:cNvPr id="3" name="Content Placeholder 2">
            <a:extLst>
              <a:ext uri="{FF2B5EF4-FFF2-40B4-BE49-F238E27FC236}">
                <a16:creationId xmlns:a16="http://schemas.microsoft.com/office/drawing/2014/main" id="{379F0880-6911-4DFC-A82E-704956C13B58}"/>
              </a:ext>
            </a:extLst>
          </p:cNvPr>
          <p:cNvSpPr>
            <a:spLocks noGrp="1"/>
          </p:cNvSpPr>
          <p:nvPr>
            <p:ph idx="1"/>
          </p:nvPr>
        </p:nvSpPr>
        <p:spPr/>
        <p:txBody>
          <a:bodyPr/>
          <a:lstStyle/>
          <a:p>
            <a:r>
              <a:rPr lang="en-US" dirty="0"/>
              <a:t>Amends KRS 286.11-007 to establish that the subtitle does not apply to any individual or business that develops or deploys software on a blockchain protocol, exchanges digital assets for other digital assets, or operates a node or series of nodes on a blockchain protocol; and</a:t>
            </a:r>
          </a:p>
          <a:p>
            <a:r>
              <a:rPr lang="en-US" dirty="0"/>
              <a:t>Amends KRS 292.340 to provide that a business that offers to provide staking as a service to any person shall not be deemed to be offering or selling a security under KRS Chapter 292.</a:t>
            </a:r>
          </a:p>
        </p:txBody>
      </p:sp>
    </p:spTree>
    <p:extLst>
      <p:ext uri="{BB962C8B-B14F-4D97-AF65-F5344CB8AC3E}">
        <p14:creationId xmlns:p14="http://schemas.microsoft.com/office/powerpoint/2010/main" val="1373236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BEC1D-7733-4E77-9E01-ABB07BBD8FEA}"/>
              </a:ext>
            </a:extLst>
          </p:cNvPr>
          <p:cNvSpPr>
            <a:spLocks noGrp="1"/>
          </p:cNvSpPr>
          <p:nvPr>
            <p:ph type="title"/>
          </p:nvPr>
        </p:nvSpPr>
        <p:spPr/>
        <p:txBody>
          <a:bodyPr/>
          <a:lstStyle/>
          <a:p>
            <a:r>
              <a:rPr lang="en-US" dirty="0"/>
              <a:t>SB 19 – Continued</a:t>
            </a:r>
          </a:p>
        </p:txBody>
      </p:sp>
      <p:sp>
        <p:nvSpPr>
          <p:cNvPr id="3" name="Content Placeholder 2">
            <a:extLst>
              <a:ext uri="{FF2B5EF4-FFF2-40B4-BE49-F238E27FC236}">
                <a16:creationId xmlns:a16="http://schemas.microsoft.com/office/drawing/2014/main" id="{ACF10BBE-D7D1-4B48-9DD7-A4D673CB7805}"/>
              </a:ext>
            </a:extLst>
          </p:cNvPr>
          <p:cNvSpPr>
            <a:spLocks noGrp="1"/>
          </p:cNvSpPr>
          <p:nvPr>
            <p:ph idx="1"/>
          </p:nvPr>
        </p:nvSpPr>
        <p:spPr/>
        <p:txBody>
          <a:bodyPr/>
          <a:lstStyle/>
          <a:p>
            <a:r>
              <a:rPr lang="en-US" dirty="0">
                <a:solidFill>
                  <a:srgbClr val="404040"/>
                </a:solidFill>
                <a:latin typeface="Century Gothic" panose="020B0502020202020204" pitchFamily="34" charset="0"/>
                <a:ea typeface="Calibri" panose="020F0502020204030204" pitchFamily="34" charset="0"/>
                <a:cs typeface="Times New Roman" panose="02020603050405020304" pitchFamily="18" charset="0"/>
              </a:rPr>
              <a:t>Amends KRS 158.200 to e</a:t>
            </a:r>
            <a:r>
              <a:rPr lang="en-US" sz="1800" b="0" i="0" kern="12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stablish that students attending moral instruction shall be counted in average daily attendance for SEEK funding; and</a:t>
            </a:r>
          </a:p>
          <a:p>
            <a:r>
              <a:rPr lang="en-US" sz="1800" b="0" i="0" kern="12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Repeals KRS 158.210, 158.220, 158.230, 158.240, 158.250, and 158.260.</a:t>
            </a:r>
            <a:endParaRPr lang="en-US" dirty="0"/>
          </a:p>
        </p:txBody>
      </p:sp>
    </p:spTree>
    <p:extLst>
      <p:ext uri="{BB962C8B-B14F-4D97-AF65-F5344CB8AC3E}">
        <p14:creationId xmlns:p14="http://schemas.microsoft.com/office/powerpoint/2010/main" val="44542480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4742C-2579-4B09-B79B-58A2A62AB78B}"/>
              </a:ext>
            </a:extLst>
          </p:cNvPr>
          <p:cNvSpPr>
            <a:spLocks noGrp="1"/>
          </p:cNvSpPr>
          <p:nvPr>
            <p:ph type="title"/>
          </p:nvPr>
        </p:nvSpPr>
        <p:spPr/>
        <p:txBody>
          <a:bodyPr/>
          <a:lstStyle/>
          <a:p>
            <a:r>
              <a:rPr lang="en-US" dirty="0"/>
              <a:t>HB 775 – Fiscal Matters</a:t>
            </a:r>
          </a:p>
        </p:txBody>
      </p:sp>
      <p:sp>
        <p:nvSpPr>
          <p:cNvPr id="3" name="Content Placeholder 2">
            <a:extLst>
              <a:ext uri="{FF2B5EF4-FFF2-40B4-BE49-F238E27FC236}">
                <a16:creationId xmlns:a16="http://schemas.microsoft.com/office/drawing/2014/main" id="{B0599ABE-C86F-47E2-A53E-DC217CE5509D}"/>
              </a:ext>
            </a:extLst>
          </p:cNvPr>
          <p:cNvSpPr>
            <a:spLocks noGrp="1"/>
          </p:cNvSpPr>
          <p:nvPr>
            <p:ph idx="1"/>
          </p:nvPr>
        </p:nvSpPr>
        <p:spPr/>
        <p:txBody>
          <a:bodyPr/>
          <a:lstStyle/>
          <a:p>
            <a:r>
              <a:rPr lang="en-US" dirty="0"/>
              <a:t>Amends various chapters of the Kentucky Revised Statutes relating to specified fiscal matters, including taxes relating to distilled spirits; tax rate reduction conditions; lodging facility projects; development areas; cannabis-infused beverages; alternative fuels; entertainment events; agricultural assets; qualified data centers; </a:t>
            </a:r>
            <a:r>
              <a:rPr lang="en-US"/>
              <a:t>and specifies </a:t>
            </a:r>
            <a:r>
              <a:rPr lang="en-US" dirty="0"/>
              <a:t>effective dates.</a:t>
            </a:r>
          </a:p>
        </p:txBody>
      </p:sp>
    </p:spTree>
    <p:extLst>
      <p:ext uri="{BB962C8B-B14F-4D97-AF65-F5344CB8AC3E}">
        <p14:creationId xmlns:p14="http://schemas.microsoft.com/office/powerpoint/2010/main" val="680593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9F2A-9860-4F31-A437-2D3EA2D284EF}"/>
              </a:ext>
            </a:extLst>
          </p:cNvPr>
          <p:cNvSpPr>
            <a:spLocks noGrp="1"/>
          </p:cNvSpPr>
          <p:nvPr>
            <p:ph type="title"/>
          </p:nvPr>
        </p:nvSpPr>
        <p:spPr/>
        <p:txBody>
          <a:bodyPr/>
          <a:lstStyle/>
          <a:p>
            <a:r>
              <a:rPr lang="en-US" dirty="0"/>
              <a:t>SB 22 – Licensed Professionals</a:t>
            </a:r>
          </a:p>
        </p:txBody>
      </p:sp>
      <p:sp>
        <p:nvSpPr>
          <p:cNvPr id="3" name="Content Placeholder 2">
            <a:extLst>
              <a:ext uri="{FF2B5EF4-FFF2-40B4-BE49-F238E27FC236}">
                <a16:creationId xmlns:a16="http://schemas.microsoft.com/office/drawing/2014/main" id="{53361CFE-6A64-4730-9766-5EA82B0F4F2E}"/>
              </a:ext>
            </a:extLst>
          </p:cNvPr>
          <p:cNvSpPr>
            <a:spLocks noGrp="1"/>
          </p:cNvSpPr>
          <p:nvPr>
            <p:ph idx="1"/>
          </p:nvPr>
        </p:nvSpPr>
        <p:spPr/>
        <p:txBody>
          <a:bodyPr>
            <a:normAutofit/>
          </a:bodyPr>
          <a:lstStyle/>
          <a:p>
            <a:r>
              <a:rPr lang="en-US" sz="1800" dirty="0">
                <a:cs typeface="Segoe UI" panose="020B0502040204020203" pitchFamily="34" charset="0"/>
              </a:rPr>
              <a:t>Amends KRS </a:t>
            </a:r>
            <a:r>
              <a:rPr lang="en-US" sz="1800" dirty="0" err="1">
                <a:cs typeface="Segoe UI" panose="020B0502040204020203" pitchFamily="34" charset="0"/>
              </a:rPr>
              <a:t>317A.020</a:t>
            </a:r>
            <a:r>
              <a:rPr lang="en-US" sz="1800" dirty="0">
                <a:cs typeface="Segoe UI" panose="020B0502040204020203" pitchFamily="34" charset="0"/>
              </a:rPr>
              <a:t> relating to cosmetology, esthetic practices, or nail technology to establish it shall be deemed an immediate and present danger to the health and safety of the public if a licensee knowingly employs or utilizes the services of an unlicensed individual;</a:t>
            </a:r>
          </a:p>
          <a:p>
            <a:r>
              <a:rPr lang="en-US" dirty="0">
                <a:cs typeface="Segoe UI" panose="020B0502040204020203" pitchFamily="34" charset="0"/>
              </a:rPr>
              <a:t>Amends KRS </a:t>
            </a:r>
            <a:r>
              <a:rPr lang="en-US" dirty="0" err="1">
                <a:cs typeface="Segoe UI" panose="020B0502040204020203" pitchFamily="34" charset="0"/>
              </a:rPr>
              <a:t>317A.120</a:t>
            </a:r>
            <a:r>
              <a:rPr lang="en-US" dirty="0">
                <a:cs typeface="Segoe UI" panose="020B0502040204020203" pitchFamily="34" charset="0"/>
              </a:rPr>
              <a:t> to permit a cosmetologist, nail technician, limited stylist, esthetician, or instructor applicant to retake any examination an unlimited number of times;</a:t>
            </a:r>
          </a:p>
          <a:p>
            <a:r>
              <a:rPr lang="en-US" sz="1800" dirty="0">
                <a:cs typeface="Segoe UI" panose="020B0502040204020203" pitchFamily="34" charset="0"/>
              </a:rPr>
              <a:t>Amends KRS 317.410 to include a mobile barber shop </a:t>
            </a:r>
            <a:r>
              <a:rPr lang="en-US" dirty="0">
                <a:cs typeface="Segoe UI" panose="020B0502040204020203" pitchFamily="34" charset="0"/>
              </a:rPr>
              <a:t>in the definition of barber shop and defines mobile barber shop as a self-contained unit which may be moved, towed, or transported from one location to another;</a:t>
            </a:r>
            <a:endParaRPr lang="en-US" sz="1800" dirty="0">
              <a:cs typeface="Segoe UI" panose="020B0502040204020203" pitchFamily="34" charset="0"/>
            </a:endParaRPr>
          </a:p>
        </p:txBody>
      </p:sp>
    </p:spTree>
    <p:extLst>
      <p:ext uri="{BB962C8B-B14F-4D97-AF65-F5344CB8AC3E}">
        <p14:creationId xmlns:p14="http://schemas.microsoft.com/office/powerpoint/2010/main" val="2686184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4A303F-28E2-4D81-B436-40025D9A9514}"/>
              </a:ext>
            </a:extLst>
          </p:cNvPr>
          <p:cNvSpPr txBox="1"/>
          <p:nvPr/>
        </p:nvSpPr>
        <p:spPr>
          <a:xfrm rot="10800000" flipV="1">
            <a:off x="619021" y="2244060"/>
            <a:ext cx="10953958" cy="2369880"/>
          </a:xfrm>
          <a:prstGeom prst="rect">
            <a:avLst/>
          </a:prstGeom>
          <a:noFill/>
        </p:spPr>
        <p:txBody>
          <a:bodyPr wrap="square" rtlCol="0">
            <a:spAutoFit/>
          </a:bodyPr>
          <a:lstStyle/>
          <a:p>
            <a:pPr algn="ctr"/>
            <a:r>
              <a:rPr lang="en-US" sz="8800" b="1" dirty="0">
                <a:cs typeface="Segoe UI" panose="020B0502040204020203" pitchFamily="34" charset="0"/>
              </a:rPr>
              <a:t>1,080</a:t>
            </a:r>
          </a:p>
          <a:p>
            <a:pPr algn="ctr"/>
            <a:r>
              <a:rPr lang="en-US" sz="6000" dirty="0">
                <a:cs typeface="Segoe UI" panose="020B0502040204020203" pitchFamily="34" charset="0"/>
              </a:rPr>
              <a:t>Bills Filed in 2025</a:t>
            </a:r>
          </a:p>
        </p:txBody>
      </p:sp>
    </p:spTree>
    <p:extLst>
      <p:ext uri="{BB962C8B-B14F-4D97-AF65-F5344CB8AC3E}">
        <p14:creationId xmlns:p14="http://schemas.microsoft.com/office/powerpoint/2010/main" val="2950889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6E1E8-ECA1-44B6-80A3-EF905E0910C7}"/>
              </a:ext>
            </a:extLst>
          </p:cNvPr>
          <p:cNvSpPr>
            <a:spLocks noGrp="1"/>
          </p:cNvSpPr>
          <p:nvPr>
            <p:ph type="title"/>
          </p:nvPr>
        </p:nvSpPr>
        <p:spPr/>
        <p:txBody>
          <a:bodyPr/>
          <a:lstStyle/>
          <a:p>
            <a:r>
              <a:rPr lang="en-US" dirty="0"/>
              <a:t>SB 22 – Continued</a:t>
            </a:r>
          </a:p>
        </p:txBody>
      </p:sp>
      <p:sp>
        <p:nvSpPr>
          <p:cNvPr id="3" name="Content Placeholder 2">
            <a:extLst>
              <a:ext uri="{FF2B5EF4-FFF2-40B4-BE49-F238E27FC236}">
                <a16:creationId xmlns:a16="http://schemas.microsoft.com/office/drawing/2014/main" id="{FE9C20A4-9F8F-4AC6-9D1D-B4A2E9C5DE65}"/>
              </a:ext>
            </a:extLst>
          </p:cNvPr>
          <p:cNvSpPr>
            <a:spLocks noGrp="1"/>
          </p:cNvSpPr>
          <p:nvPr>
            <p:ph idx="1"/>
          </p:nvPr>
        </p:nvSpPr>
        <p:spPr/>
        <p:txBody>
          <a:bodyPr/>
          <a:lstStyle/>
          <a:p>
            <a:r>
              <a:rPr lang="en-US" dirty="0"/>
              <a:t>Amends KRS 317.420 require anyone operating a mobile barber shop to notify the board of its location or change in location;</a:t>
            </a:r>
          </a:p>
          <a:p>
            <a:r>
              <a:rPr lang="en-US" dirty="0"/>
              <a:t>Amends KRS 317.570 to authorize examinations required under KRS Chapter 317 to be given at a Department of Corrections facility that operates a licensed barber shop provided the examinations are supervised by two (2) or more members of the board or board staff designated for that purpose who shall be present at the site of the examination.</a:t>
            </a:r>
          </a:p>
        </p:txBody>
      </p:sp>
    </p:spTree>
    <p:extLst>
      <p:ext uri="{BB962C8B-B14F-4D97-AF65-F5344CB8AC3E}">
        <p14:creationId xmlns:p14="http://schemas.microsoft.com/office/powerpoint/2010/main" val="2949487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5F14-69CE-4F42-8066-E9CDED555DE4}"/>
              </a:ext>
            </a:extLst>
          </p:cNvPr>
          <p:cNvSpPr>
            <a:spLocks noGrp="1"/>
          </p:cNvSpPr>
          <p:nvPr>
            <p:ph type="title"/>
          </p:nvPr>
        </p:nvSpPr>
        <p:spPr/>
        <p:txBody>
          <a:bodyPr/>
          <a:lstStyle/>
          <a:p>
            <a:r>
              <a:rPr lang="en-US" dirty="0"/>
              <a:t>SB 24 – Property and Casualty Insurance</a:t>
            </a:r>
          </a:p>
        </p:txBody>
      </p:sp>
      <p:sp>
        <p:nvSpPr>
          <p:cNvPr id="3" name="Content Placeholder 2">
            <a:extLst>
              <a:ext uri="{FF2B5EF4-FFF2-40B4-BE49-F238E27FC236}">
                <a16:creationId xmlns:a16="http://schemas.microsoft.com/office/drawing/2014/main" id="{CD70946C-D8A6-4CB2-B840-1888DCB4CEEF}"/>
              </a:ext>
            </a:extLst>
          </p:cNvPr>
          <p:cNvSpPr>
            <a:spLocks noGrp="1"/>
          </p:cNvSpPr>
          <p:nvPr>
            <p:ph idx="1"/>
          </p:nvPr>
        </p:nvSpPr>
        <p:spPr/>
        <p:txBody>
          <a:bodyPr/>
          <a:lstStyle/>
          <a:p>
            <a:pPr marL="0" indent="0">
              <a:buNone/>
            </a:pPr>
            <a:r>
              <a:rPr lang="en-US" dirty="0"/>
              <a:t>Amends KRS 304.47-020 to include any knowing and intentional statement that misrepresents the scope of damages, including repair costs and other expenses such as towing and storage, associated with a property or casualty insurance claim as a fraudulent insurance act.</a:t>
            </a:r>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marL="0" indent="0">
              <a:buNone/>
            </a:pPr>
            <a:endParaRPr lang="en-US" dirty="0"/>
          </a:p>
        </p:txBody>
      </p:sp>
    </p:spTree>
    <p:extLst>
      <p:ext uri="{BB962C8B-B14F-4D97-AF65-F5344CB8AC3E}">
        <p14:creationId xmlns:p14="http://schemas.microsoft.com/office/powerpoint/2010/main" val="3122248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209CC-946A-4B5F-8CAB-BBD2E3B69D59}"/>
              </a:ext>
            </a:extLst>
          </p:cNvPr>
          <p:cNvSpPr>
            <a:spLocks noGrp="1"/>
          </p:cNvSpPr>
          <p:nvPr>
            <p:ph type="title"/>
          </p:nvPr>
        </p:nvSpPr>
        <p:spPr/>
        <p:txBody>
          <a:bodyPr/>
          <a:lstStyle/>
          <a:p>
            <a:r>
              <a:rPr lang="en-US" dirty="0"/>
              <a:t>SB 25 – Oversight of Government Operations</a:t>
            </a:r>
          </a:p>
        </p:txBody>
      </p:sp>
      <p:sp>
        <p:nvSpPr>
          <p:cNvPr id="3" name="Content Placeholder 2">
            <a:extLst>
              <a:ext uri="{FF2B5EF4-FFF2-40B4-BE49-F238E27FC236}">
                <a16:creationId xmlns:a16="http://schemas.microsoft.com/office/drawing/2014/main" id="{52A3D609-7D55-434E-B31F-C4092ED636EE}"/>
              </a:ext>
            </a:extLst>
          </p:cNvPr>
          <p:cNvSpPr>
            <a:spLocks noGrp="1"/>
          </p:cNvSpPr>
          <p:nvPr>
            <p:ph idx="1"/>
          </p:nvPr>
        </p:nvSpPr>
        <p:spPr/>
        <p:txBody>
          <a:bodyPr/>
          <a:lstStyle/>
          <a:p>
            <a:r>
              <a:rPr lang="en-US" dirty="0"/>
              <a:t>Amends KRS 103.200 to include any activity, including new construction, that would result in an increase of forty-eight (48) units or more to the stock of residential multifamily housing units under the definition of building or industrial building;</a:t>
            </a:r>
          </a:p>
          <a:p>
            <a:r>
              <a:rPr lang="en-US" dirty="0"/>
              <a:t>Creates new sections of KRS Chapter </a:t>
            </a:r>
            <a:r>
              <a:rPr lang="en-US" dirty="0" err="1"/>
              <a:t>7A</a:t>
            </a:r>
            <a:r>
              <a:rPr lang="en-US" dirty="0"/>
              <a:t> to establish the Medicaid Oversight and Advisory Board, including the purpose and authority of the Board, membership, and duties;</a:t>
            </a:r>
          </a:p>
          <a:p>
            <a:r>
              <a:rPr lang="en-US" dirty="0"/>
              <a:t>Amends existing sections of KRS Chapter 227 and creates new sections of KRS Chapter 117 relating to the appeal process of orders of the local fire chief or any deputy or assistant of the state fire marshal acting in the state fire marshal’s name or under his or her delegated authority; </a:t>
            </a:r>
          </a:p>
        </p:txBody>
      </p:sp>
    </p:spTree>
    <p:extLst>
      <p:ext uri="{BB962C8B-B14F-4D97-AF65-F5344CB8AC3E}">
        <p14:creationId xmlns:p14="http://schemas.microsoft.com/office/powerpoint/2010/main" val="35123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1A035-B7BF-4A0C-8288-72497758E97B}"/>
              </a:ext>
            </a:extLst>
          </p:cNvPr>
          <p:cNvSpPr>
            <a:spLocks noGrp="1"/>
          </p:cNvSpPr>
          <p:nvPr>
            <p:ph type="title"/>
          </p:nvPr>
        </p:nvSpPr>
        <p:spPr/>
        <p:txBody>
          <a:bodyPr/>
          <a:lstStyle/>
          <a:p>
            <a:r>
              <a:rPr lang="en-US" dirty="0"/>
              <a:t>SB 25 - Continued</a:t>
            </a:r>
          </a:p>
        </p:txBody>
      </p:sp>
      <p:sp>
        <p:nvSpPr>
          <p:cNvPr id="3" name="Content Placeholder 2">
            <a:extLst>
              <a:ext uri="{FF2B5EF4-FFF2-40B4-BE49-F238E27FC236}">
                <a16:creationId xmlns:a16="http://schemas.microsoft.com/office/drawing/2014/main" id="{08134CBB-3205-4017-8B5D-D7673D712781}"/>
              </a:ext>
            </a:extLst>
          </p:cNvPr>
          <p:cNvSpPr>
            <a:spLocks noGrp="1"/>
          </p:cNvSpPr>
          <p:nvPr>
            <p:ph idx="1"/>
          </p:nvPr>
        </p:nvSpPr>
        <p:spPr/>
        <p:txBody>
          <a:bodyPr/>
          <a:lstStyle/>
          <a:p>
            <a:r>
              <a:rPr lang="en-US" dirty="0"/>
              <a:t>Amends various sections of KRS Chapter 43 to establish that the Commonwealth Office of the Ombudsman shall be an office within the office of the Auditor of Public Accounts and any expense incurred by the Commonwealth Office of the Ombudsman for discretionary investigations, reviews, evaluations, information analysis, or other work at the direction of the ombudsman shall be charged at the same rate as established by the Auditor for audit work pursuant to KRS 43.050;</a:t>
            </a:r>
          </a:p>
          <a:p>
            <a:r>
              <a:rPr lang="en-US" dirty="0"/>
              <a:t>Provides that the ombudsman shall prepare and provide a report of any findings or recommendations following each audit, investigation, or review to the head of the agency to which the report pertains and establish required actions to be taken by the agency; </a:t>
            </a:r>
          </a:p>
        </p:txBody>
      </p:sp>
    </p:spTree>
    <p:extLst>
      <p:ext uri="{BB962C8B-B14F-4D97-AF65-F5344CB8AC3E}">
        <p14:creationId xmlns:p14="http://schemas.microsoft.com/office/powerpoint/2010/main" val="3390041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09BAD-AACC-4AF4-B94C-4B52A6869B80}"/>
              </a:ext>
            </a:extLst>
          </p:cNvPr>
          <p:cNvSpPr>
            <a:spLocks noGrp="1"/>
          </p:cNvSpPr>
          <p:nvPr>
            <p:ph type="title"/>
          </p:nvPr>
        </p:nvSpPr>
        <p:spPr/>
        <p:txBody>
          <a:bodyPr/>
          <a:lstStyle/>
          <a:p>
            <a:r>
              <a:rPr lang="en-US" dirty="0"/>
              <a:t>SB 25 - Continued</a:t>
            </a:r>
          </a:p>
        </p:txBody>
      </p:sp>
      <p:sp>
        <p:nvSpPr>
          <p:cNvPr id="3" name="Content Placeholder 2">
            <a:extLst>
              <a:ext uri="{FF2B5EF4-FFF2-40B4-BE49-F238E27FC236}">
                <a16:creationId xmlns:a16="http://schemas.microsoft.com/office/drawing/2014/main" id="{91C21B81-F61D-4FDD-AE86-6CF143B31D5A}"/>
              </a:ext>
            </a:extLst>
          </p:cNvPr>
          <p:cNvSpPr>
            <a:spLocks noGrp="1"/>
          </p:cNvSpPr>
          <p:nvPr>
            <p:ph idx="1"/>
          </p:nvPr>
        </p:nvSpPr>
        <p:spPr/>
        <p:txBody>
          <a:bodyPr>
            <a:normAutofit lnSpcReduction="10000"/>
          </a:bodyPr>
          <a:lstStyle/>
          <a:p>
            <a:r>
              <a:rPr lang="en-US" dirty="0"/>
              <a:t>Creates a new section of KRS Chapter 43 to provide the organizational structure of the Auditor of Public Accounts;</a:t>
            </a:r>
          </a:p>
          <a:p>
            <a:r>
              <a:rPr lang="en-US" dirty="0"/>
              <a:t>Creates a new section of KRS Chapter 43 to establish that the Auditor shall require a national and state criminal background check for every prospective and current employee, including contract staff, with access to federal tax information;</a:t>
            </a:r>
          </a:p>
          <a:p>
            <a:r>
              <a:rPr lang="en-US" dirty="0"/>
              <a:t>Creates a new section of KRS Chapter </a:t>
            </a:r>
            <a:r>
              <a:rPr lang="en-US" dirty="0" err="1"/>
              <a:t>194A</a:t>
            </a:r>
            <a:r>
              <a:rPr lang="en-US" dirty="0"/>
              <a:t> to require the Cabinet for Health and Family Services and any of its departments, divisions, offices, commissions, or other organizational unit that maintains a generally accessible website to include at the top of the webpage a link to the website of the Commonwealth Office of the Ombudsman along with the telephone number and email address of the Office of the Ombudsman;</a:t>
            </a:r>
          </a:p>
        </p:txBody>
      </p:sp>
    </p:spTree>
    <p:extLst>
      <p:ext uri="{BB962C8B-B14F-4D97-AF65-F5344CB8AC3E}">
        <p14:creationId xmlns:p14="http://schemas.microsoft.com/office/powerpoint/2010/main" val="1324935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8F65A-56F3-4CFC-B7E8-A86749D032F6}"/>
              </a:ext>
            </a:extLst>
          </p:cNvPr>
          <p:cNvSpPr>
            <a:spLocks noGrp="1"/>
          </p:cNvSpPr>
          <p:nvPr>
            <p:ph type="title"/>
          </p:nvPr>
        </p:nvSpPr>
        <p:spPr>
          <a:xfrm>
            <a:off x="1154953" y="982135"/>
            <a:ext cx="9113172" cy="706964"/>
          </a:xfrm>
        </p:spPr>
        <p:txBody>
          <a:bodyPr/>
          <a:lstStyle/>
          <a:p>
            <a:r>
              <a:rPr lang="en-US" dirty="0"/>
              <a:t>SB 25 - Continued</a:t>
            </a:r>
          </a:p>
        </p:txBody>
      </p:sp>
      <p:sp>
        <p:nvSpPr>
          <p:cNvPr id="3" name="Content Placeholder 2">
            <a:extLst>
              <a:ext uri="{FF2B5EF4-FFF2-40B4-BE49-F238E27FC236}">
                <a16:creationId xmlns:a16="http://schemas.microsoft.com/office/drawing/2014/main" id="{890E82B6-3D40-4340-852F-5C58E281995E}"/>
              </a:ext>
            </a:extLst>
          </p:cNvPr>
          <p:cNvSpPr>
            <a:spLocks noGrp="1"/>
          </p:cNvSpPr>
          <p:nvPr>
            <p:ph idx="1"/>
          </p:nvPr>
        </p:nvSpPr>
        <p:spPr/>
        <p:txBody>
          <a:bodyPr/>
          <a:lstStyle/>
          <a:p>
            <a:r>
              <a:rPr lang="en-US" dirty="0"/>
              <a:t>Amends KRS 209.140 and KRS 620.050 to permit the Commonwealth Office of the </a:t>
            </a:r>
            <a:r>
              <a:rPr lang="en-US"/>
              <a:t>Ombudsman access </a:t>
            </a:r>
            <a:r>
              <a:rPr lang="en-US" dirty="0"/>
              <a:t>to certain information relating to abuse, neglect, or exploitation; </a:t>
            </a:r>
          </a:p>
          <a:p>
            <a:r>
              <a:rPr lang="en-US" dirty="0"/>
              <a:t>Creates a new section of KRS Chapter </a:t>
            </a:r>
            <a:r>
              <a:rPr lang="en-US" dirty="0" err="1"/>
              <a:t>27A</a:t>
            </a:r>
            <a:r>
              <a:rPr lang="en-US" dirty="0"/>
              <a:t> to establish a trust and agency account in the State Treasury to be known as the Court of Justice reserve account that shall consist of moneys appropriated by the General Assembly and administered by the Administrative Office of the Courts;</a:t>
            </a:r>
          </a:p>
          <a:p>
            <a:r>
              <a:rPr lang="en-US" dirty="0"/>
              <a:t>Creates a new section of KRS Chapter 12 to require each department and program cabinet identified in KRS 12.020 to submit a report to the Legislative Research Commission providing suggestions for improved government efficiency with specified information; and</a:t>
            </a:r>
          </a:p>
        </p:txBody>
      </p:sp>
    </p:spTree>
    <p:extLst>
      <p:ext uri="{BB962C8B-B14F-4D97-AF65-F5344CB8AC3E}">
        <p14:creationId xmlns:p14="http://schemas.microsoft.com/office/powerpoint/2010/main" val="562352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2C703-BF49-45FB-97FC-99D1EDEA2135}"/>
              </a:ext>
            </a:extLst>
          </p:cNvPr>
          <p:cNvSpPr>
            <a:spLocks noGrp="1"/>
          </p:cNvSpPr>
          <p:nvPr>
            <p:ph type="title"/>
          </p:nvPr>
        </p:nvSpPr>
        <p:spPr/>
        <p:txBody>
          <a:bodyPr/>
          <a:lstStyle/>
          <a:p>
            <a:r>
              <a:rPr lang="en-US" dirty="0"/>
              <a:t>SB 25 - Continued</a:t>
            </a:r>
          </a:p>
        </p:txBody>
      </p:sp>
      <p:sp>
        <p:nvSpPr>
          <p:cNvPr id="3" name="Content Placeholder 2">
            <a:extLst>
              <a:ext uri="{FF2B5EF4-FFF2-40B4-BE49-F238E27FC236}">
                <a16:creationId xmlns:a16="http://schemas.microsoft.com/office/drawing/2014/main" id="{1039B5D0-727E-4CFC-8496-D9C47AEA0365}"/>
              </a:ext>
            </a:extLst>
          </p:cNvPr>
          <p:cNvSpPr>
            <a:spLocks noGrp="1"/>
          </p:cNvSpPr>
          <p:nvPr>
            <p:ph idx="1"/>
          </p:nvPr>
        </p:nvSpPr>
        <p:spPr/>
        <p:txBody>
          <a:bodyPr/>
          <a:lstStyle/>
          <a:p>
            <a:r>
              <a:rPr lang="en-US" dirty="0"/>
              <a:t>Makes various appropriations from the Budget Reserve Trust Fund to various cabinets, departments, and other units of state government for specified purposes.</a:t>
            </a:r>
          </a:p>
        </p:txBody>
      </p:sp>
    </p:spTree>
    <p:extLst>
      <p:ext uri="{BB962C8B-B14F-4D97-AF65-F5344CB8AC3E}">
        <p14:creationId xmlns:p14="http://schemas.microsoft.com/office/powerpoint/2010/main" val="1906405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DC2E8-0393-4F3A-8DBA-888B2E7903BD}"/>
              </a:ext>
            </a:extLst>
          </p:cNvPr>
          <p:cNvSpPr>
            <a:spLocks noGrp="1"/>
          </p:cNvSpPr>
          <p:nvPr>
            <p:ph type="title"/>
          </p:nvPr>
        </p:nvSpPr>
        <p:spPr/>
        <p:txBody>
          <a:bodyPr/>
          <a:lstStyle/>
          <a:p>
            <a:r>
              <a:rPr lang="en-US" dirty="0"/>
              <a:t>SB 26 – Parental Rights</a:t>
            </a:r>
          </a:p>
        </p:txBody>
      </p:sp>
      <p:sp>
        <p:nvSpPr>
          <p:cNvPr id="3" name="Content Placeholder 2">
            <a:extLst>
              <a:ext uri="{FF2B5EF4-FFF2-40B4-BE49-F238E27FC236}">
                <a16:creationId xmlns:a16="http://schemas.microsoft.com/office/drawing/2014/main" id="{E00EEDB5-CFE6-4C5A-B11E-3A9C61766E24}"/>
              </a:ext>
            </a:extLst>
          </p:cNvPr>
          <p:cNvSpPr>
            <a:spLocks noGrp="1"/>
          </p:cNvSpPr>
          <p:nvPr>
            <p:ph idx="1"/>
          </p:nvPr>
        </p:nvSpPr>
        <p:spPr/>
        <p:txBody>
          <a:bodyPr>
            <a:normAutofit lnSpcReduction="10000"/>
          </a:bodyPr>
          <a:lstStyle/>
          <a:p>
            <a:r>
              <a:rPr lang="en-US" dirty="0"/>
              <a:t>Amends KRS 199.011 to define disability to include a physical or mental impairment, whether congenital or acquired, that substantially limits one (1) or more of the major life activities of an individual demonstrated by medically accepted clinical or laboratory diagnostic techniques, but does not include an individual who is currently engaging in the illegal use of drugs or the abuse of alcohol, drugs, or other substances;</a:t>
            </a:r>
          </a:p>
          <a:p>
            <a:r>
              <a:rPr lang="en-US" dirty="0"/>
              <a:t>Amends KRS 199.462 and 199.471 to establish that a petition for placement or for adoption shall not be denied on the sole basis of a disability of the prospective or adoptive applicant;</a:t>
            </a:r>
          </a:p>
          <a:p>
            <a:r>
              <a:rPr lang="en-US" dirty="0"/>
              <a:t>Amends KRS 199.473 to require the secretary of the Cabinet for Health and Family Services to review any refusal of a placement of a child due to a disability;</a:t>
            </a:r>
          </a:p>
          <a:p>
            <a:endParaRPr lang="en-US" dirty="0"/>
          </a:p>
        </p:txBody>
      </p:sp>
    </p:spTree>
    <p:extLst>
      <p:ext uri="{BB962C8B-B14F-4D97-AF65-F5344CB8AC3E}">
        <p14:creationId xmlns:p14="http://schemas.microsoft.com/office/powerpoint/2010/main" val="33153302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F749C-D94C-4F71-BC49-A40DF6C04CA2}"/>
              </a:ext>
            </a:extLst>
          </p:cNvPr>
          <p:cNvSpPr>
            <a:spLocks noGrp="1"/>
          </p:cNvSpPr>
          <p:nvPr>
            <p:ph type="title"/>
          </p:nvPr>
        </p:nvSpPr>
        <p:spPr/>
        <p:txBody>
          <a:bodyPr/>
          <a:lstStyle/>
          <a:p>
            <a:r>
              <a:rPr lang="en-US" dirty="0"/>
              <a:t>SB 26 - Continued</a:t>
            </a:r>
          </a:p>
        </p:txBody>
      </p:sp>
      <p:sp>
        <p:nvSpPr>
          <p:cNvPr id="3" name="Content Placeholder 2">
            <a:extLst>
              <a:ext uri="{FF2B5EF4-FFF2-40B4-BE49-F238E27FC236}">
                <a16:creationId xmlns:a16="http://schemas.microsoft.com/office/drawing/2014/main" id="{1B407F38-74CE-461D-AF32-3DBC21E81F8D}"/>
              </a:ext>
            </a:extLst>
          </p:cNvPr>
          <p:cNvSpPr>
            <a:spLocks noGrp="1"/>
          </p:cNvSpPr>
          <p:nvPr>
            <p:ph idx="1"/>
          </p:nvPr>
        </p:nvSpPr>
        <p:spPr/>
        <p:txBody>
          <a:bodyPr/>
          <a:lstStyle/>
          <a:p>
            <a:r>
              <a:rPr lang="en-US" dirty="0"/>
              <a:t>Requires the cabinet to retain documentation of compliance with these provisions;</a:t>
            </a:r>
          </a:p>
          <a:p>
            <a:r>
              <a:rPr lang="en-US" dirty="0"/>
              <a:t>Amends KRS 625.050 to establish that no petition for involuntary termination of parental rights shall be ordered on the sole basis of a disability of a parent; and</a:t>
            </a:r>
          </a:p>
          <a:p>
            <a:r>
              <a:rPr lang="en-US" dirty="0"/>
              <a:t>Amends KRS 625.090 regarding procedures for involuntary termination of parental rights involving a parent with a disability.</a:t>
            </a:r>
          </a:p>
        </p:txBody>
      </p:sp>
    </p:spTree>
    <p:extLst>
      <p:ext uri="{BB962C8B-B14F-4D97-AF65-F5344CB8AC3E}">
        <p14:creationId xmlns:p14="http://schemas.microsoft.com/office/powerpoint/2010/main" val="16831841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DB2EA-FB0F-42D6-A7A1-BD45620135A5}"/>
              </a:ext>
            </a:extLst>
          </p:cNvPr>
          <p:cNvSpPr>
            <a:spLocks noGrp="1"/>
          </p:cNvSpPr>
          <p:nvPr>
            <p:ph type="title"/>
          </p:nvPr>
        </p:nvSpPr>
        <p:spPr/>
        <p:txBody>
          <a:bodyPr/>
          <a:lstStyle/>
          <a:p>
            <a:r>
              <a:rPr lang="en-US" sz="3200" dirty="0"/>
              <a:t>SB 27 – Kentucky Parkinson’s Disease Research Registry and Medical Transportation</a:t>
            </a:r>
          </a:p>
        </p:txBody>
      </p:sp>
      <p:sp>
        <p:nvSpPr>
          <p:cNvPr id="3" name="Content Placeholder 2">
            <a:extLst>
              <a:ext uri="{FF2B5EF4-FFF2-40B4-BE49-F238E27FC236}">
                <a16:creationId xmlns:a16="http://schemas.microsoft.com/office/drawing/2014/main" id="{EC493177-DEFC-484E-82F5-AFCCB4769C9F}"/>
              </a:ext>
            </a:extLst>
          </p:cNvPr>
          <p:cNvSpPr>
            <a:spLocks noGrp="1"/>
          </p:cNvSpPr>
          <p:nvPr>
            <p:ph idx="1"/>
          </p:nvPr>
        </p:nvSpPr>
        <p:spPr/>
        <p:txBody>
          <a:bodyPr/>
          <a:lstStyle/>
          <a:p>
            <a:r>
              <a:rPr lang="en-US" dirty="0"/>
              <a:t>Creates a new section of KRS Chapter 214 to establish the Kentucky Parkinson’s Disease Research Registry;</a:t>
            </a:r>
          </a:p>
          <a:p>
            <a:r>
              <a:rPr lang="en-US" dirty="0"/>
              <a:t>Requires the establishment of the Kentucky Parkinson’s Disease Registry Advisory Committee to assist in the development and implementation of the registry, determine what data will be collected based upon four (4) core categories that include:</a:t>
            </a:r>
          </a:p>
          <a:p>
            <a:pPr lvl="1"/>
            <a:r>
              <a:rPr lang="en-US" dirty="0"/>
              <a:t>Patient demographics;</a:t>
            </a:r>
          </a:p>
          <a:p>
            <a:pPr lvl="1"/>
            <a:r>
              <a:rPr lang="en-US" dirty="0"/>
              <a:t>Geography;</a:t>
            </a:r>
          </a:p>
          <a:p>
            <a:pPr lvl="1"/>
            <a:r>
              <a:rPr lang="en-US" dirty="0"/>
              <a:t>Diagnosis; and</a:t>
            </a:r>
          </a:p>
          <a:p>
            <a:pPr lvl="1"/>
            <a:r>
              <a:rPr lang="en-US" dirty="0"/>
              <a:t>Sufficient information to allow for deduplication of patient records in the registry;</a:t>
            </a:r>
          </a:p>
        </p:txBody>
      </p:sp>
    </p:spTree>
    <p:extLst>
      <p:ext uri="{BB962C8B-B14F-4D97-AF65-F5344CB8AC3E}">
        <p14:creationId xmlns:p14="http://schemas.microsoft.com/office/powerpoint/2010/main" val="3928354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051D0A-9430-4336-8C32-4B9CFE36D053}"/>
              </a:ext>
            </a:extLst>
          </p:cNvPr>
          <p:cNvSpPr txBox="1"/>
          <p:nvPr/>
        </p:nvSpPr>
        <p:spPr>
          <a:xfrm>
            <a:off x="2069432" y="2244060"/>
            <a:ext cx="8053136" cy="2369880"/>
          </a:xfrm>
          <a:prstGeom prst="rect">
            <a:avLst/>
          </a:prstGeom>
          <a:noFill/>
        </p:spPr>
        <p:txBody>
          <a:bodyPr wrap="square" rtlCol="0">
            <a:spAutoFit/>
          </a:bodyPr>
          <a:lstStyle/>
          <a:p>
            <a:pPr algn="ctr"/>
            <a:r>
              <a:rPr lang="en-US" sz="8800" b="1" dirty="0">
                <a:cs typeface="Segoe UI" panose="020B0502040204020203" pitchFamily="34" charset="0"/>
              </a:rPr>
              <a:t>148</a:t>
            </a:r>
          </a:p>
          <a:p>
            <a:pPr algn="ctr"/>
            <a:r>
              <a:rPr lang="en-US" sz="6000" dirty="0">
                <a:cs typeface="Segoe UI" panose="020B0502040204020203" pitchFamily="34" charset="0"/>
              </a:rPr>
              <a:t>Bills Passed in 2025</a:t>
            </a:r>
          </a:p>
        </p:txBody>
      </p:sp>
    </p:spTree>
    <p:extLst>
      <p:ext uri="{BB962C8B-B14F-4D97-AF65-F5344CB8AC3E}">
        <p14:creationId xmlns:p14="http://schemas.microsoft.com/office/powerpoint/2010/main" val="1378305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B6A06-594F-4605-A50A-AB7C5B74B787}"/>
              </a:ext>
            </a:extLst>
          </p:cNvPr>
          <p:cNvSpPr>
            <a:spLocks noGrp="1"/>
          </p:cNvSpPr>
          <p:nvPr>
            <p:ph type="title"/>
          </p:nvPr>
        </p:nvSpPr>
        <p:spPr/>
        <p:txBody>
          <a:bodyPr/>
          <a:lstStyle/>
          <a:p>
            <a:r>
              <a:rPr lang="en-US" dirty="0"/>
              <a:t>SB 27 - Continued</a:t>
            </a:r>
          </a:p>
        </p:txBody>
      </p:sp>
      <p:sp>
        <p:nvSpPr>
          <p:cNvPr id="3" name="Content Placeholder 2">
            <a:extLst>
              <a:ext uri="{FF2B5EF4-FFF2-40B4-BE49-F238E27FC236}">
                <a16:creationId xmlns:a16="http://schemas.microsoft.com/office/drawing/2014/main" id="{A1BA95B6-F36F-4089-886E-A9FF1AAA386A}"/>
              </a:ext>
            </a:extLst>
          </p:cNvPr>
          <p:cNvSpPr>
            <a:spLocks noGrp="1"/>
          </p:cNvSpPr>
          <p:nvPr>
            <p:ph idx="1"/>
          </p:nvPr>
        </p:nvSpPr>
        <p:spPr/>
        <p:txBody>
          <a:bodyPr/>
          <a:lstStyle/>
          <a:p>
            <a:r>
              <a:rPr lang="en-US" dirty="0"/>
              <a:t>Directs the cabinet to receive and collect data for the registry on the incidence and prevalence of Parkinson’s disease and </a:t>
            </a:r>
            <a:r>
              <a:rPr lang="en-US" dirty="0" err="1"/>
              <a:t>Parkinsonisms</a:t>
            </a:r>
            <a:r>
              <a:rPr lang="en-US" dirty="0"/>
              <a:t> in Kentucky and related epidemiological data;</a:t>
            </a:r>
          </a:p>
          <a:p>
            <a:r>
              <a:rPr lang="en-US" dirty="0"/>
              <a:t>Requires each movement disorder center and each movement disorder health care provider that treats a patient with Parkinson’s disease or </a:t>
            </a:r>
            <a:r>
              <a:rPr lang="en-US" dirty="0" err="1"/>
              <a:t>Parkinsonisms</a:t>
            </a:r>
            <a:r>
              <a:rPr lang="en-US" dirty="0"/>
              <a:t> to provide each patient with a notice regarding the reporting and collection of information and patient data, with the ability to opt out in the collection of data;</a:t>
            </a:r>
          </a:p>
          <a:p>
            <a:r>
              <a:rPr lang="en-US" dirty="0"/>
              <a:t>Directs the cabinet to make data from the registry available to researchers that have the approval of an institutional review board in accordance with federal and state standards;</a:t>
            </a:r>
          </a:p>
        </p:txBody>
      </p:sp>
    </p:spTree>
    <p:extLst>
      <p:ext uri="{BB962C8B-B14F-4D97-AF65-F5344CB8AC3E}">
        <p14:creationId xmlns:p14="http://schemas.microsoft.com/office/powerpoint/2010/main" val="3790991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E0275-EA44-47C1-863A-563272CB7E37}"/>
              </a:ext>
            </a:extLst>
          </p:cNvPr>
          <p:cNvSpPr>
            <a:spLocks noGrp="1"/>
          </p:cNvSpPr>
          <p:nvPr>
            <p:ph type="title"/>
          </p:nvPr>
        </p:nvSpPr>
        <p:spPr/>
        <p:txBody>
          <a:bodyPr/>
          <a:lstStyle/>
          <a:p>
            <a:r>
              <a:rPr lang="en-US" dirty="0"/>
              <a:t>SB 27 - Continued</a:t>
            </a:r>
          </a:p>
        </p:txBody>
      </p:sp>
      <p:sp>
        <p:nvSpPr>
          <p:cNvPr id="3" name="Content Placeholder 2">
            <a:extLst>
              <a:ext uri="{FF2B5EF4-FFF2-40B4-BE49-F238E27FC236}">
                <a16:creationId xmlns:a16="http://schemas.microsoft.com/office/drawing/2014/main" id="{784A9CD8-EA85-4437-835D-02F464969E94}"/>
              </a:ext>
            </a:extLst>
          </p:cNvPr>
          <p:cNvSpPr>
            <a:spLocks noGrp="1"/>
          </p:cNvSpPr>
          <p:nvPr>
            <p:ph idx="1"/>
          </p:nvPr>
        </p:nvSpPr>
        <p:spPr/>
        <p:txBody>
          <a:bodyPr/>
          <a:lstStyle/>
          <a:p>
            <a:r>
              <a:rPr lang="en-US" dirty="0"/>
              <a:t>Directs that by October 1, 2027, and by October 1 of each year thereafter, the cabinet shall submit the following information to the Legislative Research Commission:</a:t>
            </a:r>
          </a:p>
          <a:p>
            <a:pPr lvl="1"/>
            <a:r>
              <a:rPr lang="en-US" dirty="0"/>
              <a:t>The incidence and prevalence of Parkinson’s disease and </a:t>
            </a:r>
            <a:r>
              <a:rPr lang="en-US" dirty="0" err="1"/>
              <a:t>Parkinsonisms</a:t>
            </a:r>
            <a:r>
              <a:rPr lang="en-US" dirty="0"/>
              <a:t> in the state by county;</a:t>
            </a:r>
          </a:p>
          <a:p>
            <a:pPr lvl="1"/>
            <a:r>
              <a:rPr lang="en-US" dirty="0"/>
              <a:t>The number of records that have been reported to the cabinet and included in the registry; and</a:t>
            </a:r>
          </a:p>
          <a:p>
            <a:pPr lvl="1"/>
            <a:r>
              <a:rPr lang="en-US" dirty="0"/>
              <a:t>Demographic information, including but not limited to the patients’ age, gender, and race;</a:t>
            </a:r>
          </a:p>
        </p:txBody>
      </p:sp>
    </p:spTree>
    <p:extLst>
      <p:ext uri="{BB962C8B-B14F-4D97-AF65-F5344CB8AC3E}">
        <p14:creationId xmlns:p14="http://schemas.microsoft.com/office/powerpoint/2010/main" val="31877023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19757-41EE-424A-B055-E6EF59C61F05}"/>
              </a:ext>
            </a:extLst>
          </p:cNvPr>
          <p:cNvSpPr>
            <a:spLocks noGrp="1"/>
          </p:cNvSpPr>
          <p:nvPr>
            <p:ph type="title"/>
          </p:nvPr>
        </p:nvSpPr>
        <p:spPr/>
        <p:txBody>
          <a:bodyPr/>
          <a:lstStyle/>
          <a:p>
            <a:r>
              <a:rPr lang="en-US" dirty="0"/>
              <a:t>SB 27 - Continued</a:t>
            </a:r>
          </a:p>
        </p:txBody>
      </p:sp>
      <p:sp>
        <p:nvSpPr>
          <p:cNvPr id="3" name="Content Placeholder 2">
            <a:extLst>
              <a:ext uri="{FF2B5EF4-FFF2-40B4-BE49-F238E27FC236}">
                <a16:creationId xmlns:a16="http://schemas.microsoft.com/office/drawing/2014/main" id="{33F00222-363F-4AF8-AC05-A370EFFD81D2}"/>
              </a:ext>
            </a:extLst>
          </p:cNvPr>
          <p:cNvSpPr>
            <a:spLocks noGrp="1"/>
          </p:cNvSpPr>
          <p:nvPr>
            <p:ph idx="1"/>
          </p:nvPr>
        </p:nvSpPr>
        <p:spPr/>
        <p:txBody>
          <a:bodyPr>
            <a:normAutofit lnSpcReduction="10000"/>
          </a:bodyPr>
          <a:lstStyle/>
          <a:p>
            <a:r>
              <a:rPr lang="en-US" dirty="0"/>
              <a:t>Creates a new section of KRS Chapter </a:t>
            </a:r>
            <a:r>
              <a:rPr lang="en-US" dirty="0" err="1"/>
              <a:t>311A</a:t>
            </a:r>
            <a:r>
              <a:rPr lang="en-US" dirty="0"/>
              <a:t> to provide that a skilled nursing facility or a hospital that operates a nonemergency medical transportation service shall be permitted to transport residents who qualify for nonemergency medical transportation, including transportation via stretcher;</a:t>
            </a:r>
          </a:p>
          <a:p>
            <a:r>
              <a:rPr lang="en-US" dirty="0"/>
              <a:t>Establishes that prior to a skilled nursing facility or hospital being permitted to provide nonemergency medical transportation to a resident, the contracted transportation broker responsible for providing the transportation service shall be given the opportunity to schedule transportation services for the resident; </a:t>
            </a:r>
          </a:p>
          <a:p>
            <a:r>
              <a:rPr lang="en-US" dirty="0"/>
              <a:t>Nonemergency transportation services provided under this section shall not be eligible for reimbursement by Medicaid or any managed care organization with whom the department contracts for Medicaid services; and</a:t>
            </a:r>
          </a:p>
        </p:txBody>
      </p:sp>
    </p:spTree>
    <p:extLst>
      <p:ext uri="{BB962C8B-B14F-4D97-AF65-F5344CB8AC3E}">
        <p14:creationId xmlns:p14="http://schemas.microsoft.com/office/powerpoint/2010/main" val="20218709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B1D78-E963-4C6A-AB20-FFA90F0FF605}"/>
              </a:ext>
            </a:extLst>
          </p:cNvPr>
          <p:cNvSpPr>
            <a:spLocks noGrp="1"/>
          </p:cNvSpPr>
          <p:nvPr>
            <p:ph type="title"/>
          </p:nvPr>
        </p:nvSpPr>
        <p:spPr/>
        <p:txBody>
          <a:bodyPr/>
          <a:lstStyle/>
          <a:p>
            <a:r>
              <a:rPr lang="en-US" dirty="0"/>
              <a:t>SB 27 - Continued</a:t>
            </a:r>
          </a:p>
        </p:txBody>
      </p:sp>
      <p:sp>
        <p:nvSpPr>
          <p:cNvPr id="3" name="Content Placeholder 2">
            <a:extLst>
              <a:ext uri="{FF2B5EF4-FFF2-40B4-BE49-F238E27FC236}">
                <a16:creationId xmlns:a16="http://schemas.microsoft.com/office/drawing/2014/main" id="{5EC8DE2A-68A2-4FF6-8CC9-6AE38EAEBCE4}"/>
              </a:ext>
            </a:extLst>
          </p:cNvPr>
          <p:cNvSpPr>
            <a:spLocks noGrp="1"/>
          </p:cNvSpPr>
          <p:nvPr>
            <p:ph idx="1"/>
          </p:nvPr>
        </p:nvSpPr>
        <p:spPr/>
        <p:txBody>
          <a:bodyPr/>
          <a:lstStyle/>
          <a:p>
            <a:r>
              <a:rPr lang="en-US" dirty="0"/>
              <a:t>Nothing in this section shall be interpreted as prohibiting or otherwise precluding a skilled nursing facility or hospital from becoming a contracted nonemergency medical transportation services provider.</a:t>
            </a:r>
          </a:p>
        </p:txBody>
      </p:sp>
    </p:spTree>
    <p:extLst>
      <p:ext uri="{BB962C8B-B14F-4D97-AF65-F5344CB8AC3E}">
        <p14:creationId xmlns:p14="http://schemas.microsoft.com/office/powerpoint/2010/main" val="2115424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C7A4B-7648-4564-9565-85832D0EE794}"/>
              </a:ext>
            </a:extLst>
          </p:cNvPr>
          <p:cNvSpPr>
            <a:spLocks noGrp="1"/>
          </p:cNvSpPr>
          <p:nvPr>
            <p:ph type="title"/>
          </p:nvPr>
        </p:nvSpPr>
        <p:spPr/>
        <p:txBody>
          <a:bodyPr/>
          <a:lstStyle/>
          <a:p>
            <a:r>
              <a:rPr lang="en-US" dirty="0"/>
              <a:t>SB 28 – Agricultural Economic Development</a:t>
            </a:r>
          </a:p>
        </p:txBody>
      </p:sp>
      <p:sp>
        <p:nvSpPr>
          <p:cNvPr id="3" name="Content Placeholder 2">
            <a:extLst>
              <a:ext uri="{FF2B5EF4-FFF2-40B4-BE49-F238E27FC236}">
                <a16:creationId xmlns:a16="http://schemas.microsoft.com/office/drawing/2014/main" id="{3C4734F4-27A1-4F57-8A3A-93C0A0F7AAF3}"/>
              </a:ext>
            </a:extLst>
          </p:cNvPr>
          <p:cNvSpPr>
            <a:spLocks noGrp="1"/>
          </p:cNvSpPr>
          <p:nvPr>
            <p:ph idx="1"/>
          </p:nvPr>
        </p:nvSpPr>
        <p:spPr/>
        <p:txBody>
          <a:bodyPr>
            <a:normAutofit lnSpcReduction="10000"/>
          </a:bodyPr>
          <a:lstStyle/>
          <a:p>
            <a:r>
              <a:rPr lang="en-US" dirty="0"/>
              <a:t>Creates a new section of KRS Chapter 246 to define terms, including agribusiness, alternative fuels, and eligible projects;</a:t>
            </a:r>
          </a:p>
          <a:p>
            <a:r>
              <a:rPr lang="en-US" dirty="0"/>
              <a:t>Establishes the agricultural economic development board to:</a:t>
            </a:r>
          </a:p>
          <a:p>
            <a:pPr lvl="1"/>
            <a:r>
              <a:rPr lang="en-US" dirty="0"/>
              <a:t>Administer the fund created by the Act consisting of moneys received from repayment of low-interest loans awarded as an incentive, state appropriations, gifts, grants, federal funds, and any returned moneys required under the Act; and</a:t>
            </a:r>
          </a:p>
          <a:p>
            <a:pPr lvl="1"/>
            <a:r>
              <a:rPr lang="en-US" dirty="0"/>
              <a:t>Prioritize eligible projects, determine project awards, monitor progress of projects, and terminate incentives to eligible projects; and</a:t>
            </a:r>
          </a:p>
          <a:p>
            <a:r>
              <a:rPr lang="en-US" dirty="0"/>
              <a:t>Establishes the requirements and procedures for eligible projects and provides that the board shall operate in the same manner as the operation of the Agricultural Development Board.</a:t>
            </a:r>
          </a:p>
          <a:p>
            <a:endParaRPr lang="en-US" dirty="0"/>
          </a:p>
        </p:txBody>
      </p:sp>
    </p:spTree>
    <p:extLst>
      <p:ext uri="{BB962C8B-B14F-4D97-AF65-F5344CB8AC3E}">
        <p14:creationId xmlns:p14="http://schemas.microsoft.com/office/powerpoint/2010/main" val="3633681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81C98-A7D2-4936-AA90-C2581CC2542C}"/>
              </a:ext>
            </a:extLst>
          </p:cNvPr>
          <p:cNvSpPr>
            <a:spLocks noGrp="1"/>
          </p:cNvSpPr>
          <p:nvPr>
            <p:ph type="title"/>
          </p:nvPr>
        </p:nvSpPr>
        <p:spPr/>
        <p:txBody>
          <a:bodyPr/>
          <a:lstStyle/>
          <a:p>
            <a:r>
              <a:rPr lang="en-US" dirty="0"/>
              <a:t>SB 43 – Identity Documents</a:t>
            </a:r>
          </a:p>
        </p:txBody>
      </p:sp>
      <p:sp>
        <p:nvSpPr>
          <p:cNvPr id="3" name="Content Placeholder 2">
            <a:extLst>
              <a:ext uri="{FF2B5EF4-FFF2-40B4-BE49-F238E27FC236}">
                <a16:creationId xmlns:a16="http://schemas.microsoft.com/office/drawing/2014/main" id="{28639595-4C1F-43C1-ABC1-3F20699DCABF}"/>
              </a:ext>
            </a:extLst>
          </p:cNvPr>
          <p:cNvSpPr>
            <a:spLocks noGrp="1"/>
          </p:cNvSpPr>
          <p:nvPr>
            <p:ph idx="1"/>
          </p:nvPr>
        </p:nvSpPr>
        <p:spPr/>
        <p:txBody>
          <a:bodyPr>
            <a:normAutofit lnSpcReduction="10000"/>
          </a:bodyPr>
          <a:lstStyle/>
          <a:p>
            <a:r>
              <a:rPr lang="en-US" dirty="0"/>
              <a:t>Establishes a medical review board to receive cases relating to the ability of an applicant or holder of a motor vehicle operator’s license to drive due to physical or mental disability which may affect or limit a person’s ability to safely operate a motor vehicle and establishes the procedure for review;</a:t>
            </a:r>
          </a:p>
          <a:p>
            <a:r>
              <a:rPr lang="en-US" dirty="0"/>
              <a:t>Creates a new section of KRS 186.400 to 186.640 to provide that a third-party entity, defined as a person or entity that may include a business entity or nonprofit member association approved by the cabinet may serve as application processors for identity documents which include an operator’s license or personal identification card;</a:t>
            </a:r>
          </a:p>
          <a:p>
            <a:r>
              <a:rPr lang="en-US" dirty="0"/>
              <a:t>The third-party entity shall collect all fees required under KRS 196.541 and transit them to the cabinet in a timely fashion but may also charge a fee for the service provided; and</a:t>
            </a:r>
          </a:p>
          <a:p>
            <a:endParaRPr lang="en-US" dirty="0"/>
          </a:p>
        </p:txBody>
      </p:sp>
    </p:spTree>
    <p:extLst>
      <p:ext uri="{BB962C8B-B14F-4D97-AF65-F5344CB8AC3E}">
        <p14:creationId xmlns:p14="http://schemas.microsoft.com/office/powerpoint/2010/main" val="3718627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37A8C-0B8E-46CF-B6FB-E52068AFA311}"/>
              </a:ext>
            </a:extLst>
          </p:cNvPr>
          <p:cNvSpPr>
            <a:spLocks noGrp="1"/>
          </p:cNvSpPr>
          <p:nvPr>
            <p:ph type="title"/>
          </p:nvPr>
        </p:nvSpPr>
        <p:spPr/>
        <p:txBody>
          <a:bodyPr/>
          <a:lstStyle/>
          <a:p>
            <a:r>
              <a:rPr lang="en-US" dirty="0"/>
              <a:t>SB 43 - Continued</a:t>
            </a:r>
          </a:p>
        </p:txBody>
      </p:sp>
      <p:sp>
        <p:nvSpPr>
          <p:cNvPr id="3" name="Content Placeholder 2">
            <a:extLst>
              <a:ext uri="{FF2B5EF4-FFF2-40B4-BE49-F238E27FC236}">
                <a16:creationId xmlns:a16="http://schemas.microsoft.com/office/drawing/2014/main" id="{98CCC23E-1F42-46EC-B536-79AB86840A68}"/>
              </a:ext>
            </a:extLst>
          </p:cNvPr>
          <p:cNvSpPr>
            <a:spLocks noGrp="1"/>
          </p:cNvSpPr>
          <p:nvPr>
            <p:ph idx="1"/>
          </p:nvPr>
        </p:nvSpPr>
        <p:spPr/>
        <p:txBody>
          <a:bodyPr/>
          <a:lstStyle/>
          <a:p>
            <a:r>
              <a:rPr lang="en-US" dirty="0"/>
              <a:t>Directs the Transportation Cabinet to provide an estimate of budget needs to open additional offices in counties with a population of greater than 50,000 that do not have a regional licensing office.</a:t>
            </a:r>
          </a:p>
        </p:txBody>
      </p:sp>
    </p:spTree>
    <p:extLst>
      <p:ext uri="{BB962C8B-B14F-4D97-AF65-F5344CB8AC3E}">
        <p14:creationId xmlns:p14="http://schemas.microsoft.com/office/powerpoint/2010/main" val="12399758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68F4D-71FD-459E-8341-00900D1092F4}"/>
              </a:ext>
            </a:extLst>
          </p:cNvPr>
          <p:cNvSpPr>
            <a:spLocks noGrp="1"/>
          </p:cNvSpPr>
          <p:nvPr>
            <p:ph type="title"/>
          </p:nvPr>
        </p:nvSpPr>
        <p:spPr/>
        <p:txBody>
          <a:bodyPr/>
          <a:lstStyle/>
          <a:p>
            <a:r>
              <a:rPr lang="en-US" dirty="0"/>
              <a:t>SB 63 – Street-Legal Special Purpose Vehicles</a:t>
            </a:r>
          </a:p>
        </p:txBody>
      </p:sp>
      <p:sp>
        <p:nvSpPr>
          <p:cNvPr id="3" name="Content Placeholder 2">
            <a:extLst>
              <a:ext uri="{FF2B5EF4-FFF2-40B4-BE49-F238E27FC236}">
                <a16:creationId xmlns:a16="http://schemas.microsoft.com/office/drawing/2014/main" id="{334057C7-0076-4B6E-ADE1-7B83F2F5A76B}"/>
              </a:ext>
            </a:extLst>
          </p:cNvPr>
          <p:cNvSpPr>
            <a:spLocks noGrp="1"/>
          </p:cNvSpPr>
          <p:nvPr>
            <p:ph idx="1"/>
          </p:nvPr>
        </p:nvSpPr>
        <p:spPr/>
        <p:txBody>
          <a:bodyPr>
            <a:normAutofit fontScale="92500" lnSpcReduction="10000"/>
          </a:bodyPr>
          <a:lstStyle/>
          <a:p>
            <a:r>
              <a:rPr lang="en-US" dirty="0"/>
              <a:t>Provides that a local government may, by ordinance, allow the operation of street-legal special purpose vehicles on highways within the local government’s jurisdictional boundaries;</a:t>
            </a:r>
          </a:p>
          <a:p>
            <a:r>
              <a:rPr lang="en-US" dirty="0"/>
              <a:t>Defines a special purpose vehicle as an all-terrain vehicle, utility terrain vehicle, minitruck, pneumatic-tired military vehicle, or full-size special purpose-built vehicle, including a vehicle that is self-constructed or built by the original equipment manufacturer and a vehicle that has been modified;</a:t>
            </a:r>
          </a:p>
          <a:p>
            <a:r>
              <a:rPr lang="en-US" dirty="0"/>
              <a:t>Establishes minimal requirements and equipment for what qualifies as a street-legal special purpose vehicle including a headlight, tail lamp, brake lamp, reflector, turn signals, horn or other warning device, a working muffler, mirrors, a windshield unless the operator wears eye protection, speedometer, a roll bar or roll cage, a seatbelt for multi-passenger vehicles, and specified tires;</a:t>
            </a:r>
          </a:p>
          <a:p>
            <a:endParaRPr lang="en-US" dirty="0"/>
          </a:p>
        </p:txBody>
      </p:sp>
    </p:spTree>
    <p:extLst>
      <p:ext uri="{BB962C8B-B14F-4D97-AF65-F5344CB8AC3E}">
        <p14:creationId xmlns:p14="http://schemas.microsoft.com/office/powerpoint/2010/main" val="14043589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0E1D0-D498-47E4-BB1B-BBAA847F12B3}"/>
              </a:ext>
            </a:extLst>
          </p:cNvPr>
          <p:cNvSpPr>
            <a:spLocks noGrp="1"/>
          </p:cNvSpPr>
          <p:nvPr>
            <p:ph type="title"/>
          </p:nvPr>
        </p:nvSpPr>
        <p:spPr/>
        <p:txBody>
          <a:bodyPr/>
          <a:lstStyle/>
          <a:p>
            <a:r>
              <a:rPr lang="en-US" dirty="0"/>
              <a:t>SB 63 - Continued</a:t>
            </a:r>
          </a:p>
        </p:txBody>
      </p:sp>
      <p:sp>
        <p:nvSpPr>
          <p:cNvPr id="3" name="Content Placeholder 2">
            <a:extLst>
              <a:ext uri="{FF2B5EF4-FFF2-40B4-BE49-F238E27FC236}">
                <a16:creationId xmlns:a16="http://schemas.microsoft.com/office/drawing/2014/main" id="{0AC0960F-7248-4AC7-BE11-9A1ABF488477}"/>
              </a:ext>
            </a:extLst>
          </p:cNvPr>
          <p:cNvSpPr>
            <a:spLocks noGrp="1"/>
          </p:cNvSpPr>
          <p:nvPr>
            <p:ph idx="1"/>
          </p:nvPr>
        </p:nvSpPr>
        <p:spPr/>
        <p:txBody>
          <a:bodyPr/>
          <a:lstStyle/>
          <a:p>
            <a:r>
              <a:rPr lang="en-US" dirty="0"/>
              <a:t>A street-legal special purpose vehicle does not include a low-speed vehicle as defined in KRS 186.010 (electric low-speed scooters, road equipment, construction equipment, etc.) or a vehicle primarily used for farm or agricultural activities;</a:t>
            </a:r>
          </a:p>
          <a:p>
            <a:r>
              <a:rPr lang="en-US" dirty="0"/>
              <a:t>Street-legal special purpose vehicles shall not be operated on a highway:</a:t>
            </a:r>
          </a:p>
          <a:p>
            <a:pPr lvl="1"/>
            <a:r>
              <a:rPr lang="en-US" dirty="0"/>
              <a:t>Where the operation has not been allowed by local ordinance;</a:t>
            </a:r>
          </a:p>
          <a:p>
            <a:pPr lvl="1"/>
            <a:r>
              <a:rPr lang="en-US" dirty="0"/>
              <a:t>That is a controlled-access system, including an interstate or parkway; or</a:t>
            </a:r>
          </a:p>
          <a:p>
            <a:pPr lvl="1"/>
            <a:r>
              <a:rPr lang="en-US" dirty="0"/>
              <a:t>Prohibited by the United States Department of Agriculture;</a:t>
            </a:r>
          </a:p>
          <a:p>
            <a:r>
              <a:rPr lang="en-US" dirty="0"/>
              <a:t>Street-legal special purpose vehicles are prohibited from traveling greater than twenty (20) miles on a highway displaying centerline markings;</a:t>
            </a:r>
          </a:p>
        </p:txBody>
      </p:sp>
    </p:spTree>
    <p:extLst>
      <p:ext uri="{BB962C8B-B14F-4D97-AF65-F5344CB8AC3E}">
        <p14:creationId xmlns:p14="http://schemas.microsoft.com/office/powerpoint/2010/main" val="22804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673C6-F40E-4F97-984D-E8521525E62C}"/>
              </a:ext>
            </a:extLst>
          </p:cNvPr>
          <p:cNvSpPr>
            <a:spLocks noGrp="1"/>
          </p:cNvSpPr>
          <p:nvPr>
            <p:ph type="title"/>
          </p:nvPr>
        </p:nvSpPr>
        <p:spPr/>
        <p:txBody>
          <a:bodyPr/>
          <a:lstStyle/>
          <a:p>
            <a:r>
              <a:rPr lang="en-US" dirty="0"/>
              <a:t>SB 63 - Continued</a:t>
            </a:r>
          </a:p>
        </p:txBody>
      </p:sp>
      <p:sp>
        <p:nvSpPr>
          <p:cNvPr id="3" name="Content Placeholder 2">
            <a:extLst>
              <a:ext uri="{FF2B5EF4-FFF2-40B4-BE49-F238E27FC236}">
                <a16:creationId xmlns:a16="http://schemas.microsoft.com/office/drawing/2014/main" id="{325EFC00-666E-4EC1-8EDF-D519C86B65E7}"/>
              </a:ext>
            </a:extLst>
          </p:cNvPr>
          <p:cNvSpPr>
            <a:spLocks noGrp="1"/>
          </p:cNvSpPr>
          <p:nvPr>
            <p:ph idx="1"/>
          </p:nvPr>
        </p:nvSpPr>
        <p:spPr/>
        <p:txBody>
          <a:bodyPr/>
          <a:lstStyle/>
          <a:p>
            <a:r>
              <a:rPr lang="en-US" dirty="0"/>
              <a:t>The vehicle must be registered in accordance with KRS 186.020, including proof of insurance, and a $10 registration fee must be paid under KRS 186.050; and</a:t>
            </a:r>
          </a:p>
          <a:p>
            <a:r>
              <a:rPr lang="en-US" dirty="0"/>
              <a:t>Before seeking registration of the title to the vehicle it must be inspected by a certified inspector, and there shall be a $25 fee for the certification of a special purpose vehicle, payable to the sheriff’s office.</a:t>
            </a:r>
          </a:p>
        </p:txBody>
      </p:sp>
    </p:spTree>
    <p:extLst>
      <p:ext uri="{BB962C8B-B14F-4D97-AF65-F5344CB8AC3E}">
        <p14:creationId xmlns:p14="http://schemas.microsoft.com/office/powerpoint/2010/main" val="3866681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05C3CC-FC4D-4F08-810E-F8FF7365AA24}"/>
              </a:ext>
            </a:extLst>
          </p:cNvPr>
          <p:cNvSpPr txBox="1"/>
          <p:nvPr/>
        </p:nvSpPr>
        <p:spPr>
          <a:xfrm>
            <a:off x="976648" y="2244060"/>
            <a:ext cx="10238704" cy="2369880"/>
          </a:xfrm>
          <a:prstGeom prst="rect">
            <a:avLst/>
          </a:prstGeom>
          <a:noFill/>
        </p:spPr>
        <p:txBody>
          <a:bodyPr wrap="square" rtlCol="0">
            <a:spAutoFit/>
          </a:bodyPr>
          <a:lstStyle/>
          <a:p>
            <a:pPr algn="ctr"/>
            <a:r>
              <a:rPr lang="en-US" sz="8800" b="1" dirty="0">
                <a:cs typeface="Segoe UI" panose="020B0502040204020203" pitchFamily="34" charset="0"/>
              </a:rPr>
              <a:t>13.7%</a:t>
            </a:r>
          </a:p>
          <a:p>
            <a:pPr algn="ctr"/>
            <a:r>
              <a:rPr lang="en-US" sz="6000" dirty="0">
                <a:cs typeface="Segoe UI" panose="020B0502040204020203" pitchFamily="34" charset="0"/>
              </a:rPr>
              <a:t>2025 Bill Passage Rate</a:t>
            </a:r>
          </a:p>
        </p:txBody>
      </p:sp>
    </p:spTree>
    <p:extLst>
      <p:ext uri="{BB962C8B-B14F-4D97-AF65-F5344CB8AC3E}">
        <p14:creationId xmlns:p14="http://schemas.microsoft.com/office/powerpoint/2010/main" val="10214780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EDBD0-56B3-4ECE-862C-2BCABA8152AF}"/>
              </a:ext>
            </a:extLst>
          </p:cNvPr>
          <p:cNvSpPr>
            <a:spLocks noGrp="1"/>
          </p:cNvSpPr>
          <p:nvPr>
            <p:ph type="title"/>
          </p:nvPr>
        </p:nvSpPr>
        <p:spPr/>
        <p:txBody>
          <a:bodyPr/>
          <a:lstStyle/>
          <a:p>
            <a:r>
              <a:rPr lang="en-US" dirty="0"/>
              <a:t>SB 64 – Key Infrastructure Assets</a:t>
            </a:r>
          </a:p>
        </p:txBody>
      </p:sp>
      <p:sp>
        <p:nvSpPr>
          <p:cNvPr id="3" name="Content Placeholder 2">
            <a:extLst>
              <a:ext uri="{FF2B5EF4-FFF2-40B4-BE49-F238E27FC236}">
                <a16:creationId xmlns:a16="http://schemas.microsoft.com/office/drawing/2014/main" id="{F56FE83E-7065-43CC-A5E3-809F88DC9D15}"/>
              </a:ext>
            </a:extLst>
          </p:cNvPr>
          <p:cNvSpPr>
            <a:spLocks noGrp="1"/>
          </p:cNvSpPr>
          <p:nvPr>
            <p:ph idx="1"/>
          </p:nvPr>
        </p:nvSpPr>
        <p:spPr/>
        <p:txBody>
          <a:bodyPr/>
          <a:lstStyle/>
          <a:p>
            <a:r>
              <a:rPr lang="en-US" dirty="0"/>
              <a:t>Amends KRS 511.100 to include electrical highway infrastructure, as well as cable, telephone, and broadband facilities, equipment, and communication lines as key infrastructure assets; and</a:t>
            </a:r>
          </a:p>
          <a:p>
            <a:r>
              <a:rPr lang="en-US" dirty="0"/>
              <a:t>Amends KRS 512.020, criminal mischief in the first degree, to include damaging or taking possession of a key infrastructure asset in addition to tampering with a key infrastructure asset, that renders the asset inoperable, in whole or in part, or renders the operation of the asset harmful or dangerous.</a:t>
            </a:r>
          </a:p>
        </p:txBody>
      </p:sp>
    </p:spTree>
    <p:extLst>
      <p:ext uri="{BB962C8B-B14F-4D97-AF65-F5344CB8AC3E}">
        <p14:creationId xmlns:p14="http://schemas.microsoft.com/office/powerpoint/2010/main" val="2789385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6A7EE-4C2E-4C49-8528-9AB63F2585F9}"/>
              </a:ext>
            </a:extLst>
          </p:cNvPr>
          <p:cNvSpPr>
            <a:spLocks noGrp="1"/>
          </p:cNvSpPr>
          <p:nvPr>
            <p:ph type="title"/>
          </p:nvPr>
        </p:nvSpPr>
        <p:spPr/>
        <p:txBody>
          <a:bodyPr/>
          <a:lstStyle/>
          <a:p>
            <a:r>
              <a:rPr lang="en-US" dirty="0"/>
              <a:t>SB 68 - Education</a:t>
            </a:r>
          </a:p>
        </p:txBody>
      </p:sp>
      <p:sp>
        <p:nvSpPr>
          <p:cNvPr id="3" name="Content Placeholder 2">
            <a:extLst>
              <a:ext uri="{FF2B5EF4-FFF2-40B4-BE49-F238E27FC236}">
                <a16:creationId xmlns:a16="http://schemas.microsoft.com/office/drawing/2014/main" id="{8D657626-DEDF-4DF1-B282-C3D299C28567}"/>
              </a:ext>
            </a:extLst>
          </p:cNvPr>
          <p:cNvSpPr>
            <a:spLocks noGrp="1"/>
          </p:cNvSpPr>
          <p:nvPr>
            <p:ph idx="1"/>
          </p:nvPr>
        </p:nvSpPr>
        <p:spPr/>
        <p:txBody>
          <a:bodyPr/>
          <a:lstStyle/>
          <a:p>
            <a:r>
              <a:rPr lang="en-US" dirty="0"/>
              <a:t>Amends KRS 158.645 to allow and assist all students to acquire, in addition to those capacities already listed:</a:t>
            </a:r>
          </a:p>
          <a:p>
            <a:pPr lvl="1"/>
            <a:r>
              <a:rPr lang="en-US" dirty="0"/>
              <a:t>Literacy, including communication skills necessary to function in a complex and changing world;</a:t>
            </a:r>
          </a:p>
          <a:p>
            <a:pPr lvl="1"/>
            <a:r>
              <a:rPr lang="en-US" dirty="0"/>
              <a:t>Knowledge to make wise career choices; and</a:t>
            </a:r>
          </a:p>
          <a:p>
            <a:pPr lvl="1"/>
            <a:r>
              <a:rPr lang="en-US" dirty="0"/>
              <a:t>Understanding of our constitutional republic, the three (3) branches of government, and how government impacts citizens;</a:t>
            </a:r>
          </a:p>
          <a:p>
            <a:r>
              <a:rPr lang="en-US" dirty="0"/>
              <a:t>Amends KRS 158.6451 to provide that schools shall expect a high level of academic achievement and shall develop the ability of students to think critically and independently;</a:t>
            </a:r>
          </a:p>
        </p:txBody>
      </p:sp>
    </p:spTree>
    <p:extLst>
      <p:ext uri="{BB962C8B-B14F-4D97-AF65-F5344CB8AC3E}">
        <p14:creationId xmlns:p14="http://schemas.microsoft.com/office/powerpoint/2010/main" val="32493462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B2F53-F1B3-4B30-9BB0-63C8A5022F48}"/>
              </a:ext>
            </a:extLst>
          </p:cNvPr>
          <p:cNvSpPr>
            <a:spLocks noGrp="1"/>
          </p:cNvSpPr>
          <p:nvPr>
            <p:ph type="title"/>
          </p:nvPr>
        </p:nvSpPr>
        <p:spPr/>
        <p:txBody>
          <a:bodyPr/>
          <a:lstStyle/>
          <a:p>
            <a:r>
              <a:rPr lang="en-US" dirty="0"/>
              <a:t>SB 68 - Continued</a:t>
            </a:r>
          </a:p>
        </p:txBody>
      </p:sp>
      <p:sp>
        <p:nvSpPr>
          <p:cNvPr id="3" name="Content Placeholder 2">
            <a:extLst>
              <a:ext uri="{FF2B5EF4-FFF2-40B4-BE49-F238E27FC236}">
                <a16:creationId xmlns:a16="http://schemas.microsoft.com/office/drawing/2014/main" id="{9B8B1360-AE6D-4366-BD1A-9E55E3C8922E}"/>
              </a:ext>
            </a:extLst>
          </p:cNvPr>
          <p:cNvSpPr>
            <a:spLocks noGrp="1"/>
          </p:cNvSpPr>
          <p:nvPr>
            <p:ph idx="1"/>
          </p:nvPr>
        </p:nvSpPr>
        <p:spPr/>
        <p:txBody>
          <a:bodyPr/>
          <a:lstStyle/>
          <a:p>
            <a:r>
              <a:rPr lang="en-US" dirty="0"/>
              <a:t>Amends KRS 157.065 to remove the reporting requirement relating to participation in breakfast programs;</a:t>
            </a:r>
          </a:p>
          <a:p>
            <a:r>
              <a:rPr lang="en-US" dirty="0"/>
              <a:t>Amends KRS 424.250 to require each district to publish a copy of the budget to the district’s website;</a:t>
            </a:r>
          </a:p>
          <a:p>
            <a:r>
              <a:rPr lang="en-US" dirty="0"/>
              <a:t>Amends KRS 158.4414 to change the effective date of the guardian program in school districts from the 2025-2026 school year to the 2026-2027 school year.</a:t>
            </a:r>
          </a:p>
        </p:txBody>
      </p:sp>
    </p:spTree>
    <p:extLst>
      <p:ext uri="{BB962C8B-B14F-4D97-AF65-F5344CB8AC3E}">
        <p14:creationId xmlns:p14="http://schemas.microsoft.com/office/powerpoint/2010/main" val="4179286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FFC8F-5AE7-44CB-9AD2-B389B5BD8463}"/>
              </a:ext>
            </a:extLst>
          </p:cNvPr>
          <p:cNvSpPr>
            <a:spLocks noGrp="1"/>
          </p:cNvSpPr>
          <p:nvPr>
            <p:ph type="title"/>
          </p:nvPr>
        </p:nvSpPr>
        <p:spPr/>
        <p:txBody>
          <a:bodyPr/>
          <a:lstStyle/>
          <a:p>
            <a:r>
              <a:rPr lang="en-US" dirty="0"/>
              <a:t>SB 69 – Allied Animal Health Professional Licenses</a:t>
            </a:r>
          </a:p>
        </p:txBody>
      </p:sp>
      <p:sp>
        <p:nvSpPr>
          <p:cNvPr id="3" name="Content Placeholder 2">
            <a:extLst>
              <a:ext uri="{FF2B5EF4-FFF2-40B4-BE49-F238E27FC236}">
                <a16:creationId xmlns:a16="http://schemas.microsoft.com/office/drawing/2014/main" id="{D566B2B8-2ADB-4356-89BA-DC8E5C1A6DCA}"/>
              </a:ext>
            </a:extLst>
          </p:cNvPr>
          <p:cNvSpPr>
            <a:spLocks noGrp="1"/>
          </p:cNvSpPr>
          <p:nvPr>
            <p:ph idx="1"/>
          </p:nvPr>
        </p:nvSpPr>
        <p:spPr/>
        <p:txBody>
          <a:bodyPr/>
          <a:lstStyle/>
          <a:p>
            <a:r>
              <a:rPr lang="en-US" dirty="0"/>
              <a:t>Amends KRS 321.181 to include definitions for an animal control agency and equine dentistry;</a:t>
            </a:r>
          </a:p>
          <a:p>
            <a:r>
              <a:rPr lang="en-US" dirty="0"/>
              <a:t>Creates a new section of KRS Chapter 321 to provide for issuance of an allied animal health professional license to a person who meets the delineated qualifications including but not limited to:</a:t>
            </a:r>
          </a:p>
          <a:p>
            <a:pPr lvl="1"/>
            <a:r>
              <a:rPr lang="en-US" dirty="0"/>
              <a:t>Has graduated and received a certification from an approved allied animal health professional program;</a:t>
            </a:r>
          </a:p>
          <a:p>
            <a:pPr lvl="1"/>
            <a:r>
              <a:rPr lang="en-US" dirty="0"/>
              <a:t>Has achieved a passing score on any examination required by the board;</a:t>
            </a:r>
          </a:p>
          <a:p>
            <a:pPr lvl="1"/>
            <a:r>
              <a:rPr lang="en-US" dirty="0"/>
              <a:t>Has been approved for an AAHP license by the board;</a:t>
            </a:r>
          </a:p>
          <a:p>
            <a:pPr lvl="1"/>
            <a:r>
              <a:rPr lang="en-US" dirty="0"/>
              <a:t>Is of good moral character and has passed a criminal background check;</a:t>
            </a:r>
          </a:p>
        </p:txBody>
      </p:sp>
    </p:spTree>
    <p:extLst>
      <p:ext uri="{BB962C8B-B14F-4D97-AF65-F5344CB8AC3E}">
        <p14:creationId xmlns:p14="http://schemas.microsoft.com/office/powerpoint/2010/main" val="2059552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085FA-AE6B-4F3F-8B4F-AC8BFA489B9F}"/>
              </a:ext>
            </a:extLst>
          </p:cNvPr>
          <p:cNvSpPr>
            <a:spLocks noGrp="1"/>
          </p:cNvSpPr>
          <p:nvPr>
            <p:ph type="title"/>
          </p:nvPr>
        </p:nvSpPr>
        <p:spPr/>
        <p:txBody>
          <a:bodyPr/>
          <a:lstStyle/>
          <a:p>
            <a:r>
              <a:rPr lang="en-US" dirty="0"/>
              <a:t>SB 69 - Continued</a:t>
            </a:r>
          </a:p>
        </p:txBody>
      </p:sp>
      <p:sp>
        <p:nvSpPr>
          <p:cNvPr id="3" name="Content Placeholder 2">
            <a:extLst>
              <a:ext uri="{FF2B5EF4-FFF2-40B4-BE49-F238E27FC236}">
                <a16:creationId xmlns:a16="http://schemas.microsoft.com/office/drawing/2014/main" id="{2D4189C2-C921-4A4D-A9CD-0E4B0E83814F}"/>
              </a:ext>
            </a:extLst>
          </p:cNvPr>
          <p:cNvSpPr>
            <a:spLocks noGrp="1"/>
          </p:cNvSpPr>
          <p:nvPr>
            <p:ph idx="1"/>
          </p:nvPr>
        </p:nvSpPr>
        <p:spPr/>
        <p:txBody>
          <a:bodyPr>
            <a:normAutofit/>
          </a:bodyPr>
          <a:lstStyle/>
          <a:p>
            <a:r>
              <a:rPr lang="en-US" dirty="0"/>
              <a:t>As part of the application for an AAHP license, candidates shall:</a:t>
            </a:r>
          </a:p>
          <a:p>
            <a:pPr lvl="1"/>
            <a:r>
              <a:rPr lang="en-US" dirty="0"/>
              <a:t>Have been a resident of Kentucky for at least twelve (12) months;</a:t>
            </a:r>
          </a:p>
          <a:p>
            <a:pPr lvl="1"/>
            <a:r>
              <a:rPr lang="en-US" dirty="0"/>
              <a:t>Provide a letter of recommendation from a minimum of two (2) Kentucky licensed veterinarians;</a:t>
            </a:r>
          </a:p>
          <a:p>
            <a:pPr lvl="1"/>
            <a:r>
              <a:rPr lang="en-US" dirty="0"/>
              <a:t>Provide proof of employment in an area of practice for a minimum of ten (10) years for animal chiropractic and a minimum of five (5) years for equine dentistry; </a:t>
            </a:r>
          </a:p>
          <a:p>
            <a:pPr lvl="1"/>
            <a:r>
              <a:rPr lang="en-US" dirty="0"/>
              <a:t>Provide details of the experience and times during which practice occurred; and</a:t>
            </a:r>
          </a:p>
          <a:p>
            <a:pPr lvl="1"/>
            <a:r>
              <a:rPr lang="en-US" dirty="0"/>
              <a:t>Provide a letter of good standing from any other jurisdictions in which the applicant is credentialed;	</a:t>
            </a:r>
          </a:p>
          <a:p>
            <a:pPr marL="457200" lvl="1"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32199463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7FF91-849D-44C0-B195-3ACDAC274230}"/>
              </a:ext>
            </a:extLst>
          </p:cNvPr>
          <p:cNvSpPr>
            <a:spLocks noGrp="1"/>
          </p:cNvSpPr>
          <p:nvPr>
            <p:ph type="title"/>
          </p:nvPr>
        </p:nvSpPr>
        <p:spPr/>
        <p:txBody>
          <a:bodyPr/>
          <a:lstStyle/>
          <a:p>
            <a:r>
              <a:rPr lang="en-US" dirty="0"/>
              <a:t>SB 69 - Continued</a:t>
            </a:r>
          </a:p>
        </p:txBody>
      </p:sp>
      <p:sp>
        <p:nvSpPr>
          <p:cNvPr id="3" name="Content Placeholder 2">
            <a:extLst>
              <a:ext uri="{FF2B5EF4-FFF2-40B4-BE49-F238E27FC236}">
                <a16:creationId xmlns:a16="http://schemas.microsoft.com/office/drawing/2014/main" id="{567FB329-AFEE-4A72-9C23-D756CAFE516C}"/>
              </a:ext>
            </a:extLst>
          </p:cNvPr>
          <p:cNvSpPr>
            <a:spLocks noGrp="1"/>
          </p:cNvSpPr>
          <p:nvPr>
            <p:ph idx="1"/>
          </p:nvPr>
        </p:nvSpPr>
        <p:spPr/>
        <p:txBody>
          <a:bodyPr/>
          <a:lstStyle/>
          <a:p>
            <a:r>
              <a:rPr lang="en-US" dirty="0"/>
              <a:t>Provides that an AAHP licensee may work on animals in one (1) of the following areas of the practice of veterinary medicine:</a:t>
            </a:r>
          </a:p>
          <a:p>
            <a:pPr lvl="1"/>
            <a:r>
              <a:rPr lang="en-US" dirty="0"/>
              <a:t>Animal chiropractic; or</a:t>
            </a:r>
          </a:p>
          <a:p>
            <a:pPr lvl="1"/>
            <a:r>
              <a:rPr lang="en-US" dirty="0"/>
              <a:t>Equine dentistry;</a:t>
            </a:r>
          </a:p>
          <a:p>
            <a:r>
              <a:rPr lang="en-US" dirty="0"/>
              <a:t>Establishes restrictions on titles that can be used when referring to the performance of animal chiropractic and equine dentistry; and</a:t>
            </a:r>
          </a:p>
          <a:p>
            <a:r>
              <a:rPr lang="en-US" dirty="0"/>
              <a:t>Establishes restrictions on procedures that can be performed by an AAHP.</a:t>
            </a:r>
          </a:p>
        </p:txBody>
      </p:sp>
    </p:spTree>
    <p:extLst>
      <p:ext uri="{BB962C8B-B14F-4D97-AF65-F5344CB8AC3E}">
        <p14:creationId xmlns:p14="http://schemas.microsoft.com/office/powerpoint/2010/main" val="11764461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E265A-0B13-4BE1-9D88-6C0CC8A458FC}"/>
              </a:ext>
            </a:extLst>
          </p:cNvPr>
          <p:cNvSpPr>
            <a:spLocks noGrp="1"/>
          </p:cNvSpPr>
          <p:nvPr>
            <p:ph type="title"/>
          </p:nvPr>
        </p:nvSpPr>
        <p:spPr/>
        <p:txBody>
          <a:bodyPr/>
          <a:lstStyle/>
          <a:p>
            <a:r>
              <a:rPr lang="en-US" dirty="0"/>
              <a:t>SB 73 – Sexual Extortion</a:t>
            </a:r>
          </a:p>
        </p:txBody>
      </p:sp>
      <p:sp>
        <p:nvSpPr>
          <p:cNvPr id="3" name="Content Placeholder 2">
            <a:extLst>
              <a:ext uri="{FF2B5EF4-FFF2-40B4-BE49-F238E27FC236}">
                <a16:creationId xmlns:a16="http://schemas.microsoft.com/office/drawing/2014/main" id="{6C4387EE-69A0-4AAD-BBD3-FA34F2DB6A62}"/>
              </a:ext>
            </a:extLst>
          </p:cNvPr>
          <p:cNvSpPr>
            <a:spLocks noGrp="1"/>
          </p:cNvSpPr>
          <p:nvPr>
            <p:ph idx="1"/>
          </p:nvPr>
        </p:nvSpPr>
        <p:spPr/>
        <p:txBody>
          <a:bodyPr>
            <a:normAutofit/>
          </a:bodyPr>
          <a:lstStyle/>
          <a:p>
            <a:r>
              <a:rPr lang="en-US" dirty="0"/>
              <a:t>Creates a new section KRS Chapter 531 to establish the crime of sexual extortion as a Class A misdemeanor;</a:t>
            </a:r>
          </a:p>
          <a:p>
            <a:r>
              <a:rPr lang="en-US" dirty="0"/>
              <a:t>Provides for the enhancement of penalties to a Class D felony if the victim:</a:t>
            </a:r>
          </a:p>
          <a:p>
            <a:pPr lvl="1"/>
            <a:r>
              <a:rPr lang="en-US" dirty="0"/>
              <a:t>Engages in sexual conduct;</a:t>
            </a:r>
          </a:p>
          <a:p>
            <a:pPr lvl="1"/>
            <a:r>
              <a:rPr lang="en-US" dirty="0"/>
              <a:t>Produces, provides, or distributes any matter depicting himself or herself engaging in sexual conduct or in a state of nudity or seminudity;</a:t>
            </a:r>
          </a:p>
          <a:p>
            <a:pPr lvl="1"/>
            <a:r>
              <a:rPr lang="en-US" dirty="0"/>
              <a:t>Provides for the payment of money, property, services, or any other thing of value to the perpetrator; or</a:t>
            </a:r>
          </a:p>
          <a:p>
            <a:pPr lvl="1"/>
            <a:r>
              <a:rPr lang="en-US" dirty="0"/>
              <a:t>Does any act or refrains from doing any act against his or her will; </a:t>
            </a:r>
          </a:p>
        </p:txBody>
      </p:sp>
    </p:spTree>
    <p:extLst>
      <p:ext uri="{BB962C8B-B14F-4D97-AF65-F5344CB8AC3E}">
        <p14:creationId xmlns:p14="http://schemas.microsoft.com/office/powerpoint/2010/main" val="3047242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D256A-F727-4301-9601-A74A54FAF610}"/>
              </a:ext>
            </a:extLst>
          </p:cNvPr>
          <p:cNvSpPr>
            <a:spLocks noGrp="1"/>
          </p:cNvSpPr>
          <p:nvPr>
            <p:ph type="title"/>
          </p:nvPr>
        </p:nvSpPr>
        <p:spPr/>
        <p:txBody>
          <a:bodyPr/>
          <a:lstStyle/>
          <a:p>
            <a:r>
              <a:rPr lang="en-US" dirty="0"/>
              <a:t>SB 73 - Continued</a:t>
            </a:r>
          </a:p>
        </p:txBody>
      </p:sp>
      <p:sp>
        <p:nvSpPr>
          <p:cNvPr id="3" name="Content Placeholder 2">
            <a:extLst>
              <a:ext uri="{FF2B5EF4-FFF2-40B4-BE49-F238E27FC236}">
                <a16:creationId xmlns:a16="http://schemas.microsoft.com/office/drawing/2014/main" id="{8EC6BD9C-F6EC-4071-9DE4-581C359F05CD}"/>
              </a:ext>
            </a:extLst>
          </p:cNvPr>
          <p:cNvSpPr>
            <a:spLocks noGrp="1"/>
          </p:cNvSpPr>
          <p:nvPr>
            <p:ph idx="1"/>
          </p:nvPr>
        </p:nvSpPr>
        <p:spPr/>
        <p:txBody>
          <a:bodyPr/>
          <a:lstStyle/>
          <a:p>
            <a:r>
              <a:rPr lang="en-US" dirty="0"/>
              <a:t>If the perpetrator:</a:t>
            </a:r>
          </a:p>
          <a:p>
            <a:pPr lvl="1"/>
            <a:r>
              <a:rPr lang="en-US" dirty="0"/>
              <a:t>Was previously convicted of any sexual offense under KRS Chapter 510 or a sex crime as defined in KRS 17.500;</a:t>
            </a:r>
          </a:p>
          <a:p>
            <a:pPr lvl="1"/>
            <a:r>
              <a:rPr lang="en-US" dirty="0"/>
              <a:t>Occupied a position of special trust or a position of authority as those terms are defined in KRS 532.045 in relation to the victim;</a:t>
            </a:r>
          </a:p>
          <a:p>
            <a:pPr lvl="1"/>
            <a:r>
              <a:rPr lang="en-US" dirty="0"/>
              <a:t>Used or threatened the use of a deadly weapon or dangerous instrument against the victim during the commission of the offense; or</a:t>
            </a:r>
          </a:p>
          <a:p>
            <a:pPr lvl="1"/>
            <a:r>
              <a:rPr lang="en-US" dirty="0"/>
              <a:t>Is an adult and the victim is a minor, and there is greater than a four (4) year difference  in age between them; or</a:t>
            </a:r>
          </a:p>
          <a:p>
            <a:r>
              <a:rPr lang="en-US" dirty="0"/>
              <a:t>The offense was committed during the course of a kidnapping; </a:t>
            </a:r>
          </a:p>
        </p:txBody>
      </p:sp>
    </p:spTree>
    <p:extLst>
      <p:ext uri="{BB962C8B-B14F-4D97-AF65-F5344CB8AC3E}">
        <p14:creationId xmlns:p14="http://schemas.microsoft.com/office/powerpoint/2010/main" val="42358653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FC8F1-5F66-47A4-AFB6-7E5F85357856}"/>
              </a:ext>
            </a:extLst>
          </p:cNvPr>
          <p:cNvSpPr>
            <a:spLocks noGrp="1"/>
          </p:cNvSpPr>
          <p:nvPr>
            <p:ph type="title"/>
          </p:nvPr>
        </p:nvSpPr>
        <p:spPr/>
        <p:txBody>
          <a:bodyPr/>
          <a:lstStyle/>
          <a:p>
            <a:r>
              <a:rPr lang="en-US" dirty="0"/>
              <a:t>SB 73 - Continued</a:t>
            </a:r>
          </a:p>
        </p:txBody>
      </p:sp>
      <p:sp>
        <p:nvSpPr>
          <p:cNvPr id="3" name="Content Placeholder 2">
            <a:extLst>
              <a:ext uri="{FF2B5EF4-FFF2-40B4-BE49-F238E27FC236}">
                <a16:creationId xmlns:a16="http://schemas.microsoft.com/office/drawing/2014/main" id="{E37F0208-AF21-4110-BA44-EABF6EB2039E}"/>
              </a:ext>
            </a:extLst>
          </p:cNvPr>
          <p:cNvSpPr>
            <a:spLocks noGrp="1"/>
          </p:cNvSpPr>
          <p:nvPr>
            <p:ph idx="1"/>
          </p:nvPr>
        </p:nvSpPr>
        <p:spPr/>
        <p:txBody>
          <a:bodyPr/>
          <a:lstStyle/>
          <a:p>
            <a:r>
              <a:rPr lang="en-US" dirty="0"/>
              <a:t>Then the perpetrator shall be charged one (1) level higher than the level otherwise specified;</a:t>
            </a:r>
          </a:p>
          <a:p>
            <a:r>
              <a:rPr lang="en-US" dirty="0"/>
              <a:t>If the victim attempts suicide resulting in death or serious physical injury within ninety (90) days of the commission of the offense due to the trauma the victim experienced, the perpetrator may be prosecuted for homicide under KRS Chapter 507 or assault under KRS Chapter 508;</a:t>
            </a:r>
          </a:p>
          <a:p>
            <a:r>
              <a:rPr lang="en-US" dirty="0"/>
              <a:t>Excludes images involving voluntary nudity or sexual conduct in public, commercial settings, or in a place where a person does not have a reasonable expectation of privacy and other specified disclosures;</a:t>
            </a:r>
          </a:p>
        </p:txBody>
      </p:sp>
    </p:spTree>
    <p:extLst>
      <p:ext uri="{BB962C8B-B14F-4D97-AF65-F5344CB8AC3E}">
        <p14:creationId xmlns:p14="http://schemas.microsoft.com/office/powerpoint/2010/main" val="18325744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54B2A-C654-45D9-9E88-E75818D161E2}"/>
              </a:ext>
            </a:extLst>
          </p:cNvPr>
          <p:cNvSpPr>
            <a:spLocks noGrp="1"/>
          </p:cNvSpPr>
          <p:nvPr>
            <p:ph type="title"/>
          </p:nvPr>
        </p:nvSpPr>
        <p:spPr/>
        <p:txBody>
          <a:bodyPr/>
          <a:lstStyle/>
          <a:p>
            <a:r>
              <a:rPr lang="en-US" dirty="0"/>
              <a:t>SB 73 - Continued</a:t>
            </a:r>
          </a:p>
        </p:txBody>
      </p:sp>
      <p:sp>
        <p:nvSpPr>
          <p:cNvPr id="3" name="Content Placeholder 2">
            <a:extLst>
              <a:ext uri="{FF2B5EF4-FFF2-40B4-BE49-F238E27FC236}">
                <a16:creationId xmlns:a16="http://schemas.microsoft.com/office/drawing/2014/main" id="{74388C02-38CE-44CC-8028-2E7128EED609}"/>
              </a:ext>
            </a:extLst>
          </p:cNvPr>
          <p:cNvSpPr>
            <a:spLocks noGrp="1"/>
          </p:cNvSpPr>
          <p:nvPr>
            <p:ph idx="1"/>
          </p:nvPr>
        </p:nvSpPr>
        <p:spPr/>
        <p:txBody>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Creates a new section of KRS Chapter 411 to establish a civil cause of action for sexual extortion;</a:t>
            </a:r>
            <a:endParaRPr lang="en-US" sz="1800"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mn-ea"/>
                <a:cs typeface="+mn-cs"/>
              </a:rPr>
              <a:t>Amends KRS 17.500 to include sexual extortion in the definition of “sex crime”</a:t>
            </a:r>
            <a:endParaRPr lang="en-US"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mn-ea"/>
                <a:cs typeface="+mn-cs"/>
              </a:rPr>
              <a:t>Creates a new section of KRS Chapter 158 to require the superintendent of each local school district to require the principal of each school within the district to provide written notice of the crime of sextortion and the penalties to students in grades four (4) and above in an age-appropriate manner and to parents or guardians of all students within ten (10) days of the start of the school year;</a:t>
            </a:r>
            <a:endParaRPr lang="en-US" dirty="0"/>
          </a:p>
        </p:txBody>
      </p:sp>
    </p:spTree>
    <p:extLst>
      <p:ext uri="{BB962C8B-B14F-4D97-AF65-F5344CB8AC3E}">
        <p14:creationId xmlns:p14="http://schemas.microsoft.com/office/powerpoint/2010/main" val="3702706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D2A568-A5FF-4E50-990C-5815428D6A49}"/>
              </a:ext>
            </a:extLst>
          </p:cNvPr>
          <p:cNvSpPr txBox="1"/>
          <p:nvPr/>
        </p:nvSpPr>
        <p:spPr>
          <a:xfrm>
            <a:off x="141667" y="2244060"/>
            <a:ext cx="11908665" cy="3293209"/>
          </a:xfrm>
          <a:prstGeom prst="rect">
            <a:avLst/>
          </a:prstGeom>
          <a:noFill/>
        </p:spPr>
        <p:txBody>
          <a:bodyPr wrap="square" rtlCol="0">
            <a:spAutoFit/>
          </a:bodyPr>
          <a:lstStyle/>
          <a:p>
            <a:pPr algn="ctr"/>
            <a:r>
              <a:rPr lang="en-US" sz="8800" b="1" dirty="0">
                <a:cs typeface="Segoe UI" panose="020B0502040204020203" pitchFamily="34" charset="0"/>
              </a:rPr>
              <a:t>18.98%</a:t>
            </a:r>
          </a:p>
          <a:p>
            <a:pPr algn="ctr"/>
            <a:r>
              <a:rPr lang="en-US" sz="6000" dirty="0">
                <a:cs typeface="Segoe UI" panose="020B0502040204020203" pitchFamily="34" charset="0"/>
              </a:rPr>
              <a:t>Average Rate Over the Last 5 Years</a:t>
            </a:r>
          </a:p>
        </p:txBody>
      </p:sp>
    </p:spTree>
    <p:extLst>
      <p:ext uri="{BB962C8B-B14F-4D97-AF65-F5344CB8AC3E}">
        <p14:creationId xmlns:p14="http://schemas.microsoft.com/office/powerpoint/2010/main" val="8591639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0161F-EED1-483D-B071-FFEE5AF1F4BA}"/>
              </a:ext>
            </a:extLst>
          </p:cNvPr>
          <p:cNvSpPr>
            <a:spLocks noGrp="1"/>
          </p:cNvSpPr>
          <p:nvPr>
            <p:ph type="title"/>
          </p:nvPr>
        </p:nvSpPr>
        <p:spPr/>
        <p:txBody>
          <a:bodyPr/>
          <a:lstStyle/>
          <a:p>
            <a:r>
              <a:rPr lang="en-US" dirty="0"/>
              <a:t>SB 73 - Continued</a:t>
            </a:r>
          </a:p>
        </p:txBody>
      </p:sp>
      <p:sp>
        <p:nvSpPr>
          <p:cNvPr id="3" name="Content Placeholder 2">
            <a:extLst>
              <a:ext uri="{FF2B5EF4-FFF2-40B4-BE49-F238E27FC236}">
                <a16:creationId xmlns:a16="http://schemas.microsoft.com/office/drawing/2014/main" id="{21ABD330-2947-4A8E-A1A6-A382C88B5CE2}"/>
              </a:ext>
            </a:extLst>
          </p:cNvPr>
          <p:cNvSpPr>
            <a:spLocks noGrp="1"/>
          </p:cNvSpPr>
          <p:nvPr>
            <p:ph idx="1"/>
          </p:nvPr>
        </p:nvSpPr>
        <p:spPr/>
        <p:txBody>
          <a:bodyPr/>
          <a:lstStyle/>
          <a:p>
            <a:r>
              <a:rPr lang="en-US" dirty="0"/>
              <a:t>Creates a new section of KRS Chapter 158 to require local school boards with instructional spaces for students in grades six (6) through twelve (12) to prominently display a legible printed sign in English and Spanish that shall contain:</a:t>
            </a:r>
          </a:p>
          <a:p>
            <a:pPr lvl="1"/>
            <a:r>
              <a:rPr lang="en-US" dirty="0"/>
              <a:t>An age-appropriate description of sexual extortion;</a:t>
            </a:r>
          </a:p>
          <a:p>
            <a:pPr lvl="1"/>
            <a:r>
              <a:rPr lang="en-US" dirty="0"/>
              <a:t>Contact information for local, state, and federal law enforcement for reporting or seeking assistance;</a:t>
            </a:r>
          </a:p>
          <a:p>
            <a:pPr lvl="1"/>
            <a:r>
              <a:rPr lang="en-US" dirty="0"/>
              <a:t>Contact information for a national suicide prevention hotline; and URL or QR code, or similar resource, to identify the website for informational and support resources regarding sexual extortion provided by the National Center for Missing and Exploited Children, or any federally funded successor entity; and</a:t>
            </a:r>
          </a:p>
        </p:txBody>
      </p:sp>
    </p:spTree>
    <p:extLst>
      <p:ext uri="{BB962C8B-B14F-4D97-AF65-F5344CB8AC3E}">
        <p14:creationId xmlns:p14="http://schemas.microsoft.com/office/powerpoint/2010/main" val="33485415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D7BDA-FF99-4B32-840F-C9942AB2E877}"/>
              </a:ext>
            </a:extLst>
          </p:cNvPr>
          <p:cNvSpPr>
            <a:spLocks noGrp="1"/>
          </p:cNvSpPr>
          <p:nvPr>
            <p:ph type="title"/>
          </p:nvPr>
        </p:nvSpPr>
        <p:spPr/>
        <p:txBody>
          <a:bodyPr/>
          <a:lstStyle/>
          <a:p>
            <a:r>
              <a:rPr lang="en-US" dirty="0"/>
              <a:t>SB 73 - Continued</a:t>
            </a:r>
          </a:p>
        </p:txBody>
      </p:sp>
      <p:sp>
        <p:nvSpPr>
          <p:cNvPr id="3" name="Content Placeholder 2">
            <a:extLst>
              <a:ext uri="{FF2B5EF4-FFF2-40B4-BE49-F238E27FC236}">
                <a16:creationId xmlns:a16="http://schemas.microsoft.com/office/drawing/2014/main" id="{8F7CA6B1-4DDF-491D-9D27-660592EED4AC}"/>
              </a:ext>
            </a:extLst>
          </p:cNvPr>
          <p:cNvSpPr>
            <a:spLocks noGrp="1"/>
          </p:cNvSpPr>
          <p:nvPr>
            <p:ph idx="1"/>
          </p:nvPr>
        </p:nvSpPr>
        <p:spPr/>
        <p:txBody>
          <a:bodyPr/>
          <a:lstStyle/>
          <a:p>
            <a:r>
              <a:rPr lang="en-US" dirty="0"/>
              <a:t>Amends KRS 164.2815 to require a public or private postsecondary education institution, vocational school, or any other applicable institution to post in every residential facility and other buildings, the same information required to be posted by public schools.</a:t>
            </a:r>
          </a:p>
        </p:txBody>
      </p:sp>
    </p:spTree>
    <p:extLst>
      <p:ext uri="{BB962C8B-B14F-4D97-AF65-F5344CB8AC3E}">
        <p14:creationId xmlns:p14="http://schemas.microsoft.com/office/powerpoint/2010/main" val="23552338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079F-FFDD-41B2-B2D0-C1C6814B212D}"/>
              </a:ext>
            </a:extLst>
          </p:cNvPr>
          <p:cNvSpPr>
            <a:spLocks noGrp="1"/>
          </p:cNvSpPr>
          <p:nvPr>
            <p:ph type="title"/>
          </p:nvPr>
        </p:nvSpPr>
        <p:spPr/>
        <p:txBody>
          <a:bodyPr/>
          <a:lstStyle/>
          <a:p>
            <a:r>
              <a:rPr lang="en-US" dirty="0"/>
              <a:t>SB 76 – Contracts for the Improvement of Real Estate</a:t>
            </a:r>
          </a:p>
        </p:txBody>
      </p:sp>
      <p:sp>
        <p:nvSpPr>
          <p:cNvPr id="3" name="Content Placeholder 2">
            <a:extLst>
              <a:ext uri="{FF2B5EF4-FFF2-40B4-BE49-F238E27FC236}">
                <a16:creationId xmlns:a16="http://schemas.microsoft.com/office/drawing/2014/main" id="{21BC3795-C42F-494A-BFE4-45A483F0F5E3}"/>
              </a:ext>
            </a:extLst>
          </p:cNvPr>
          <p:cNvSpPr>
            <a:spLocks noGrp="1"/>
          </p:cNvSpPr>
          <p:nvPr>
            <p:ph idx="1"/>
          </p:nvPr>
        </p:nvSpPr>
        <p:spPr/>
        <p:txBody>
          <a:bodyPr/>
          <a:lstStyle/>
          <a:p>
            <a:r>
              <a:rPr lang="en-US" dirty="0"/>
              <a:t>Amends KRS 371.160 to increase the threshold for the creation of escrow accounts for real estate improvement contracts from $500,000 to $2,000,000; and</a:t>
            </a:r>
          </a:p>
          <a:p>
            <a:r>
              <a:rPr lang="en-US" dirty="0"/>
              <a:t>Amends KRS 371.405 to prohibit the waiver by contract of any provision of KRS 371.160.</a:t>
            </a:r>
          </a:p>
        </p:txBody>
      </p:sp>
    </p:spTree>
    <p:extLst>
      <p:ext uri="{BB962C8B-B14F-4D97-AF65-F5344CB8AC3E}">
        <p14:creationId xmlns:p14="http://schemas.microsoft.com/office/powerpoint/2010/main" val="2402889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3554E-8D1B-43A9-AB6D-69A251EF84EF}"/>
              </a:ext>
            </a:extLst>
          </p:cNvPr>
          <p:cNvSpPr>
            <a:spLocks noGrp="1"/>
          </p:cNvSpPr>
          <p:nvPr>
            <p:ph type="title"/>
          </p:nvPr>
        </p:nvSpPr>
        <p:spPr/>
        <p:txBody>
          <a:bodyPr/>
          <a:lstStyle/>
          <a:p>
            <a:r>
              <a:rPr lang="en-US" dirty="0"/>
              <a:t>SB 77 - Education</a:t>
            </a:r>
          </a:p>
        </p:txBody>
      </p:sp>
      <p:sp>
        <p:nvSpPr>
          <p:cNvPr id="3" name="Content Placeholder 2">
            <a:extLst>
              <a:ext uri="{FF2B5EF4-FFF2-40B4-BE49-F238E27FC236}">
                <a16:creationId xmlns:a16="http://schemas.microsoft.com/office/drawing/2014/main" id="{F3666DB9-704D-4367-B4CC-F6696F385345}"/>
              </a:ext>
            </a:extLst>
          </p:cNvPr>
          <p:cNvSpPr>
            <a:spLocks noGrp="1"/>
          </p:cNvSpPr>
          <p:nvPr>
            <p:ph idx="1"/>
          </p:nvPr>
        </p:nvSpPr>
        <p:spPr/>
        <p:txBody>
          <a:bodyPr/>
          <a:lstStyle/>
          <a:p>
            <a:r>
              <a:rPr lang="en-US" dirty="0"/>
              <a:t>Amends KRS 161.028 to allow the head of an educator preparation program of an independent not-for-profit college or university to serve as a member of the Education Professional Standards Board;</a:t>
            </a:r>
          </a:p>
          <a:p>
            <a:r>
              <a:rPr lang="en-US" dirty="0"/>
              <a:t>Amends KRS 164.295 to establish performance criteria for a comprehensive university to submit a proposal for a new doctoral program ;</a:t>
            </a:r>
          </a:p>
          <a:p>
            <a:r>
              <a:rPr lang="en-US" dirty="0"/>
              <a:t>Requires the comprehensive university seeking a new doctoral program be responsible for the specialized resources necessary to evaluate the proposal;</a:t>
            </a:r>
          </a:p>
          <a:p>
            <a:r>
              <a:rPr lang="en-US" dirty="0"/>
              <a:t>Requires that the proposed program be included in the council’s budget request for the next biennial budget;</a:t>
            </a:r>
          </a:p>
          <a:p>
            <a:endParaRPr lang="en-US" dirty="0"/>
          </a:p>
          <a:p>
            <a:endParaRPr lang="en-US" dirty="0"/>
          </a:p>
        </p:txBody>
      </p:sp>
    </p:spTree>
    <p:extLst>
      <p:ext uri="{BB962C8B-B14F-4D97-AF65-F5344CB8AC3E}">
        <p14:creationId xmlns:p14="http://schemas.microsoft.com/office/powerpoint/2010/main" val="5174904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9DBD6-3ECE-4D43-BDAD-293260B53F23}"/>
              </a:ext>
            </a:extLst>
          </p:cNvPr>
          <p:cNvSpPr>
            <a:spLocks noGrp="1"/>
          </p:cNvSpPr>
          <p:nvPr>
            <p:ph type="title"/>
          </p:nvPr>
        </p:nvSpPr>
        <p:spPr/>
        <p:txBody>
          <a:bodyPr/>
          <a:lstStyle/>
          <a:p>
            <a:r>
              <a:rPr lang="en-US" dirty="0"/>
              <a:t>SB 77 - Continued</a:t>
            </a:r>
          </a:p>
        </p:txBody>
      </p:sp>
      <p:sp>
        <p:nvSpPr>
          <p:cNvPr id="3" name="Content Placeholder 2">
            <a:extLst>
              <a:ext uri="{FF2B5EF4-FFF2-40B4-BE49-F238E27FC236}">
                <a16:creationId xmlns:a16="http://schemas.microsoft.com/office/drawing/2014/main" id="{CE19D394-139E-4AA2-8728-6CC6F5083C67}"/>
              </a:ext>
            </a:extLst>
          </p:cNvPr>
          <p:cNvSpPr>
            <a:spLocks noGrp="1"/>
          </p:cNvSpPr>
          <p:nvPr>
            <p:ph idx="1"/>
          </p:nvPr>
        </p:nvSpPr>
        <p:spPr/>
        <p:txBody>
          <a:bodyPr>
            <a:normAutofit lnSpcReduction="10000"/>
          </a:bodyPr>
          <a:lstStyle/>
          <a:p>
            <a:r>
              <a:rPr lang="en-US" dirty="0"/>
              <a:t>Requires the council to review the proposal and issue a recommendation to the General Assembly on the proposal;</a:t>
            </a:r>
          </a:p>
          <a:p>
            <a:r>
              <a:rPr lang="en-US" dirty="0"/>
              <a:t>Requires the council to review any new program approved at least once every five (5) years;</a:t>
            </a:r>
          </a:p>
          <a:p>
            <a:r>
              <a:rPr lang="en-US" dirty="0"/>
              <a:t>Provides that a new doctoral program that will not require additional general fund appropriations may be submitted to the Council on Postsecondary Education for review and approval through a process established by the council;</a:t>
            </a:r>
          </a:p>
          <a:p>
            <a:r>
              <a:rPr lang="en-US" dirty="0"/>
              <a:t>Includes provisions for how the results of programs studied as part of 2024 Ky. Acts Ch. 199 should be incorporated in the comprehensive university’s proposal; and</a:t>
            </a:r>
          </a:p>
        </p:txBody>
      </p:sp>
    </p:spTree>
    <p:extLst>
      <p:ext uri="{BB962C8B-B14F-4D97-AF65-F5344CB8AC3E}">
        <p14:creationId xmlns:p14="http://schemas.microsoft.com/office/powerpoint/2010/main" val="34070220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B76E9-0A01-493E-BB4C-610567106B28}"/>
              </a:ext>
            </a:extLst>
          </p:cNvPr>
          <p:cNvSpPr>
            <a:spLocks noGrp="1"/>
          </p:cNvSpPr>
          <p:nvPr>
            <p:ph type="title"/>
          </p:nvPr>
        </p:nvSpPr>
        <p:spPr/>
        <p:txBody>
          <a:bodyPr/>
          <a:lstStyle/>
          <a:p>
            <a:r>
              <a:rPr lang="en-US" dirty="0"/>
              <a:t>SB 77 - Continued</a:t>
            </a:r>
          </a:p>
        </p:txBody>
      </p:sp>
      <p:sp>
        <p:nvSpPr>
          <p:cNvPr id="3" name="Content Placeholder 2">
            <a:extLst>
              <a:ext uri="{FF2B5EF4-FFF2-40B4-BE49-F238E27FC236}">
                <a16:creationId xmlns:a16="http://schemas.microsoft.com/office/drawing/2014/main" id="{79E6A854-9112-4510-BD3D-360C5A85A4E8}"/>
              </a:ext>
            </a:extLst>
          </p:cNvPr>
          <p:cNvSpPr>
            <a:spLocks noGrp="1"/>
          </p:cNvSpPr>
          <p:nvPr>
            <p:ph idx="1"/>
          </p:nvPr>
        </p:nvSpPr>
        <p:spPr/>
        <p:txBody>
          <a:bodyPr/>
          <a:lstStyle/>
          <a:p>
            <a:r>
              <a:rPr lang="en-US" dirty="0"/>
              <a:t>Provides that the council shall ensure that the process to approve new doctoral programs at the University of Kentucky and the University of Louisville are consistent with the established processes.</a:t>
            </a:r>
          </a:p>
        </p:txBody>
      </p:sp>
    </p:spTree>
    <p:extLst>
      <p:ext uri="{BB962C8B-B14F-4D97-AF65-F5344CB8AC3E}">
        <p14:creationId xmlns:p14="http://schemas.microsoft.com/office/powerpoint/2010/main" val="35047976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8EA67-789E-4F46-AA31-2AF96E12C61E}"/>
              </a:ext>
            </a:extLst>
          </p:cNvPr>
          <p:cNvSpPr>
            <a:spLocks noGrp="1"/>
          </p:cNvSpPr>
          <p:nvPr>
            <p:ph type="title"/>
          </p:nvPr>
        </p:nvSpPr>
        <p:spPr/>
        <p:txBody>
          <a:bodyPr/>
          <a:lstStyle/>
          <a:p>
            <a:r>
              <a:rPr lang="en-US" dirty="0"/>
              <a:t>SB 84 – Judicial Review of State Agency Action</a:t>
            </a:r>
          </a:p>
        </p:txBody>
      </p:sp>
      <p:sp>
        <p:nvSpPr>
          <p:cNvPr id="3" name="Content Placeholder 2">
            <a:extLst>
              <a:ext uri="{FF2B5EF4-FFF2-40B4-BE49-F238E27FC236}">
                <a16:creationId xmlns:a16="http://schemas.microsoft.com/office/drawing/2014/main" id="{6F0BBB32-A1A0-4E1D-940C-E3AB5FCDE1CB}"/>
              </a:ext>
            </a:extLst>
          </p:cNvPr>
          <p:cNvSpPr>
            <a:spLocks noGrp="1"/>
          </p:cNvSpPr>
          <p:nvPr>
            <p:ph idx="1"/>
          </p:nvPr>
        </p:nvSpPr>
        <p:spPr/>
        <p:txBody>
          <a:bodyPr>
            <a:normAutofit/>
          </a:bodyPr>
          <a:lstStyle/>
          <a:p>
            <a:r>
              <a:rPr lang="en-US" dirty="0"/>
              <a:t>Creates a new section of KRS Chapter 13A to establish that an administrative body shall not interpret a statute or administrative regulation with the expectation that the interpretation will be granted deference by the reviewing court;</a:t>
            </a:r>
          </a:p>
          <a:p>
            <a:r>
              <a:rPr lang="en-US" dirty="0"/>
              <a:t>Establishes that the interpretation of a statute or administrative regulation by an administrative body is not entitled to deference by a reviewing court; and</a:t>
            </a:r>
          </a:p>
          <a:p>
            <a:r>
              <a:rPr lang="en-US" dirty="0"/>
              <a:t>Creates a new section of KRS Chapter 446 to establish that a court providing judicial review of an administrative body’s rulemaking or adjudicatory actions shall apply de novo review to the body’s interpretation of statutes, administrative regulations, and other questions of law.</a:t>
            </a:r>
          </a:p>
        </p:txBody>
      </p:sp>
    </p:spTree>
    <p:extLst>
      <p:ext uri="{BB962C8B-B14F-4D97-AF65-F5344CB8AC3E}">
        <p14:creationId xmlns:p14="http://schemas.microsoft.com/office/powerpoint/2010/main" val="801894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CE184-A399-41E5-AF90-61F31DD2C568}"/>
              </a:ext>
            </a:extLst>
          </p:cNvPr>
          <p:cNvSpPr>
            <a:spLocks noGrp="1"/>
          </p:cNvSpPr>
          <p:nvPr>
            <p:ph type="title"/>
          </p:nvPr>
        </p:nvSpPr>
        <p:spPr/>
        <p:txBody>
          <a:bodyPr/>
          <a:lstStyle/>
          <a:p>
            <a:r>
              <a:rPr lang="en-US" dirty="0"/>
              <a:t>SB 87 - Aviation</a:t>
            </a:r>
          </a:p>
        </p:txBody>
      </p:sp>
      <p:sp>
        <p:nvSpPr>
          <p:cNvPr id="3" name="Content Placeholder 2">
            <a:extLst>
              <a:ext uri="{FF2B5EF4-FFF2-40B4-BE49-F238E27FC236}">
                <a16:creationId xmlns:a16="http://schemas.microsoft.com/office/drawing/2014/main" id="{49E01265-ACCB-4961-8251-678EA513667C}"/>
              </a:ext>
            </a:extLst>
          </p:cNvPr>
          <p:cNvSpPr>
            <a:spLocks noGrp="1"/>
          </p:cNvSpPr>
          <p:nvPr>
            <p:ph idx="1"/>
          </p:nvPr>
        </p:nvSpPr>
        <p:spPr>
          <a:xfrm>
            <a:off x="1154955" y="2603499"/>
            <a:ext cx="9113170" cy="3831167"/>
          </a:xfrm>
        </p:spPr>
        <p:txBody>
          <a:bodyPr>
            <a:normAutofit/>
          </a:bodyPr>
          <a:lstStyle/>
          <a:p>
            <a:r>
              <a:rPr lang="en-US" dirty="0"/>
              <a:t>Creates a new section of KRS Chapter 183 to establish that any air board that operates a commercial airport serving more than one million (1,000,000) passengers annually may use small purchase procedures established by the FAA for certain specified expenditures and may purchase goods and services directly from vendors who maintain General Services Administration price agreements with the United States;</a:t>
            </a:r>
          </a:p>
          <a:p>
            <a:r>
              <a:rPr lang="en-US" dirty="0"/>
              <a:t>Exempts any air board operating under the provisions stated above from the requirements of KRS 45A.345 to 45A.460 and 424.260 for purchases listed in KRS 82.084; and</a:t>
            </a:r>
          </a:p>
          <a:p>
            <a:r>
              <a:rPr lang="en-US" dirty="0"/>
              <a:t>Requires an annual reporting of the use of funds in the Kentucky aviation economic development fund.</a:t>
            </a:r>
          </a:p>
          <a:p>
            <a:endParaRPr lang="en-US" dirty="0"/>
          </a:p>
        </p:txBody>
      </p:sp>
    </p:spTree>
    <p:extLst>
      <p:ext uri="{BB962C8B-B14F-4D97-AF65-F5344CB8AC3E}">
        <p14:creationId xmlns:p14="http://schemas.microsoft.com/office/powerpoint/2010/main" val="25034584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D08EB-B2F2-487A-BCF9-D9689DAD95C9}"/>
              </a:ext>
            </a:extLst>
          </p:cNvPr>
          <p:cNvSpPr>
            <a:spLocks noGrp="1"/>
          </p:cNvSpPr>
          <p:nvPr>
            <p:ph type="title"/>
          </p:nvPr>
        </p:nvSpPr>
        <p:spPr/>
        <p:txBody>
          <a:bodyPr/>
          <a:lstStyle/>
          <a:p>
            <a:r>
              <a:rPr lang="en-US" dirty="0"/>
              <a:t>SB 89 – Environmental Protection</a:t>
            </a:r>
          </a:p>
        </p:txBody>
      </p:sp>
      <p:sp>
        <p:nvSpPr>
          <p:cNvPr id="3" name="Content Placeholder 2">
            <a:extLst>
              <a:ext uri="{FF2B5EF4-FFF2-40B4-BE49-F238E27FC236}">
                <a16:creationId xmlns:a16="http://schemas.microsoft.com/office/drawing/2014/main" id="{6B8E63E9-C14E-423D-B090-6BB5373FFB6B}"/>
              </a:ext>
            </a:extLst>
          </p:cNvPr>
          <p:cNvSpPr>
            <a:spLocks noGrp="1"/>
          </p:cNvSpPr>
          <p:nvPr>
            <p:ph idx="1"/>
          </p:nvPr>
        </p:nvSpPr>
        <p:spPr/>
        <p:txBody>
          <a:bodyPr/>
          <a:lstStyle/>
          <a:p>
            <a:r>
              <a:rPr lang="en-US" dirty="0"/>
              <a:t>Amends KRS 224.1-010 to define “water” or “waters of the Commonwealth” to include the following that are situated wholly or partly within or bordering upon the Commonwealth or within its jurisdiction:</a:t>
            </a:r>
          </a:p>
          <a:p>
            <a:pPr lvl="1"/>
            <a:r>
              <a:rPr lang="en-US" dirty="0"/>
              <a:t>Navigable waters, as defined in 33 U.S.C. sec. 1362;</a:t>
            </a:r>
          </a:p>
          <a:p>
            <a:pPr lvl="1"/>
            <a:r>
              <a:rPr lang="en-US" dirty="0"/>
              <a:t>Sinkholes with open throat drains;</a:t>
            </a:r>
          </a:p>
          <a:p>
            <a:pPr lvl="1"/>
            <a:r>
              <a:rPr lang="en-US" dirty="0"/>
              <a:t>Naturally occurring artesian or phreatic springs, as well as any other spring used as a source of domestic water supply; and</a:t>
            </a:r>
          </a:p>
          <a:p>
            <a:pPr lvl="1"/>
            <a:r>
              <a:rPr lang="en-US" dirty="0"/>
              <a:t>Wellhead protection areas;</a:t>
            </a:r>
          </a:p>
          <a:p>
            <a:r>
              <a:rPr lang="en-US" dirty="0"/>
              <a:t>Also defines “wellhead production area” as defined in 42 U.S.C. sec. 300h-7(e) and as determined by the cabinet under 42 U.S.C. sec.300h-7(a);</a:t>
            </a:r>
          </a:p>
        </p:txBody>
      </p:sp>
    </p:spTree>
    <p:extLst>
      <p:ext uri="{BB962C8B-B14F-4D97-AF65-F5344CB8AC3E}">
        <p14:creationId xmlns:p14="http://schemas.microsoft.com/office/powerpoint/2010/main" val="4945567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97429-E503-42D3-AA31-581F4F807DC8}"/>
              </a:ext>
            </a:extLst>
          </p:cNvPr>
          <p:cNvSpPr>
            <a:spLocks noGrp="1"/>
          </p:cNvSpPr>
          <p:nvPr>
            <p:ph type="title"/>
          </p:nvPr>
        </p:nvSpPr>
        <p:spPr/>
        <p:txBody>
          <a:bodyPr/>
          <a:lstStyle/>
          <a:p>
            <a:r>
              <a:rPr lang="en-US" dirty="0"/>
              <a:t>SB 89 - Continued</a:t>
            </a:r>
          </a:p>
        </p:txBody>
      </p:sp>
      <p:sp>
        <p:nvSpPr>
          <p:cNvPr id="3" name="Content Placeholder 2">
            <a:extLst>
              <a:ext uri="{FF2B5EF4-FFF2-40B4-BE49-F238E27FC236}">
                <a16:creationId xmlns:a16="http://schemas.microsoft.com/office/drawing/2014/main" id="{5BC744DD-AFC6-4EFE-8194-D3DA1B1E4C34}"/>
              </a:ext>
            </a:extLst>
          </p:cNvPr>
          <p:cNvSpPr>
            <a:spLocks noGrp="1"/>
          </p:cNvSpPr>
          <p:nvPr>
            <p:ph idx="1"/>
          </p:nvPr>
        </p:nvSpPr>
        <p:spPr/>
        <p:txBody>
          <a:bodyPr/>
          <a:lstStyle/>
          <a:p>
            <a:r>
              <a:rPr lang="en-US" dirty="0"/>
              <a:t>Amends KRS 350.010 to define “long-term treatment” as the use of any active or passive water treatment necessary to meet water quality effluent standards at the time the cabinet determines in accordance with administrative regulations relating to performance bond release, completed backfilling, regrading, topsoil replacement, and drainage control, including soil preparation, initial seeding, and mulching, pursuant to the approved reclamation plan; and</a:t>
            </a:r>
          </a:p>
          <a:p>
            <a:r>
              <a:rPr lang="en-US" dirty="0"/>
              <a:t>Amends KRS 350.060 to require the cabinet to calculate an additional bond or other financial assurance instrument for any permit requiring long-term treatment and provides the formula for that calculation;</a:t>
            </a:r>
          </a:p>
        </p:txBody>
      </p:sp>
    </p:spTree>
    <p:extLst>
      <p:ext uri="{BB962C8B-B14F-4D97-AF65-F5344CB8AC3E}">
        <p14:creationId xmlns:p14="http://schemas.microsoft.com/office/powerpoint/2010/main" val="2380805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D87ED8-B97D-4ED5-B702-BCAC43853852}"/>
              </a:ext>
            </a:extLst>
          </p:cNvPr>
          <p:cNvSpPr>
            <a:spLocks noGrp="1"/>
          </p:cNvSpPr>
          <p:nvPr>
            <p:ph type="ctrTitle" idx="4294967295"/>
          </p:nvPr>
        </p:nvSpPr>
        <p:spPr>
          <a:xfrm>
            <a:off x="846137" y="2774950"/>
            <a:ext cx="10499725" cy="1308100"/>
          </a:xfrm>
        </p:spPr>
        <p:txBody>
          <a:bodyPr>
            <a:normAutofit fontScale="90000"/>
          </a:bodyPr>
          <a:lstStyle/>
          <a:p>
            <a:r>
              <a:rPr lang="en-US" sz="8000" b="1" dirty="0">
                <a:solidFill>
                  <a:schemeClr val="tx1"/>
                </a:solidFill>
                <a:latin typeface="+mn-lt"/>
                <a:cs typeface="Segoe UI" panose="020B0502040204020203" pitchFamily="34" charset="0"/>
              </a:rPr>
              <a:t>2025 Session Highlights</a:t>
            </a:r>
          </a:p>
        </p:txBody>
      </p:sp>
    </p:spTree>
    <p:extLst>
      <p:ext uri="{BB962C8B-B14F-4D97-AF65-F5344CB8AC3E}">
        <p14:creationId xmlns:p14="http://schemas.microsoft.com/office/powerpoint/2010/main" val="35057508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5157C-5636-4A90-8D06-1836F229C11B}"/>
              </a:ext>
            </a:extLst>
          </p:cNvPr>
          <p:cNvSpPr>
            <a:spLocks noGrp="1"/>
          </p:cNvSpPr>
          <p:nvPr>
            <p:ph type="title"/>
          </p:nvPr>
        </p:nvSpPr>
        <p:spPr/>
        <p:txBody>
          <a:bodyPr/>
          <a:lstStyle/>
          <a:p>
            <a:r>
              <a:rPr lang="en-US" dirty="0"/>
              <a:t>SB 100 – Tobacco, Nicotine, or Vapor Product Licensure</a:t>
            </a:r>
          </a:p>
        </p:txBody>
      </p:sp>
      <p:sp>
        <p:nvSpPr>
          <p:cNvPr id="3" name="Content Placeholder 2">
            <a:extLst>
              <a:ext uri="{FF2B5EF4-FFF2-40B4-BE49-F238E27FC236}">
                <a16:creationId xmlns:a16="http://schemas.microsoft.com/office/drawing/2014/main" id="{FCD87235-6AB3-47B2-86C1-C297CDD120E7}"/>
              </a:ext>
            </a:extLst>
          </p:cNvPr>
          <p:cNvSpPr>
            <a:spLocks noGrp="1"/>
          </p:cNvSpPr>
          <p:nvPr>
            <p:ph idx="1"/>
          </p:nvPr>
        </p:nvSpPr>
        <p:spPr/>
        <p:txBody>
          <a:bodyPr>
            <a:normAutofit lnSpcReduction="10000"/>
          </a:bodyPr>
          <a:lstStyle/>
          <a:p>
            <a:r>
              <a:rPr lang="en-US" dirty="0"/>
              <a:t>Amends KRS 438.305 to define “authorized nicotine vapor product” as a vapor product for which the manufacturer:</a:t>
            </a:r>
          </a:p>
          <a:p>
            <a:pPr lvl="1"/>
            <a:r>
              <a:rPr lang="en-US" dirty="0"/>
              <a:t>Has obtained authorization from the FDA;</a:t>
            </a:r>
          </a:p>
          <a:p>
            <a:pPr lvl="1"/>
            <a:r>
              <a:rPr lang="en-US" dirty="0"/>
              <a:t>Timely pursued a path to market for a nicotine product containing tobacco-derived nicotine that was commercially marketed in the U.S. as of August 8, 2016 for which a premarket tobacco product application was submitted on or before September 9, 2020 that remains under review or received a marketing denial order but remains under a stay by the FDA or has been rescinded by the FDA or vacated by a court of competent jurisdiction;</a:t>
            </a:r>
          </a:p>
          <a:p>
            <a:r>
              <a:rPr lang="en-US" dirty="0"/>
              <a:t>Creates a new section of KRS 438.305 to 438.350 to create the Division of Tobacco, Nicotine, and Vapor Product Licensing with the Department of Alcoholic Beverage Control;</a:t>
            </a:r>
          </a:p>
        </p:txBody>
      </p:sp>
    </p:spTree>
    <p:extLst>
      <p:ext uri="{BB962C8B-B14F-4D97-AF65-F5344CB8AC3E}">
        <p14:creationId xmlns:p14="http://schemas.microsoft.com/office/powerpoint/2010/main" val="35596223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3CE47-BD52-4C77-B989-A54B37090F7E}"/>
              </a:ext>
            </a:extLst>
          </p:cNvPr>
          <p:cNvSpPr>
            <a:spLocks noGrp="1"/>
          </p:cNvSpPr>
          <p:nvPr>
            <p:ph type="title"/>
          </p:nvPr>
        </p:nvSpPr>
        <p:spPr/>
        <p:txBody>
          <a:bodyPr/>
          <a:lstStyle/>
          <a:p>
            <a:r>
              <a:rPr lang="en-US" dirty="0"/>
              <a:t>SB 100 - Continued</a:t>
            </a:r>
          </a:p>
        </p:txBody>
      </p:sp>
      <p:sp>
        <p:nvSpPr>
          <p:cNvPr id="3" name="Content Placeholder 2">
            <a:extLst>
              <a:ext uri="{FF2B5EF4-FFF2-40B4-BE49-F238E27FC236}">
                <a16:creationId xmlns:a16="http://schemas.microsoft.com/office/drawing/2014/main" id="{45A52521-0DE3-426E-BA0C-EB3D1ED1A8CA}"/>
              </a:ext>
            </a:extLst>
          </p:cNvPr>
          <p:cNvSpPr>
            <a:spLocks noGrp="1"/>
          </p:cNvSpPr>
          <p:nvPr>
            <p:ph idx="1"/>
          </p:nvPr>
        </p:nvSpPr>
        <p:spPr/>
        <p:txBody>
          <a:bodyPr>
            <a:normAutofit fontScale="92500"/>
          </a:bodyPr>
          <a:lstStyle/>
          <a:p>
            <a:r>
              <a:rPr lang="en-US" dirty="0"/>
              <a:t>Establishes that no person, firm, or corporation shall operate as a retailer selling alternative nicotine products, tobacco products, or authorized nicotine vapor products in or on any premises in the Commonwealth without first obtaining a tobacco, nicotine, or vapor product license, and violators shall be subject to the penalties in KRS 243.990(2);</a:t>
            </a:r>
          </a:p>
          <a:p>
            <a:r>
              <a:rPr lang="en-US" dirty="0"/>
              <a:t>Establishes the process and applicable fees for the application, including provisions for a transitional license during the time of transfer of an existing business;</a:t>
            </a:r>
          </a:p>
          <a:p>
            <a:r>
              <a:rPr lang="en-US" dirty="0"/>
              <a:t>Provides under what circumstances a license may be revoked or suspended;</a:t>
            </a:r>
          </a:p>
          <a:p>
            <a:r>
              <a:rPr lang="en-US" dirty="0"/>
              <a:t>Amends KRS 438.310 to establish fines for violations by a retail sales clerk, and an owner, ranging from $100 to $1,000 and prohibits license renewal until paid;</a:t>
            </a:r>
          </a:p>
        </p:txBody>
      </p:sp>
    </p:spTree>
    <p:extLst>
      <p:ext uri="{BB962C8B-B14F-4D97-AF65-F5344CB8AC3E}">
        <p14:creationId xmlns:p14="http://schemas.microsoft.com/office/powerpoint/2010/main" val="14346644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B0EB-99D2-4301-82D9-65F8C20B6046}"/>
              </a:ext>
            </a:extLst>
          </p:cNvPr>
          <p:cNvSpPr>
            <a:spLocks noGrp="1"/>
          </p:cNvSpPr>
          <p:nvPr>
            <p:ph type="title"/>
          </p:nvPr>
        </p:nvSpPr>
        <p:spPr/>
        <p:txBody>
          <a:bodyPr/>
          <a:lstStyle/>
          <a:p>
            <a:r>
              <a:rPr lang="en-US" dirty="0"/>
              <a:t>SB 100 - Continued</a:t>
            </a:r>
          </a:p>
        </p:txBody>
      </p:sp>
      <p:sp>
        <p:nvSpPr>
          <p:cNvPr id="3" name="Content Placeholder 2">
            <a:extLst>
              <a:ext uri="{FF2B5EF4-FFF2-40B4-BE49-F238E27FC236}">
                <a16:creationId xmlns:a16="http://schemas.microsoft.com/office/drawing/2014/main" id="{6136E651-863E-4366-9260-AF82D7A510CF}"/>
              </a:ext>
            </a:extLst>
          </p:cNvPr>
          <p:cNvSpPr>
            <a:spLocks noGrp="1"/>
          </p:cNvSpPr>
          <p:nvPr>
            <p:ph idx="1"/>
          </p:nvPr>
        </p:nvSpPr>
        <p:spPr/>
        <p:txBody>
          <a:bodyPr>
            <a:normAutofit lnSpcReduction="10000"/>
          </a:bodyPr>
          <a:lstStyle/>
          <a:p>
            <a:r>
              <a:rPr lang="en-US" dirty="0"/>
              <a:t>Amends KRS 438.312 to establish fines for any retailer that sells, gives away, or distributes an authorized nicotine vapor product to any person under twenty-one (21) years of age;</a:t>
            </a:r>
          </a:p>
          <a:p>
            <a:r>
              <a:rPr lang="en-US" dirty="0"/>
              <a:t>Creates a new section of KRS 438.305 to 438.350 to define “nitrous oxide” and to prohibit any retailer from selling, distributing, giving away, or causing to be sold any device, canister, tank, or receptable that either exclusively contains nitrous oxide or a chemical compound mixed with nitrous oxide, and establishes under what circumstances nitrous oxide may be available; and</a:t>
            </a:r>
          </a:p>
          <a:p>
            <a:r>
              <a:rPr lang="en-US" dirty="0"/>
              <a:t>Amends KRS 438.350 to establish that any person under the age of twenty-one (21) found possessing or consuming an alternative nicotine product, tobacco product, or vapor product may be required to participate in community service or attend a tobacco cessation program.</a:t>
            </a:r>
          </a:p>
          <a:p>
            <a:endParaRPr lang="en-US" dirty="0"/>
          </a:p>
        </p:txBody>
      </p:sp>
    </p:spTree>
    <p:extLst>
      <p:ext uri="{BB962C8B-B14F-4D97-AF65-F5344CB8AC3E}">
        <p14:creationId xmlns:p14="http://schemas.microsoft.com/office/powerpoint/2010/main" val="41705892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E546F-ABAD-4395-8327-6F1D0C9E9793}"/>
              </a:ext>
            </a:extLst>
          </p:cNvPr>
          <p:cNvSpPr>
            <a:spLocks noGrp="1"/>
          </p:cNvSpPr>
          <p:nvPr>
            <p:ph type="title"/>
          </p:nvPr>
        </p:nvSpPr>
        <p:spPr/>
        <p:txBody>
          <a:bodyPr/>
          <a:lstStyle/>
          <a:p>
            <a:r>
              <a:rPr lang="en-US" dirty="0"/>
              <a:t>SB 104 – Kentucky Public Employees’ Deferred Compensation Authority</a:t>
            </a:r>
          </a:p>
        </p:txBody>
      </p:sp>
      <p:sp>
        <p:nvSpPr>
          <p:cNvPr id="3" name="Content Placeholder 2">
            <a:extLst>
              <a:ext uri="{FF2B5EF4-FFF2-40B4-BE49-F238E27FC236}">
                <a16:creationId xmlns:a16="http://schemas.microsoft.com/office/drawing/2014/main" id="{9A9AD720-2486-4CD9-BE5F-5EFE59ECD71A}"/>
              </a:ext>
            </a:extLst>
          </p:cNvPr>
          <p:cNvSpPr>
            <a:spLocks noGrp="1"/>
          </p:cNvSpPr>
          <p:nvPr>
            <p:ph idx="1"/>
          </p:nvPr>
        </p:nvSpPr>
        <p:spPr/>
        <p:txBody>
          <a:bodyPr/>
          <a:lstStyle/>
          <a:p>
            <a:r>
              <a:rPr lang="en-US" dirty="0"/>
              <a:t>Amends KRS 18A.230 to define “self-directed brokerage account” which allows participants to invest in securities registered with the Securities and Exchange Commission as alternative plan investments in addition to those designated by the board;</a:t>
            </a:r>
          </a:p>
          <a:p>
            <a:r>
              <a:rPr lang="en-US" dirty="0"/>
              <a:t>Amends KRS 18A.235 to provide the board with power and authority to purchase fiduciary liability insurance; and</a:t>
            </a:r>
          </a:p>
          <a:p>
            <a:r>
              <a:rPr lang="en-US" dirty="0"/>
              <a:t>Amends KRS 18A.245 to permit the board to contract with companies duly licensed by Kentucky and applicable federal agencies to provide self-directed brokerage accounts to participants for their individual selection of plan account investments for which the participant shall have sole responsibility.</a:t>
            </a:r>
          </a:p>
        </p:txBody>
      </p:sp>
    </p:spTree>
    <p:extLst>
      <p:ext uri="{BB962C8B-B14F-4D97-AF65-F5344CB8AC3E}">
        <p14:creationId xmlns:p14="http://schemas.microsoft.com/office/powerpoint/2010/main" val="1970822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ED832-73A1-4A4C-AA72-A05C4725A5B2}"/>
              </a:ext>
            </a:extLst>
          </p:cNvPr>
          <p:cNvSpPr>
            <a:spLocks noGrp="1"/>
          </p:cNvSpPr>
          <p:nvPr>
            <p:ph type="title"/>
          </p:nvPr>
        </p:nvSpPr>
        <p:spPr/>
        <p:txBody>
          <a:bodyPr/>
          <a:lstStyle/>
          <a:p>
            <a:r>
              <a:rPr lang="en-US" dirty="0"/>
              <a:t>SB 120 - Education</a:t>
            </a:r>
          </a:p>
        </p:txBody>
      </p:sp>
      <p:sp>
        <p:nvSpPr>
          <p:cNvPr id="3" name="Content Placeholder 2">
            <a:extLst>
              <a:ext uri="{FF2B5EF4-FFF2-40B4-BE49-F238E27FC236}">
                <a16:creationId xmlns:a16="http://schemas.microsoft.com/office/drawing/2014/main" id="{552FFF3F-6B44-4C13-B5FF-95A7144B6872}"/>
              </a:ext>
            </a:extLst>
          </p:cNvPr>
          <p:cNvSpPr>
            <a:spLocks noGrp="1"/>
          </p:cNvSpPr>
          <p:nvPr>
            <p:ph idx="1"/>
          </p:nvPr>
        </p:nvSpPr>
        <p:spPr/>
        <p:txBody>
          <a:bodyPr>
            <a:normAutofit/>
          </a:bodyPr>
          <a:lstStyle/>
          <a:p>
            <a:r>
              <a:rPr lang="en-US" dirty="0"/>
              <a:t>Amends KRS 156.070 to require any interscholastic athletics consent form to include the following:</a:t>
            </a:r>
          </a:p>
          <a:p>
            <a:pPr lvl="1"/>
            <a:r>
              <a:rPr lang="en-US" dirty="0"/>
              <a:t>A student-athlete may report instances of child dependency, neglect, and abuse to any adult;</a:t>
            </a:r>
          </a:p>
          <a:p>
            <a:pPr lvl="1"/>
            <a:r>
              <a:rPr lang="en-US" dirty="0"/>
              <a:t>Any person who knows or has reasonable cause to believe a child is dependent, neglected, or abused shall report that information; and</a:t>
            </a:r>
          </a:p>
          <a:p>
            <a:pPr lvl="1"/>
            <a:r>
              <a:rPr lang="en-US" dirty="0"/>
              <a:t>Reference to instructions on reporting child dependency, neglect, and abuse; </a:t>
            </a:r>
          </a:p>
          <a:p>
            <a:r>
              <a:rPr lang="en-US" dirty="0"/>
              <a:t>Amends KRS 156.070 to also require any training for administrators and coaches to include the duty to report instances of child dependency, neglect, and abuse and the procedures for reporting;</a:t>
            </a:r>
          </a:p>
        </p:txBody>
      </p:sp>
    </p:spTree>
    <p:extLst>
      <p:ext uri="{BB962C8B-B14F-4D97-AF65-F5344CB8AC3E}">
        <p14:creationId xmlns:p14="http://schemas.microsoft.com/office/powerpoint/2010/main" val="13875493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06736-99A1-4E09-886D-16A96C5D80CF}"/>
              </a:ext>
            </a:extLst>
          </p:cNvPr>
          <p:cNvSpPr>
            <a:spLocks noGrp="1"/>
          </p:cNvSpPr>
          <p:nvPr>
            <p:ph type="title"/>
          </p:nvPr>
        </p:nvSpPr>
        <p:spPr/>
        <p:txBody>
          <a:bodyPr/>
          <a:lstStyle/>
          <a:p>
            <a:r>
              <a:rPr lang="en-US" dirty="0"/>
              <a:t>SB 120 - Continued</a:t>
            </a:r>
          </a:p>
        </p:txBody>
      </p:sp>
      <p:sp>
        <p:nvSpPr>
          <p:cNvPr id="3" name="Content Placeholder 2">
            <a:extLst>
              <a:ext uri="{FF2B5EF4-FFF2-40B4-BE49-F238E27FC236}">
                <a16:creationId xmlns:a16="http://schemas.microsoft.com/office/drawing/2014/main" id="{01BFEB1C-2616-4B68-BBF9-761080D6A4BE}"/>
              </a:ext>
            </a:extLst>
          </p:cNvPr>
          <p:cNvSpPr>
            <a:spLocks noGrp="1"/>
          </p:cNvSpPr>
          <p:nvPr>
            <p:ph idx="1"/>
          </p:nvPr>
        </p:nvSpPr>
        <p:spPr/>
        <p:txBody>
          <a:bodyPr/>
          <a:lstStyle/>
          <a:p>
            <a:r>
              <a:rPr lang="en-US" dirty="0"/>
              <a:t>Prohibits pupils in grades seven (7) to eight (8) from participating in high school varsity boys or coed lacrosse; and</a:t>
            </a:r>
          </a:p>
          <a:p>
            <a:r>
              <a:rPr lang="en-US" dirty="0"/>
              <a:t>Amends KRS 158.195 to require each public school with students in grades six (6) through twelve (12) to display a printed abstract of certain child labor laws, including limits on prohibited occupations and work hour restrictions for minors, as well as require the information be posted on the district’s or school’s website.</a:t>
            </a:r>
          </a:p>
        </p:txBody>
      </p:sp>
    </p:spTree>
    <p:extLst>
      <p:ext uri="{BB962C8B-B14F-4D97-AF65-F5344CB8AC3E}">
        <p14:creationId xmlns:p14="http://schemas.microsoft.com/office/powerpoint/2010/main" val="42557006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520D2-5188-4D46-877F-BBEAE563DAC0}"/>
              </a:ext>
            </a:extLst>
          </p:cNvPr>
          <p:cNvSpPr>
            <a:spLocks noGrp="1"/>
          </p:cNvSpPr>
          <p:nvPr>
            <p:ph type="title"/>
          </p:nvPr>
        </p:nvSpPr>
        <p:spPr/>
        <p:txBody>
          <a:bodyPr/>
          <a:lstStyle/>
          <a:p>
            <a:r>
              <a:rPr lang="en-US" dirty="0"/>
              <a:t>SB 129 – Property</a:t>
            </a:r>
          </a:p>
        </p:txBody>
      </p:sp>
      <p:sp>
        <p:nvSpPr>
          <p:cNvPr id="3" name="Content Placeholder 2">
            <a:extLst>
              <a:ext uri="{FF2B5EF4-FFF2-40B4-BE49-F238E27FC236}">
                <a16:creationId xmlns:a16="http://schemas.microsoft.com/office/drawing/2014/main" id="{F00A506D-7EFA-4CEA-9755-FF89D7000586}"/>
              </a:ext>
            </a:extLst>
          </p:cNvPr>
          <p:cNvSpPr>
            <a:spLocks noGrp="1"/>
          </p:cNvSpPr>
          <p:nvPr>
            <p:ph idx="1"/>
          </p:nvPr>
        </p:nvSpPr>
        <p:spPr/>
        <p:txBody>
          <a:bodyPr>
            <a:normAutofit fontScale="92500"/>
          </a:bodyPr>
          <a:lstStyle/>
          <a:p>
            <a:r>
              <a:rPr lang="en-US" dirty="0"/>
              <a:t>Amends KRS 99.727 to add definitions for “diverted tax delinquency purchaser” and “vacant and abandoned property” and provides the circumstances and procedures for purchase of a certificate of delinquency related to vacant and abandoned property by a diverted tax delinquency purchaser;</a:t>
            </a:r>
          </a:p>
          <a:p>
            <a:r>
              <a:rPr lang="en-US" dirty="0"/>
              <a:t>Establishes the qualifications for a diverted tax delinquency purchaser, including registration with the Department of Revenue;</a:t>
            </a:r>
          </a:p>
          <a:p>
            <a:r>
              <a:rPr lang="en-US" dirty="0"/>
              <a:t>Creates a new section of KRS Chapter 100 to define terms including “accessory dwelling unit” and “density development project” </a:t>
            </a:r>
          </a:p>
          <a:p>
            <a:r>
              <a:rPr lang="en-US" dirty="0"/>
              <a:t>Provides that in a county containing a consolidated local government any density development project proposed in a traditional single-family home zone shall be treated as an amendment to the zoning map;</a:t>
            </a:r>
          </a:p>
        </p:txBody>
      </p:sp>
    </p:spTree>
    <p:extLst>
      <p:ext uri="{BB962C8B-B14F-4D97-AF65-F5344CB8AC3E}">
        <p14:creationId xmlns:p14="http://schemas.microsoft.com/office/powerpoint/2010/main" val="7975042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AFF42-64C6-4CE7-AD59-A5EC5DE2F300}"/>
              </a:ext>
            </a:extLst>
          </p:cNvPr>
          <p:cNvSpPr>
            <a:spLocks noGrp="1"/>
          </p:cNvSpPr>
          <p:nvPr>
            <p:ph type="title"/>
          </p:nvPr>
        </p:nvSpPr>
        <p:spPr/>
        <p:txBody>
          <a:bodyPr/>
          <a:lstStyle/>
          <a:p>
            <a:r>
              <a:rPr lang="en-US" dirty="0"/>
              <a:t>SB 129 - Continued</a:t>
            </a:r>
          </a:p>
        </p:txBody>
      </p:sp>
      <p:sp>
        <p:nvSpPr>
          <p:cNvPr id="3" name="Content Placeholder 2">
            <a:extLst>
              <a:ext uri="{FF2B5EF4-FFF2-40B4-BE49-F238E27FC236}">
                <a16:creationId xmlns:a16="http://schemas.microsoft.com/office/drawing/2014/main" id="{BB86D2B5-0E8C-42A2-A578-CF43A7C433C7}"/>
              </a:ext>
            </a:extLst>
          </p:cNvPr>
          <p:cNvSpPr>
            <a:spLocks noGrp="1"/>
          </p:cNvSpPr>
          <p:nvPr>
            <p:ph idx="1"/>
          </p:nvPr>
        </p:nvSpPr>
        <p:spPr/>
        <p:txBody>
          <a:bodyPr>
            <a:normAutofit/>
          </a:bodyPr>
          <a:lstStyle/>
          <a:p>
            <a:r>
              <a:rPr lang="en-US" dirty="0"/>
              <a:t>Creates a new section of KRS Chapter 383 to define terms and to provide that in a county containing a consolidated local government, for new leases initiated after the effective date of this Act, a property owner shall not lease or allow to be occupied any single-family home, multifamily housing unit, or accessory dwelling unit located on a lot that contains a single-family home and that is located in a traditional single-family home zone, unless the owner primarily resides in the single-family home or multifamily housing unit or accessory dwelling unit on the lot;</a:t>
            </a:r>
          </a:p>
        </p:txBody>
      </p:sp>
    </p:spTree>
    <p:extLst>
      <p:ext uri="{BB962C8B-B14F-4D97-AF65-F5344CB8AC3E}">
        <p14:creationId xmlns:p14="http://schemas.microsoft.com/office/powerpoint/2010/main" val="9196357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2291A-13C9-4F6D-A4E9-BD803F1F8E03}"/>
              </a:ext>
            </a:extLst>
          </p:cNvPr>
          <p:cNvSpPr>
            <a:spLocks noGrp="1"/>
          </p:cNvSpPr>
          <p:nvPr>
            <p:ph type="title"/>
          </p:nvPr>
        </p:nvSpPr>
        <p:spPr/>
        <p:txBody>
          <a:bodyPr/>
          <a:lstStyle/>
          <a:p>
            <a:r>
              <a:rPr lang="en-US" dirty="0"/>
              <a:t>SB 129 - Continued</a:t>
            </a:r>
          </a:p>
        </p:txBody>
      </p:sp>
      <p:sp>
        <p:nvSpPr>
          <p:cNvPr id="3" name="Content Placeholder 2">
            <a:extLst>
              <a:ext uri="{FF2B5EF4-FFF2-40B4-BE49-F238E27FC236}">
                <a16:creationId xmlns:a16="http://schemas.microsoft.com/office/drawing/2014/main" id="{A9D63AB6-46BA-476E-8974-2F336235B9D0}"/>
              </a:ext>
            </a:extLst>
          </p:cNvPr>
          <p:cNvSpPr>
            <a:spLocks noGrp="1"/>
          </p:cNvSpPr>
          <p:nvPr>
            <p:ph idx="1"/>
          </p:nvPr>
        </p:nvSpPr>
        <p:spPr/>
        <p:txBody>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600" b="0" i="0" kern="1200" dirty="0">
                <a:solidFill>
                  <a:srgbClr val="404040"/>
                </a:solidFill>
                <a:effectLst/>
                <a:latin typeface="Century Gothic" panose="020B0502020202020204" pitchFamily="34" charset="0"/>
                <a:ea typeface="+mn-ea"/>
                <a:cs typeface="+mn-cs"/>
              </a:rPr>
              <a:t>Amends KRS 65.111 to establish that no local government, special district, or other provider of emergency response service shall submit any demand for payment or require a landlord to pay any emergency response fee if the emergency response:</a:t>
            </a:r>
            <a:endParaRPr lang="en-US" dirty="0"/>
          </a:p>
          <a:p>
            <a:pPr lvl="1"/>
            <a:r>
              <a:rPr lang="en-US" dirty="0"/>
              <a:t>Arises out of the actions of a residential tenant or his or her guest; and</a:t>
            </a:r>
          </a:p>
          <a:p>
            <a:pPr lvl="1"/>
            <a:r>
              <a:rPr lang="en-US" dirty="0"/>
              <a:t>Was not the result of any failure by the landlord to maintain a building in compliance with applicable codes.</a:t>
            </a:r>
          </a:p>
        </p:txBody>
      </p:sp>
    </p:spTree>
    <p:extLst>
      <p:ext uri="{BB962C8B-B14F-4D97-AF65-F5344CB8AC3E}">
        <p14:creationId xmlns:p14="http://schemas.microsoft.com/office/powerpoint/2010/main" val="7426498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24E4-2749-4946-ACD0-394275B6CD6B}"/>
              </a:ext>
            </a:extLst>
          </p:cNvPr>
          <p:cNvSpPr>
            <a:spLocks noGrp="1"/>
          </p:cNvSpPr>
          <p:nvPr>
            <p:ph type="title"/>
          </p:nvPr>
        </p:nvSpPr>
        <p:spPr/>
        <p:txBody>
          <a:bodyPr/>
          <a:lstStyle/>
          <a:p>
            <a:r>
              <a:rPr lang="en-US" dirty="0"/>
              <a:t>SB 130  – Gift Cards</a:t>
            </a:r>
          </a:p>
        </p:txBody>
      </p:sp>
      <p:sp>
        <p:nvSpPr>
          <p:cNvPr id="3" name="Content Placeholder 2">
            <a:extLst>
              <a:ext uri="{FF2B5EF4-FFF2-40B4-BE49-F238E27FC236}">
                <a16:creationId xmlns:a16="http://schemas.microsoft.com/office/drawing/2014/main" id="{FAAA8356-C4D9-4267-BDAB-950EC16E5C64}"/>
              </a:ext>
            </a:extLst>
          </p:cNvPr>
          <p:cNvSpPr>
            <a:spLocks noGrp="1"/>
          </p:cNvSpPr>
          <p:nvPr>
            <p:ph idx="1"/>
          </p:nvPr>
        </p:nvSpPr>
        <p:spPr/>
        <p:txBody>
          <a:bodyPr/>
          <a:lstStyle/>
          <a:p>
            <a:r>
              <a:rPr lang="en-US" dirty="0"/>
              <a:t>Amends KRS 434.560 to define terms including “gift card” and “face value;”</a:t>
            </a:r>
          </a:p>
          <a:p>
            <a:r>
              <a:rPr lang="en-US" dirty="0"/>
              <a:t>Creates a new section of KRS 434.550 to 434.730 to create the offense of tampering with a gift card:</a:t>
            </a:r>
          </a:p>
          <a:p>
            <a:pPr lvl="1"/>
            <a:r>
              <a:rPr lang="en-US" dirty="0"/>
              <a:t>A person is guilty of gift card tampering when he or she intentionally manipulates a gift card’s packaging or security features to access the gift card’s information without authorization and with the intention of using the information to improperly access and utilize funds placed on the gift card by another;</a:t>
            </a:r>
          </a:p>
          <a:p>
            <a:pPr lvl="1"/>
            <a:r>
              <a:rPr lang="en-US" dirty="0"/>
              <a:t>Tampering with a gift card is a Class D felony;</a:t>
            </a:r>
          </a:p>
          <a:p>
            <a:pPr lvl="1"/>
            <a:r>
              <a:rPr lang="en-US" dirty="0"/>
              <a:t>Conduct which may constitute tampering with a gift card under this section may be used to show a violation of KRS 506.120 (engaging in organized crime) but a person shall not be convicted of both;</a:t>
            </a:r>
          </a:p>
        </p:txBody>
      </p:sp>
    </p:spTree>
    <p:extLst>
      <p:ext uri="{BB962C8B-B14F-4D97-AF65-F5344CB8AC3E}">
        <p14:creationId xmlns:p14="http://schemas.microsoft.com/office/powerpoint/2010/main" val="1098871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529C1-FFA3-4DFF-AEDC-EC8FE7D3B1B0}"/>
              </a:ext>
            </a:extLst>
          </p:cNvPr>
          <p:cNvSpPr>
            <a:spLocks noGrp="1"/>
          </p:cNvSpPr>
          <p:nvPr>
            <p:ph type="title"/>
          </p:nvPr>
        </p:nvSpPr>
        <p:spPr/>
        <p:txBody>
          <a:bodyPr/>
          <a:lstStyle/>
          <a:p>
            <a:r>
              <a:rPr lang="en-US" dirty="0"/>
              <a:t>SB 1 – Kentucky Film Office</a:t>
            </a:r>
          </a:p>
        </p:txBody>
      </p:sp>
      <p:sp>
        <p:nvSpPr>
          <p:cNvPr id="3" name="Content Placeholder 2">
            <a:extLst>
              <a:ext uri="{FF2B5EF4-FFF2-40B4-BE49-F238E27FC236}">
                <a16:creationId xmlns:a16="http://schemas.microsoft.com/office/drawing/2014/main" id="{1CEA016C-527D-4144-9025-5659E6C32B2E}"/>
              </a:ext>
            </a:extLst>
          </p:cNvPr>
          <p:cNvSpPr>
            <a:spLocks noGrp="1"/>
          </p:cNvSpPr>
          <p:nvPr>
            <p:ph idx="1"/>
          </p:nvPr>
        </p:nvSpPr>
        <p:spPr/>
        <p:txBody>
          <a:bodyPr>
            <a:normAutofit fontScale="70000" lnSpcReduction="20000"/>
          </a:bodyPr>
          <a:lstStyle/>
          <a:p>
            <a:r>
              <a:rPr lang="en-US" dirty="0">
                <a:cs typeface="Segoe UI" panose="020B0502040204020203" pitchFamily="34" charset="0"/>
              </a:rPr>
              <a:t>Creates</a:t>
            </a:r>
            <a:r>
              <a:rPr lang="en-US" sz="1800" dirty="0">
                <a:cs typeface="Segoe UI" panose="020B0502040204020203" pitchFamily="34" charset="0"/>
              </a:rPr>
              <a:t> a Kentucky Film Office whose duties include:</a:t>
            </a:r>
          </a:p>
          <a:p>
            <a:pPr lvl="1"/>
            <a:r>
              <a:rPr lang="en-US" dirty="0">
                <a:cs typeface="Segoe UI" panose="020B0502040204020203" pitchFamily="34" charset="0"/>
              </a:rPr>
              <a:t>Market Kentucky as a location for film production;</a:t>
            </a:r>
          </a:p>
          <a:p>
            <a:pPr lvl="1"/>
            <a:r>
              <a:rPr lang="en-US" dirty="0">
                <a:cs typeface="Segoe UI" panose="020B0502040204020203" pitchFamily="34" charset="0"/>
              </a:rPr>
              <a:t>Provide assistance to production companies;</a:t>
            </a:r>
          </a:p>
          <a:p>
            <a:pPr lvl="1"/>
            <a:r>
              <a:rPr lang="en-US" dirty="0">
                <a:cs typeface="Segoe UI" panose="020B0502040204020203" pitchFamily="34" charset="0"/>
              </a:rPr>
              <a:t>Assist film studios and workforce training to increase the film production workforce; and</a:t>
            </a:r>
          </a:p>
          <a:p>
            <a:pPr lvl="1"/>
            <a:r>
              <a:rPr lang="en-US" dirty="0">
                <a:cs typeface="Segoe UI" panose="020B0502040204020203" pitchFamily="34" charset="0"/>
              </a:rPr>
              <a:t>Work with the Kentucky Film Leadership Council to develop marketing strategies to promote and grow the film production industry in Kentucky.</a:t>
            </a:r>
          </a:p>
          <a:p>
            <a:r>
              <a:rPr lang="en-US" sz="1800" dirty="0">
                <a:cs typeface="Segoe UI" panose="020B0502040204020203" pitchFamily="34" charset="0"/>
              </a:rPr>
              <a:t>Creates the Kentucky Film Leadership Council composed of seven (7) members whose duties include:</a:t>
            </a:r>
          </a:p>
          <a:p>
            <a:pPr lvl="1"/>
            <a:r>
              <a:rPr lang="en-US" dirty="0">
                <a:cs typeface="Segoe UI" panose="020B0502040204020203" pitchFamily="34" charset="0"/>
              </a:rPr>
              <a:t>Review applications for tax incentives already provided for in statute to determine eligibility;</a:t>
            </a:r>
          </a:p>
          <a:p>
            <a:pPr lvl="1"/>
            <a:r>
              <a:rPr lang="en-US" dirty="0">
                <a:cs typeface="Segoe UI" panose="020B0502040204020203" pitchFamily="34" charset="0"/>
              </a:rPr>
              <a:t>Recommend policies and standards for the Kentucky Film Office;</a:t>
            </a:r>
          </a:p>
          <a:p>
            <a:pPr lvl="1"/>
            <a:r>
              <a:rPr lang="en-US" dirty="0">
                <a:cs typeface="Segoe UI" panose="020B0502040204020203" pitchFamily="34" charset="0"/>
              </a:rPr>
              <a:t>Develop comprehensive film industry strategies; and</a:t>
            </a:r>
          </a:p>
          <a:p>
            <a:pPr lvl="1"/>
            <a:r>
              <a:rPr lang="en-US" dirty="0">
                <a:cs typeface="Segoe UI" panose="020B0502040204020203" pitchFamily="34" charset="0"/>
              </a:rPr>
              <a:t>Partner with local and regional film offices, production studios, and relevant workforce training programs in Kentucky.</a:t>
            </a:r>
          </a:p>
          <a:p>
            <a:r>
              <a:rPr lang="en-US" dirty="0">
                <a:cs typeface="Segoe UI" panose="020B0502040204020203" pitchFamily="34" charset="0"/>
              </a:rPr>
              <a:t>Amends existing statutes to conform.</a:t>
            </a:r>
          </a:p>
          <a:p>
            <a:endParaRPr lang="en-US" dirty="0"/>
          </a:p>
        </p:txBody>
      </p:sp>
    </p:spTree>
    <p:extLst>
      <p:ext uri="{BB962C8B-B14F-4D97-AF65-F5344CB8AC3E}">
        <p14:creationId xmlns:p14="http://schemas.microsoft.com/office/powerpoint/2010/main" val="6216515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CCD7F-C06F-419C-8B2D-9C89E8F937D3}"/>
              </a:ext>
            </a:extLst>
          </p:cNvPr>
          <p:cNvSpPr>
            <a:spLocks noGrp="1"/>
          </p:cNvSpPr>
          <p:nvPr>
            <p:ph type="title"/>
          </p:nvPr>
        </p:nvSpPr>
        <p:spPr/>
        <p:txBody>
          <a:bodyPr/>
          <a:lstStyle/>
          <a:p>
            <a:r>
              <a:rPr lang="en-US" dirty="0"/>
              <a:t>SB 130 - Continued</a:t>
            </a:r>
          </a:p>
        </p:txBody>
      </p:sp>
      <p:sp>
        <p:nvSpPr>
          <p:cNvPr id="3" name="Content Placeholder 2">
            <a:extLst>
              <a:ext uri="{FF2B5EF4-FFF2-40B4-BE49-F238E27FC236}">
                <a16:creationId xmlns:a16="http://schemas.microsoft.com/office/drawing/2014/main" id="{D57C1E09-C0BC-44E6-BFC6-D7363F3FE5D1}"/>
              </a:ext>
            </a:extLst>
          </p:cNvPr>
          <p:cNvSpPr>
            <a:spLocks noGrp="1"/>
          </p:cNvSpPr>
          <p:nvPr>
            <p:ph idx="1"/>
          </p:nvPr>
        </p:nvSpPr>
        <p:spPr/>
        <p:txBody>
          <a:bodyPr/>
          <a:lstStyle/>
          <a:p>
            <a:r>
              <a:rPr lang="en-US" dirty="0"/>
              <a:t>Amends KRS 434.580 and 434.650 to prohibit the theft, receipt, and fraudulent use of a gift card, subject to penalties based upon the face value of the gift card.</a:t>
            </a:r>
          </a:p>
        </p:txBody>
      </p:sp>
    </p:spTree>
    <p:extLst>
      <p:ext uri="{BB962C8B-B14F-4D97-AF65-F5344CB8AC3E}">
        <p14:creationId xmlns:p14="http://schemas.microsoft.com/office/powerpoint/2010/main" val="11598955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0DDA-777E-41C0-A251-BF5B73F3ACB1}"/>
              </a:ext>
            </a:extLst>
          </p:cNvPr>
          <p:cNvSpPr>
            <a:spLocks noGrp="1"/>
          </p:cNvSpPr>
          <p:nvPr>
            <p:ph type="title"/>
          </p:nvPr>
        </p:nvSpPr>
        <p:spPr/>
        <p:txBody>
          <a:bodyPr/>
          <a:lstStyle/>
          <a:p>
            <a:r>
              <a:rPr lang="en-US" dirty="0"/>
              <a:t>SB 133 – Sanctioning Bodies For Boxing and Wrestling Exhibitions</a:t>
            </a:r>
          </a:p>
        </p:txBody>
      </p:sp>
      <p:sp>
        <p:nvSpPr>
          <p:cNvPr id="3" name="Content Placeholder 2">
            <a:extLst>
              <a:ext uri="{FF2B5EF4-FFF2-40B4-BE49-F238E27FC236}">
                <a16:creationId xmlns:a16="http://schemas.microsoft.com/office/drawing/2014/main" id="{C57FD16C-14A8-4222-B915-F297BB0620CC}"/>
              </a:ext>
            </a:extLst>
          </p:cNvPr>
          <p:cNvSpPr>
            <a:spLocks noGrp="1"/>
          </p:cNvSpPr>
          <p:nvPr>
            <p:ph idx="1"/>
          </p:nvPr>
        </p:nvSpPr>
        <p:spPr/>
        <p:txBody>
          <a:bodyPr/>
          <a:lstStyle/>
          <a:p>
            <a:r>
              <a:rPr lang="en-US" dirty="0"/>
              <a:t>Amends 229.011 to include “a public show in which an admission ticket is required, or other charge is made, that is not sanctioned by one (1) of the sanctioning bodies listed” elsewhere in the statute in the definition of “exhibition;”</a:t>
            </a:r>
          </a:p>
          <a:p>
            <a:r>
              <a:rPr lang="en-US" dirty="0"/>
              <a:t>Requires sanctioning bodies to provide notice to the Kentucky Boxing and Wrestling Commission of all combat sports exhibitions not otherwise covered under KRS Chapter 229 for publication in a calendar of events according to the requirements the commission establishes through Administrative Regulations.</a:t>
            </a:r>
          </a:p>
        </p:txBody>
      </p:sp>
    </p:spTree>
    <p:extLst>
      <p:ext uri="{BB962C8B-B14F-4D97-AF65-F5344CB8AC3E}">
        <p14:creationId xmlns:p14="http://schemas.microsoft.com/office/powerpoint/2010/main" val="16281396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530D2-1494-454C-92E3-E12812924C86}"/>
              </a:ext>
            </a:extLst>
          </p:cNvPr>
          <p:cNvSpPr>
            <a:spLocks noGrp="1"/>
          </p:cNvSpPr>
          <p:nvPr>
            <p:ph type="title"/>
          </p:nvPr>
        </p:nvSpPr>
        <p:spPr/>
        <p:txBody>
          <a:bodyPr/>
          <a:lstStyle/>
          <a:p>
            <a:r>
              <a:rPr lang="en-US" dirty="0"/>
              <a:t>SB 136 – Transportation</a:t>
            </a:r>
          </a:p>
        </p:txBody>
      </p:sp>
      <p:sp>
        <p:nvSpPr>
          <p:cNvPr id="3" name="Content Placeholder 2">
            <a:extLst>
              <a:ext uri="{FF2B5EF4-FFF2-40B4-BE49-F238E27FC236}">
                <a16:creationId xmlns:a16="http://schemas.microsoft.com/office/drawing/2014/main" id="{C7ACA2E7-186A-4193-8059-78909F5A00D9}"/>
              </a:ext>
            </a:extLst>
          </p:cNvPr>
          <p:cNvSpPr>
            <a:spLocks noGrp="1"/>
          </p:cNvSpPr>
          <p:nvPr>
            <p:ph idx="1"/>
          </p:nvPr>
        </p:nvSpPr>
        <p:spPr/>
        <p:txBody>
          <a:bodyPr/>
          <a:lstStyle/>
          <a:p>
            <a:r>
              <a:rPr lang="en-US" dirty="0"/>
              <a:t>Amends KRS 186A.036 to require a surviving spouse to include a copy of the death certificate with an application for a new title if a motor vehicle is jointly owned by a married couple;</a:t>
            </a:r>
          </a:p>
          <a:p>
            <a:r>
              <a:rPr lang="en-US" dirty="0"/>
              <a:t>Amends KRS 186A.036 to permit a certificate of title to include:</a:t>
            </a:r>
          </a:p>
          <a:p>
            <a:pPr lvl="1"/>
            <a:r>
              <a:rPr lang="en-US" dirty="0"/>
              <a:t>“AND” to designate joint ownership and requires the signatures of all owners to transfer the certificate of title if “AND” is used;</a:t>
            </a:r>
          </a:p>
          <a:p>
            <a:pPr lvl="1"/>
            <a:r>
              <a:rPr lang="en-US" dirty="0"/>
              <a:t>“OR” to designate joint ownership and requires the signature of only one (1) owner to transfer title; and</a:t>
            </a:r>
          </a:p>
          <a:p>
            <a:pPr lvl="1"/>
            <a:r>
              <a:rPr lang="en-US" dirty="0"/>
              <a:t>Prohibits the use of “AND/OR” to designate joint ownership;</a:t>
            </a:r>
          </a:p>
          <a:p>
            <a:endParaRPr lang="en-US" dirty="0"/>
          </a:p>
        </p:txBody>
      </p:sp>
    </p:spTree>
    <p:extLst>
      <p:ext uri="{BB962C8B-B14F-4D97-AF65-F5344CB8AC3E}">
        <p14:creationId xmlns:p14="http://schemas.microsoft.com/office/powerpoint/2010/main" val="18328647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45415-5BE4-4DE1-95E1-8C577365A793}"/>
              </a:ext>
            </a:extLst>
          </p:cNvPr>
          <p:cNvSpPr>
            <a:spLocks noGrp="1"/>
          </p:cNvSpPr>
          <p:nvPr>
            <p:ph type="title"/>
          </p:nvPr>
        </p:nvSpPr>
        <p:spPr/>
        <p:txBody>
          <a:bodyPr/>
          <a:lstStyle/>
          <a:p>
            <a:r>
              <a:rPr lang="en-US" dirty="0"/>
              <a:t>SB 136 - Continued</a:t>
            </a:r>
          </a:p>
        </p:txBody>
      </p:sp>
      <p:sp>
        <p:nvSpPr>
          <p:cNvPr id="3" name="Content Placeholder 2">
            <a:extLst>
              <a:ext uri="{FF2B5EF4-FFF2-40B4-BE49-F238E27FC236}">
                <a16:creationId xmlns:a16="http://schemas.microsoft.com/office/drawing/2014/main" id="{C52AE2F0-1E70-49AD-AECD-ED9E7D598F7A}"/>
              </a:ext>
            </a:extLst>
          </p:cNvPr>
          <p:cNvSpPr>
            <a:spLocks noGrp="1"/>
          </p:cNvSpPr>
          <p:nvPr>
            <p:ph idx="1"/>
          </p:nvPr>
        </p:nvSpPr>
        <p:spPr/>
        <p:txBody>
          <a:bodyPr/>
          <a:lstStyle/>
          <a:p>
            <a:r>
              <a:rPr lang="en-US" dirty="0"/>
              <a:t>Amends KRS 186A.120 to require the county clerk to process certain title applications and send to the cabinet within three (3) business days;</a:t>
            </a:r>
          </a:p>
          <a:p>
            <a:r>
              <a:rPr lang="en-US" dirty="0"/>
              <a:t>Amends KRS 186A.060 to require an applicant for a motor vehicle registration to provide his or her Kentucky operator’s license or Social Security number as part of the application process;</a:t>
            </a:r>
          </a:p>
          <a:p>
            <a:r>
              <a:rPr lang="en-US" dirty="0"/>
              <a:t>Amends KRS 186A.170 regarding the duties of the title examiner in the Department of Vehicle Regulation;</a:t>
            </a:r>
          </a:p>
          <a:p>
            <a:r>
              <a:rPr lang="en-US" dirty="0"/>
              <a:t>Amends KRS 186A.190 to permit the electronic transmission to the cabinet of various documents regarding any lien or security interest filed under KRS Chapter 186A;</a:t>
            </a:r>
          </a:p>
          <a:p>
            <a:endParaRPr lang="en-US" dirty="0"/>
          </a:p>
        </p:txBody>
      </p:sp>
    </p:spTree>
    <p:extLst>
      <p:ext uri="{BB962C8B-B14F-4D97-AF65-F5344CB8AC3E}">
        <p14:creationId xmlns:p14="http://schemas.microsoft.com/office/powerpoint/2010/main" val="34159284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61007-FC00-491C-A3FE-EC65E34BAA29}"/>
              </a:ext>
            </a:extLst>
          </p:cNvPr>
          <p:cNvSpPr>
            <a:spLocks noGrp="1"/>
          </p:cNvSpPr>
          <p:nvPr>
            <p:ph type="title"/>
          </p:nvPr>
        </p:nvSpPr>
        <p:spPr/>
        <p:txBody>
          <a:bodyPr/>
          <a:lstStyle/>
          <a:p>
            <a:r>
              <a:rPr lang="en-US" dirty="0"/>
              <a:t>SB 136 - Continued</a:t>
            </a:r>
          </a:p>
        </p:txBody>
      </p:sp>
      <p:sp>
        <p:nvSpPr>
          <p:cNvPr id="3" name="Content Placeholder 2">
            <a:extLst>
              <a:ext uri="{FF2B5EF4-FFF2-40B4-BE49-F238E27FC236}">
                <a16:creationId xmlns:a16="http://schemas.microsoft.com/office/drawing/2014/main" id="{E00A9BCC-C7E3-4551-AF58-7A51D61CDB0E}"/>
              </a:ext>
            </a:extLst>
          </p:cNvPr>
          <p:cNvSpPr>
            <a:spLocks noGrp="1"/>
          </p:cNvSpPr>
          <p:nvPr>
            <p:ph idx="1"/>
          </p:nvPr>
        </p:nvSpPr>
        <p:spPr/>
        <p:txBody>
          <a:bodyPr/>
          <a:lstStyle/>
          <a:p>
            <a:r>
              <a:rPr lang="en-US" dirty="0"/>
              <a:t>Amends KRS 186A.145 to allow the processing of an application for title and registration when there is a delinquent motor vehicle ad valorem property tax account, provided the taxes are owed by a previous owner who is not a party to the transaction;</a:t>
            </a:r>
          </a:p>
          <a:p>
            <a:r>
              <a:rPr lang="en-US" dirty="0"/>
              <a:t>Creates a new section of Subtitle 20 of KRS Chapter 304 requiring the commission to promulgate administrative regulations by July 1, 2025 that identifies the nationally accepted used car valuation guide or tools that are available to, and shall be used by, property, casualty, and property and casualty insurers when determining the retail value of a wrecked, destroyed, or damaged motor vehicle;</a:t>
            </a:r>
          </a:p>
        </p:txBody>
      </p:sp>
    </p:spTree>
    <p:extLst>
      <p:ext uri="{BB962C8B-B14F-4D97-AF65-F5344CB8AC3E}">
        <p14:creationId xmlns:p14="http://schemas.microsoft.com/office/powerpoint/2010/main" val="1099913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3941-09A4-45FE-89DC-63D0AA378C06}"/>
              </a:ext>
            </a:extLst>
          </p:cNvPr>
          <p:cNvSpPr>
            <a:spLocks noGrp="1"/>
          </p:cNvSpPr>
          <p:nvPr>
            <p:ph type="title"/>
          </p:nvPr>
        </p:nvSpPr>
        <p:spPr/>
        <p:txBody>
          <a:bodyPr/>
          <a:lstStyle/>
          <a:p>
            <a:r>
              <a:rPr lang="en-US" dirty="0"/>
              <a:t>SB 136 - Continued</a:t>
            </a:r>
          </a:p>
        </p:txBody>
      </p:sp>
      <p:sp>
        <p:nvSpPr>
          <p:cNvPr id="3" name="Content Placeholder 2">
            <a:extLst>
              <a:ext uri="{FF2B5EF4-FFF2-40B4-BE49-F238E27FC236}">
                <a16:creationId xmlns:a16="http://schemas.microsoft.com/office/drawing/2014/main" id="{E916111B-1734-498C-BD8D-1D739585BBA7}"/>
              </a:ext>
            </a:extLst>
          </p:cNvPr>
          <p:cNvSpPr>
            <a:spLocks noGrp="1"/>
          </p:cNvSpPr>
          <p:nvPr>
            <p:ph idx="1"/>
          </p:nvPr>
        </p:nvSpPr>
        <p:spPr/>
        <p:txBody>
          <a:bodyPr/>
          <a:lstStyle/>
          <a:p>
            <a:r>
              <a:rPr lang="en-US" dirty="0"/>
              <a:t>Amends various sections of KRS Chapter 186 to include a person who meets the requirements for federal recognition in Section 20 of the REAL ID ACT of 2005 and has been admitted to the U.S. as a nonimmigrant pursuant to a compact of free association between the U.S. and the Republic of the Marshall Islands, the Republic of Palau, or the Federated States of Micronesia as an individual who may qualify as an applicant for various permits or licenses; and</a:t>
            </a:r>
          </a:p>
          <a:p>
            <a:r>
              <a:rPr lang="en-US" dirty="0"/>
              <a:t>Creates a new section of KRS Chapter 186A to require a lienholder to participate in the electronic title application and registration system to confirm, release, and manage liens and lien documents no later than July 1, 2026.</a:t>
            </a:r>
          </a:p>
        </p:txBody>
      </p:sp>
    </p:spTree>
    <p:extLst>
      <p:ext uri="{BB962C8B-B14F-4D97-AF65-F5344CB8AC3E}">
        <p14:creationId xmlns:p14="http://schemas.microsoft.com/office/powerpoint/2010/main" val="13846550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811F4-2AD3-4E27-80E5-10AF62EE7A2F}"/>
              </a:ext>
            </a:extLst>
          </p:cNvPr>
          <p:cNvSpPr>
            <a:spLocks noGrp="1"/>
          </p:cNvSpPr>
          <p:nvPr>
            <p:ph type="title"/>
          </p:nvPr>
        </p:nvSpPr>
        <p:spPr/>
        <p:txBody>
          <a:bodyPr/>
          <a:lstStyle/>
          <a:p>
            <a:r>
              <a:rPr lang="en-US" dirty="0"/>
              <a:t>SB 145 – Retail Installment Contracts</a:t>
            </a:r>
          </a:p>
        </p:txBody>
      </p:sp>
      <p:sp>
        <p:nvSpPr>
          <p:cNvPr id="3" name="Content Placeholder 2">
            <a:extLst>
              <a:ext uri="{FF2B5EF4-FFF2-40B4-BE49-F238E27FC236}">
                <a16:creationId xmlns:a16="http://schemas.microsoft.com/office/drawing/2014/main" id="{09FBC182-1401-48ED-8912-6FC59AEFF519}"/>
              </a:ext>
            </a:extLst>
          </p:cNvPr>
          <p:cNvSpPr>
            <a:spLocks noGrp="1"/>
          </p:cNvSpPr>
          <p:nvPr>
            <p:ph idx="1"/>
          </p:nvPr>
        </p:nvSpPr>
        <p:spPr/>
        <p:txBody>
          <a:bodyPr>
            <a:normAutofit lnSpcReduction="10000"/>
          </a:bodyPr>
          <a:lstStyle/>
          <a:p>
            <a:r>
              <a:rPr lang="en-US" dirty="0"/>
              <a:t>Amends KRS 190.100 to establish that the holder of a retail installment contract may collect a delinquency and collection charge in an amount not to exceed five percent (5%) of each installment or fifteen dollars ($15), whichever is greater, for each installment in arrears for a period of not less than:</a:t>
            </a:r>
          </a:p>
          <a:p>
            <a:pPr lvl="1"/>
            <a:r>
              <a:rPr lang="en-US" dirty="0"/>
              <a:t>Three (3) days for installment periods that are less than twenty-eight (28) days; or</a:t>
            </a:r>
          </a:p>
          <a:p>
            <a:pPr lvl="1"/>
            <a:r>
              <a:rPr lang="en-US" dirty="0"/>
              <a:t>Ten (10) days for installment periods that are twenty-eight (28) days or longer;</a:t>
            </a:r>
          </a:p>
          <a:p>
            <a:r>
              <a:rPr lang="en-US" dirty="0"/>
              <a:t>Amends KRS 371.270 to establish that the holder of a retail installment contract may collect a delinquency and collection charge on each installment in default for a period of more than ten (10) days in the same amounts set out above.</a:t>
            </a:r>
          </a:p>
        </p:txBody>
      </p:sp>
    </p:spTree>
    <p:extLst>
      <p:ext uri="{BB962C8B-B14F-4D97-AF65-F5344CB8AC3E}">
        <p14:creationId xmlns:p14="http://schemas.microsoft.com/office/powerpoint/2010/main" val="36025848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98703-6502-4778-B7DF-61509F2520D5}"/>
              </a:ext>
            </a:extLst>
          </p:cNvPr>
          <p:cNvSpPr>
            <a:spLocks noGrp="1"/>
          </p:cNvSpPr>
          <p:nvPr>
            <p:ph type="title"/>
          </p:nvPr>
        </p:nvSpPr>
        <p:spPr/>
        <p:txBody>
          <a:bodyPr/>
          <a:lstStyle/>
          <a:p>
            <a:r>
              <a:rPr lang="en-US" dirty="0"/>
              <a:t>SB 162 – Unemployment Insurance</a:t>
            </a:r>
          </a:p>
        </p:txBody>
      </p:sp>
      <p:sp>
        <p:nvSpPr>
          <p:cNvPr id="3" name="Content Placeholder 2">
            <a:extLst>
              <a:ext uri="{FF2B5EF4-FFF2-40B4-BE49-F238E27FC236}">
                <a16:creationId xmlns:a16="http://schemas.microsoft.com/office/drawing/2014/main" id="{F01F6E74-0594-43C4-9B3A-180395819DC7}"/>
              </a:ext>
            </a:extLst>
          </p:cNvPr>
          <p:cNvSpPr>
            <a:spLocks noGrp="1"/>
          </p:cNvSpPr>
          <p:nvPr>
            <p:ph idx="1"/>
          </p:nvPr>
        </p:nvSpPr>
        <p:spPr/>
        <p:txBody>
          <a:bodyPr/>
          <a:lstStyle/>
          <a:p>
            <a:r>
              <a:rPr lang="en-US" dirty="0"/>
              <a:t>Creates a new section of KRS Chapter 341 to establish that any person suspected of fraudulently obtaining or attempting to obtain any benefit under KRS Chapter 341, or under any unemployment insurance law of any other state or the federal government, shall be referred by the cabinet to the Kentucky Justice and Public Safety Cabinet, the appropriate county attorney or Commonwealth’s attorney, and if applicable, the U.S. Department of Justice;</a:t>
            </a:r>
          </a:p>
          <a:p>
            <a:r>
              <a:rPr lang="en-US" dirty="0"/>
              <a:t>Further provides what information shall be included in the referral and directs the referral shall occur no later than thirty (30) days after determining suspected fraud has occurred; and</a:t>
            </a:r>
          </a:p>
          <a:p>
            <a:r>
              <a:rPr lang="en-US" dirty="0"/>
              <a:t>Establishes the standard for termination of employment.</a:t>
            </a:r>
          </a:p>
        </p:txBody>
      </p:sp>
    </p:spTree>
    <p:extLst>
      <p:ext uri="{BB962C8B-B14F-4D97-AF65-F5344CB8AC3E}">
        <p14:creationId xmlns:p14="http://schemas.microsoft.com/office/powerpoint/2010/main" val="11833274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ACB4-F586-4185-B94B-C44867D14A62}"/>
              </a:ext>
            </a:extLst>
          </p:cNvPr>
          <p:cNvSpPr>
            <a:spLocks noGrp="1"/>
          </p:cNvSpPr>
          <p:nvPr>
            <p:ph type="title"/>
          </p:nvPr>
        </p:nvSpPr>
        <p:spPr/>
        <p:txBody>
          <a:bodyPr/>
          <a:lstStyle/>
          <a:p>
            <a:r>
              <a:rPr lang="en-US" dirty="0"/>
              <a:t>SB 169 – Administrative Subpoenas</a:t>
            </a:r>
          </a:p>
        </p:txBody>
      </p:sp>
      <p:sp>
        <p:nvSpPr>
          <p:cNvPr id="3" name="Content Placeholder 2">
            <a:extLst>
              <a:ext uri="{FF2B5EF4-FFF2-40B4-BE49-F238E27FC236}">
                <a16:creationId xmlns:a16="http://schemas.microsoft.com/office/drawing/2014/main" id="{B6A0DDDB-8B2A-452B-92BB-3CFCA5E97EE6}"/>
              </a:ext>
            </a:extLst>
          </p:cNvPr>
          <p:cNvSpPr>
            <a:spLocks noGrp="1"/>
          </p:cNvSpPr>
          <p:nvPr>
            <p:ph idx="1"/>
          </p:nvPr>
        </p:nvSpPr>
        <p:spPr/>
        <p:txBody>
          <a:bodyPr>
            <a:normAutofit/>
          </a:bodyPr>
          <a:lstStyle/>
          <a:p>
            <a:r>
              <a:rPr lang="en-US" dirty="0"/>
              <a:t>Amends KRS 500.120 to add an internet service provider, social networking company, mobile payment service, or cloud storage service as entities upon whom the Attorney General and Kentucky State Police may issue and serve a subpoena requiring the production of information in any investigation relating to specified offenses.</a:t>
            </a:r>
          </a:p>
        </p:txBody>
      </p:sp>
    </p:spTree>
    <p:extLst>
      <p:ext uri="{BB962C8B-B14F-4D97-AF65-F5344CB8AC3E}">
        <p14:creationId xmlns:p14="http://schemas.microsoft.com/office/powerpoint/2010/main" val="4672756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1BD60-ABF3-4643-9C8E-1DDE084A8545}"/>
              </a:ext>
            </a:extLst>
          </p:cNvPr>
          <p:cNvSpPr>
            <a:spLocks noGrp="1"/>
          </p:cNvSpPr>
          <p:nvPr>
            <p:ph type="title"/>
          </p:nvPr>
        </p:nvSpPr>
        <p:spPr/>
        <p:txBody>
          <a:bodyPr/>
          <a:lstStyle/>
          <a:p>
            <a:r>
              <a:rPr lang="en-US" dirty="0"/>
              <a:t>SB 179 – Nuclear Energy</a:t>
            </a:r>
          </a:p>
        </p:txBody>
      </p:sp>
      <p:sp>
        <p:nvSpPr>
          <p:cNvPr id="3" name="Content Placeholder 2">
            <a:extLst>
              <a:ext uri="{FF2B5EF4-FFF2-40B4-BE49-F238E27FC236}">
                <a16:creationId xmlns:a16="http://schemas.microsoft.com/office/drawing/2014/main" id="{27C465BB-0CA1-4F7D-B18C-681EE245D184}"/>
              </a:ext>
            </a:extLst>
          </p:cNvPr>
          <p:cNvSpPr>
            <a:spLocks noGrp="1"/>
          </p:cNvSpPr>
          <p:nvPr>
            <p:ph idx="1"/>
          </p:nvPr>
        </p:nvSpPr>
        <p:spPr/>
        <p:txBody>
          <a:bodyPr/>
          <a:lstStyle/>
          <a:p>
            <a:r>
              <a:rPr lang="en-US" dirty="0"/>
              <a:t>Creates a new section of KRS Chapter 164 to direct the Kentucky Nuclear Energy Development Authority to create and implement the Nuclear Energy Development Grant Program for the advancement and location of nuclear energy-related projects, including utility and private sector economic development activities;</a:t>
            </a:r>
          </a:p>
          <a:p>
            <a:r>
              <a:rPr lang="en-US" dirty="0"/>
              <a:t>Amends the 2024 budget to permit $8,000,000 of the $20,000,000 allotted to the University of Kentucky budget unit to be used in fiscal year 2025-2026 to support the grant program and $2,000,000 shall be dedicated to a Laser and Photonics Technology Program at the Pigman College of Engineering in Paducah.</a:t>
            </a:r>
          </a:p>
        </p:txBody>
      </p:sp>
    </p:spTree>
    <p:extLst>
      <p:ext uri="{BB962C8B-B14F-4D97-AF65-F5344CB8AC3E}">
        <p14:creationId xmlns:p14="http://schemas.microsoft.com/office/powerpoint/2010/main" val="3401153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0A0F5-554C-4504-884A-C139E1BEC72A}"/>
              </a:ext>
            </a:extLst>
          </p:cNvPr>
          <p:cNvSpPr>
            <a:spLocks noGrp="1"/>
          </p:cNvSpPr>
          <p:nvPr>
            <p:ph type="title"/>
          </p:nvPr>
        </p:nvSpPr>
        <p:spPr/>
        <p:txBody>
          <a:bodyPr/>
          <a:lstStyle/>
          <a:p>
            <a:r>
              <a:rPr lang="en-US" dirty="0"/>
              <a:t>SB 3 – Student Athletes</a:t>
            </a:r>
          </a:p>
        </p:txBody>
      </p:sp>
      <p:sp>
        <p:nvSpPr>
          <p:cNvPr id="3" name="Content Placeholder 2">
            <a:extLst>
              <a:ext uri="{FF2B5EF4-FFF2-40B4-BE49-F238E27FC236}">
                <a16:creationId xmlns:a16="http://schemas.microsoft.com/office/drawing/2014/main" id="{C1D57FC8-124C-4CA8-B7EF-4CE78ECFBFB4}"/>
              </a:ext>
            </a:extLst>
          </p:cNvPr>
          <p:cNvSpPr>
            <a:spLocks noGrp="1"/>
          </p:cNvSpPr>
          <p:nvPr>
            <p:ph idx="1"/>
          </p:nvPr>
        </p:nvSpPr>
        <p:spPr/>
        <p:txBody>
          <a:bodyPr>
            <a:normAutofit fontScale="85000" lnSpcReduction="20000"/>
          </a:bodyPr>
          <a:lstStyle/>
          <a:p>
            <a:r>
              <a:rPr lang="en-US" sz="1800" dirty="0">
                <a:cs typeface="Segoe UI" panose="020B0502040204020203" pitchFamily="34" charset="0"/>
              </a:rPr>
              <a:t>Amends KRS 164.6941 to </a:t>
            </a:r>
            <a:r>
              <a:rPr lang="en-US" dirty="0">
                <a:cs typeface="Segoe UI" panose="020B0502040204020203" pitchFamily="34" charset="0"/>
              </a:rPr>
              <a:t>define affiliated corporation, institutional agreement, and prevailing rate of compensation</a:t>
            </a:r>
            <a:r>
              <a:rPr lang="en-US" sz="1800" dirty="0">
                <a:cs typeface="Segoe UI" panose="020B0502040204020203" pitchFamily="34" charset="0"/>
              </a:rPr>
              <a:t>;</a:t>
            </a:r>
          </a:p>
          <a:p>
            <a:r>
              <a:rPr lang="en-US" sz="1800" dirty="0">
                <a:cs typeface="Segoe UI" panose="020B0502040204020203" pitchFamily="34" charset="0"/>
              </a:rPr>
              <a:t>Amends KRS 164.6943 and KRS 164.6945 to allow student-athletes to enter into an institutional agreement with the institution or affiliated corporation that gives compensation to the athlete including sharing revenue as permitted or as required by a legal settlement or applicable law in exchange for use of the student athlete’s name, image, or likeness, institutional brand promotion, or other rights, and allows an  institution or an intercollegiate athletic association to require that compensation be consistent with the prevailing rate of compensation, and allows an institution or affiliated corporation to designate a media rights holder or other third parties with whom an institution’s student-athletes may directly enter into NIL agreements consistent with the prevailing wage of compensation</a:t>
            </a:r>
          </a:p>
          <a:p>
            <a:r>
              <a:rPr lang="en-US" sz="1800" dirty="0">
                <a:cs typeface="Segoe UI" panose="020B0502040204020203" pitchFamily="34" charset="0"/>
              </a:rPr>
              <a:t>Amends KRS </a:t>
            </a:r>
            <a:r>
              <a:rPr lang="en-US" dirty="0">
                <a:cs typeface="Segoe UI" panose="020B0502040204020203" pitchFamily="34" charset="0"/>
              </a:rPr>
              <a:t>164.6947</a:t>
            </a:r>
            <a:r>
              <a:rPr lang="en-US" sz="1800" dirty="0">
                <a:cs typeface="Segoe UI" panose="020B0502040204020203" pitchFamily="34" charset="0"/>
              </a:rPr>
              <a:t> to exempt a student-athlete’s institutional agreement from disclosure under the Kentuck</a:t>
            </a:r>
            <a:r>
              <a:rPr lang="en-US" dirty="0">
                <a:cs typeface="Segoe UI" panose="020B0502040204020203" pitchFamily="34" charset="0"/>
              </a:rPr>
              <a:t>y Open Records Act as an unwarranted invasion of personal privacy, and to provide affiliated corporation’s employees the same liability protections as institution employees relating to damages arising from decisions and actions routinely taken in the course of intercollegiate athletics</a:t>
            </a:r>
            <a:r>
              <a:rPr lang="en-US" sz="1800" dirty="0">
                <a:cs typeface="Segoe UI" panose="020B0502040204020203" pitchFamily="34" charset="0"/>
              </a:rPr>
              <a:t>;</a:t>
            </a:r>
          </a:p>
          <a:p>
            <a:endParaRPr lang="en-US" dirty="0"/>
          </a:p>
        </p:txBody>
      </p:sp>
    </p:spTree>
    <p:extLst>
      <p:ext uri="{BB962C8B-B14F-4D97-AF65-F5344CB8AC3E}">
        <p14:creationId xmlns:p14="http://schemas.microsoft.com/office/powerpoint/2010/main" val="472345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F127B-F3BB-4CCB-B28C-28F7CD069FAB}"/>
              </a:ext>
            </a:extLst>
          </p:cNvPr>
          <p:cNvSpPr>
            <a:spLocks noGrp="1"/>
          </p:cNvSpPr>
          <p:nvPr>
            <p:ph type="title"/>
          </p:nvPr>
        </p:nvSpPr>
        <p:spPr/>
        <p:txBody>
          <a:bodyPr/>
          <a:lstStyle/>
          <a:p>
            <a:r>
              <a:rPr lang="en-US" dirty="0"/>
              <a:t>SB 181 – Children</a:t>
            </a:r>
          </a:p>
        </p:txBody>
      </p:sp>
      <p:sp>
        <p:nvSpPr>
          <p:cNvPr id="3" name="Content Placeholder 2">
            <a:extLst>
              <a:ext uri="{FF2B5EF4-FFF2-40B4-BE49-F238E27FC236}">
                <a16:creationId xmlns:a16="http://schemas.microsoft.com/office/drawing/2014/main" id="{E450E6DB-EAF0-4854-9901-84CDACD1C7FA}"/>
              </a:ext>
            </a:extLst>
          </p:cNvPr>
          <p:cNvSpPr>
            <a:spLocks noGrp="1"/>
          </p:cNvSpPr>
          <p:nvPr>
            <p:ph idx="1"/>
          </p:nvPr>
        </p:nvSpPr>
        <p:spPr/>
        <p:txBody>
          <a:bodyPr>
            <a:normAutofit lnSpcReduction="10000"/>
          </a:bodyPr>
          <a:lstStyle/>
          <a:p>
            <a:r>
              <a:rPr lang="en-US" dirty="0"/>
              <a:t>Creates a new section of KRS Chapter 160 to define terms, including an “unauthorized electronic communication” which means an electronic communication with a student by a school district employee or volunteer who is not the student’s family member that occurs outside of a designated traceable communication system and without prior written parental consent, and includes any personal email account, text messaging, social media, or other electronic notification and communication programs outside of the traceable communication program;</a:t>
            </a:r>
          </a:p>
          <a:p>
            <a:r>
              <a:rPr lang="en-US" dirty="0"/>
              <a:t>Requires each local board of education to designate one or more programs or applications as a traceable communication system that shall be the exclusive means for district employees and volunteers to communicate with students;</a:t>
            </a:r>
          </a:p>
        </p:txBody>
      </p:sp>
    </p:spTree>
    <p:extLst>
      <p:ext uri="{BB962C8B-B14F-4D97-AF65-F5344CB8AC3E}">
        <p14:creationId xmlns:p14="http://schemas.microsoft.com/office/powerpoint/2010/main" val="27085018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A41B9-1265-4BCA-BC8B-D1833567DFE1}"/>
              </a:ext>
            </a:extLst>
          </p:cNvPr>
          <p:cNvSpPr>
            <a:spLocks noGrp="1"/>
          </p:cNvSpPr>
          <p:nvPr>
            <p:ph type="title"/>
          </p:nvPr>
        </p:nvSpPr>
        <p:spPr/>
        <p:txBody>
          <a:bodyPr/>
          <a:lstStyle/>
          <a:p>
            <a:r>
              <a:rPr lang="en-US" dirty="0"/>
              <a:t>SB 181 - Continued</a:t>
            </a:r>
          </a:p>
        </p:txBody>
      </p:sp>
      <p:sp>
        <p:nvSpPr>
          <p:cNvPr id="3" name="Content Placeholder 2">
            <a:extLst>
              <a:ext uri="{FF2B5EF4-FFF2-40B4-BE49-F238E27FC236}">
                <a16:creationId xmlns:a16="http://schemas.microsoft.com/office/drawing/2014/main" id="{DE2B5DC3-FC17-4AB6-A49C-3B209B59295D}"/>
              </a:ext>
            </a:extLst>
          </p:cNvPr>
          <p:cNvSpPr>
            <a:spLocks noGrp="1"/>
          </p:cNvSpPr>
          <p:nvPr>
            <p:ph idx="1"/>
          </p:nvPr>
        </p:nvSpPr>
        <p:spPr/>
        <p:txBody>
          <a:bodyPr/>
          <a:lstStyle/>
          <a:p>
            <a:r>
              <a:rPr lang="en-US" dirty="0"/>
              <a:t>Requires each principal to provide parents written or electronic notification within the first ten (10) days of the school year of each electronic school notification and communication program designated within the traceable communication system; </a:t>
            </a:r>
          </a:p>
          <a:p>
            <a:r>
              <a:rPr lang="en-US" dirty="0"/>
              <a:t>Provides parents may submit written consent for electronic communication with a student outside of the traceable system;</a:t>
            </a:r>
          </a:p>
          <a:p>
            <a:r>
              <a:rPr lang="en-US" dirty="0"/>
              <a:t>Does not restrict communications between a school employee or volunteer and a family member that is a student;</a:t>
            </a:r>
          </a:p>
          <a:p>
            <a:r>
              <a:rPr lang="en-US" dirty="0"/>
              <a:t>Establishes a mandatory duty for employees and volunteers to immediately report alleged violations;</a:t>
            </a:r>
          </a:p>
        </p:txBody>
      </p:sp>
    </p:spTree>
    <p:extLst>
      <p:ext uri="{BB962C8B-B14F-4D97-AF65-F5344CB8AC3E}">
        <p14:creationId xmlns:p14="http://schemas.microsoft.com/office/powerpoint/2010/main" val="36839332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ECA49-50AE-4417-8542-0B3ED723AF97}"/>
              </a:ext>
            </a:extLst>
          </p:cNvPr>
          <p:cNvSpPr>
            <a:spLocks noGrp="1"/>
          </p:cNvSpPr>
          <p:nvPr>
            <p:ph type="title"/>
          </p:nvPr>
        </p:nvSpPr>
        <p:spPr/>
        <p:txBody>
          <a:bodyPr/>
          <a:lstStyle/>
          <a:p>
            <a:r>
              <a:rPr lang="en-US" dirty="0"/>
              <a:t>SB 181 - Continued</a:t>
            </a:r>
          </a:p>
        </p:txBody>
      </p:sp>
      <p:sp>
        <p:nvSpPr>
          <p:cNvPr id="3" name="Content Placeholder 2">
            <a:extLst>
              <a:ext uri="{FF2B5EF4-FFF2-40B4-BE49-F238E27FC236}">
                <a16:creationId xmlns:a16="http://schemas.microsoft.com/office/drawing/2014/main" id="{6ABB6BCC-077F-4D7E-8CEC-7630B0BEC1C0}"/>
              </a:ext>
            </a:extLst>
          </p:cNvPr>
          <p:cNvSpPr>
            <a:spLocks noGrp="1"/>
          </p:cNvSpPr>
          <p:nvPr>
            <p:ph idx="1"/>
          </p:nvPr>
        </p:nvSpPr>
        <p:spPr/>
        <p:txBody>
          <a:bodyPr>
            <a:normAutofit lnSpcReduction="10000"/>
          </a:bodyPr>
          <a:lstStyle/>
          <a:p>
            <a:r>
              <a:rPr lang="en-US" dirty="0"/>
              <a:t>Requires principals, superintendents, and the commissioner of education to notify parents of allegations of unauthorized electronic communications involving their children and to report alleged violations to the Educational Professional Standards Board, and investigate the allegations;</a:t>
            </a:r>
          </a:p>
          <a:p>
            <a:r>
              <a:rPr lang="en-US" dirty="0"/>
              <a:t>Establishes the methods and procedures of disciplinary action for a violation;</a:t>
            </a:r>
          </a:p>
          <a:p>
            <a:r>
              <a:rPr lang="en-US" dirty="0"/>
              <a:t>Amends KRS 161.120 to provide that the identity of the complainants alleging unauthorized contact, sexual contact, or other sexual misconduct that are dismissed and the minor involved in the complaint shall remain confidential;</a:t>
            </a:r>
          </a:p>
          <a:p>
            <a:r>
              <a:rPr lang="en-US" dirty="0"/>
              <a:t>Amends KRS 158.1415 to exclude age-appropriate child sexual abuse instruction from the prohibition of human sexuality instruction for students in the fifth grade or lower;</a:t>
            </a:r>
          </a:p>
        </p:txBody>
      </p:sp>
    </p:spTree>
    <p:extLst>
      <p:ext uri="{BB962C8B-B14F-4D97-AF65-F5344CB8AC3E}">
        <p14:creationId xmlns:p14="http://schemas.microsoft.com/office/powerpoint/2010/main" val="611472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F2ABC-E313-4314-91E6-389DB252BDE0}"/>
              </a:ext>
            </a:extLst>
          </p:cNvPr>
          <p:cNvSpPr>
            <a:spLocks noGrp="1"/>
          </p:cNvSpPr>
          <p:nvPr>
            <p:ph type="title"/>
          </p:nvPr>
        </p:nvSpPr>
        <p:spPr/>
        <p:txBody>
          <a:bodyPr/>
          <a:lstStyle/>
          <a:p>
            <a:r>
              <a:rPr lang="en-US" dirty="0"/>
              <a:t>SB 181 - Continued</a:t>
            </a:r>
          </a:p>
        </p:txBody>
      </p:sp>
      <p:sp>
        <p:nvSpPr>
          <p:cNvPr id="3" name="Content Placeholder 2">
            <a:extLst>
              <a:ext uri="{FF2B5EF4-FFF2-40B4-BE49-F238E27FC236}">
                <a16:creationId xmlns:a16="http://schemas.microsoft.com/office/drawing/2014/main" id="{EE8905F5-EACE-438F-A77C-2FB279C49467}"/>
              </a:ext>
            </a:extLst>
          </p:cNvPr>
          <p:cNvSpPr>
            <a:spLocks noGrp="1"/>
          </p:cNvSpPr>
          <p:nvPr>
            <p:ph idx="1"/>
          </p:nvPr>
        </p:nvSpPr>
        <p:spPr/>
        <p:txBody>
          <a:bodyPr/>
          <a:lstStyle/>
          <a:p>
            <a:r>
              <a:rPr lang="en-US" dirty="0"/>
              <a:t>Amends KRS 620.040 to establish a timeline to require the Cabinet for Health and Family Services to physically locate a child who has been reported to be at risk of harm or an immediate safety concern, and to automatically accept for investigation from a court of competent jurisdiction that a child is an alleged victim of domestic violence and abuse or sexual assault; and</a:t>
            </a:r>
          </a:p>
          <a:p>
            <a:r>
              <a:rPr lang="en-US" dirty="0"/>
              <a:t>Amends KRS 605.120 to require the cabinet to annually prepare and submit a report of data on relative and fictive kin caregiver placement and post to the cabinet’s website for public access.</a:t>
            </a:r>
          </a:p>
          <a:p>
            <a:endParaRPr lang="en-US" dirty="0"/>
          </a:p>
        </p:txBody>
      </p:sp>
    </p:spTree>
    <p:extLst>
      <p:ext uri="{BB962C8B-B14F-4D97-AF65-F5344CB8AC3E}">
        <p14:creationId xmlns:p14="http://schemas.microsoft.com/office/powerpoint/2010/main" val="41701259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A60C3-E858-4B25-A9E5-F31846BDEC6C}"/>
              </a:ext>
            </a:extLst>
          </p:cNvPr>
          <p:cNvSpPr>
            <a:spLocks noGrp="1"/>
          </p:cNvSpPr>
          <p:nvPr>
            <p:ph type="title"/>
          </p:nvPr>
        </p:nvSpPr>
        <p:spPr/>
        <p:txBody>
          <a:bodyPr/>
          <a:lstStyle/>
          <a:p>
            <a:r>
              <a:rPr lang="en-US" dirty="0"/>
              <a:t>SB 183 – Fiduciary Duties Owed to the State-Administered Retirement Systems</a:t>
            </a:r>
          </a:p>
        </p:txBody>
      </p:sp>
      <p:sp>
        <p:nvSpPr>
          <p:cNvPr id="3" name="Content Placeholder 2">
            <a:extLst>
              <a:ext uri="{FF2B5EF4-FFF2-40B4-BE49-F238E27FC236}">
                <a16:creationId xmlns:a16="http://schemas.microsoft.com/office/drawing/2014/main" id="{C82E8597-BC82-4B8C-90E6-07B4840BA697}"/>
              </a:ext>
            </a:extLst>
          </p:cNvPr>
          <p:cNvSpPr>
            <a:spLocks noGrp="1"/>
          </p:cNvSpPr>
          <p:nvPr>
            <p:ph idx="1"/>
          </p:nvPr>
        </p:nvSpPr>
        <p:spPr/>
        <p:txBody>
          <a:bodyPr>
            <a:normAutofit/>
          </a:bodyPr>
          <a:lstStyle/>
          <a:p>
            <a:r>
              <a:rPr lang="en-US" dirty="0"/>
              <a:t>Amends KRS 21.450, 61.650, 78.790, and 161.430 to define “shareholder-sponsored proposal,” “economic analysis,”, and “proxy adviser”; and</a:t>
            </a:r>
          </a:p>
          <a:p>
            <a:r>
              <a:rPr lang="en-US" dirty="0"/>
              <a:t>Requires a proxy adviser under contract with a state-administered retirement system to conduct and document an economic analysis prior to voting on or recommending a vote on a shareholder-sponsored proposal that is inconsistent with the recommendation of the board of directors of the issuer of shares in order to demonstrate that a vote against management’s recommendation is solely in the interest of the retirement plan members and beneficiaries. </a:t>
            </a:r>
          </a:p>
        </p:txBody>
      </p:sp>
    </p:spTree>
    <p:extLst>
      <p:ext uri="{BB962C8B-B14F-4D97-AF65-F5344CB8AC3E}">
        <p14:creationId xmlns:p14="http://schemas.microsoft.com/office/powerpoint/2010/main" val="31846209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4E669-0E74-4061-B5C6-43B84B690E56}"/>
              </a:ext>
            </a:extLst>
          </p:cNvPr>
          <p:cNvSpPr>
            <a:spLocks noGrp="1"/>
          </p:cNvSpPr>
          <p:nvPr>
            <p:ph type="title"/>
          </p:nvPr>
        </p:nvSpPr>
        <p:spPr/>
        <p:txBody>
          <a:bodyPr/>
          <a:lstStyle/>
          <a:p>
            <a:r>
              <a:rPr lang="en-US" dirty="0"/>
              <a:t>SB 190 – Charitable Gaming</a:t>
            </a:r>
          </a:p>
        </p:txBody>
      </p:sp>
      <p:sp>
        <p:nvSpPr>
          <p:cNvPr id="3" name="Content Placeholder 2">
            <a:extLst>
              <a:ext uri="{FF2B5EF4-FFF2-40B4-BE49-F238E27FC236}">
                <a16:creationId xmlns:a16="http://schemas.microsoft.com/office/drawing/2014/main" id="{A584BD38-90F8-49DD-B61F-76029EAFA1C7}"/>
              </a:ext>
            </a:extLst>
          </p:cNvPr>
          <p:cNvSpPr>
            <a:spLocks noGrp="1"/>
          </p:cNvSpPr>
          <p:nvPr>
            <p:ph idx="1"/>
          </p:nvPr>
        </p:nvSpPr>
        <p:spPr/>
        <p:txBody>
          <a:bodyPr>
            <a:normAutofit/>
          </a:bodyPr>
          <a:lstStyle/>
          <a:p>
            <a:r>
              <a:rPr lang="en-US" dirty="0"/>
              <a:t>Amends KRS 238.540 to provide that a person may serve as voluntary personnel for up to six (6) charitable gaming events or sessions per week;</a:t>
            </a:r>
          </a:p>
          <a:p>
            <a:r>
              <a:rPr lang="en-US" dirty="0"/>
              <a:t>Amends KRS 238.545 to establish a licensed charitable organization conducting bingo is limited to one (1) session per day; three (3) sessions per week (increased from two(2); and not to exceed five (5) consecutive hours per day or fifteen (15) total hours per week (increased from ten (10);</a:t>
            </a:r>
          </a:p>
          <a:p>
            <a:r>
              <a:rPr lang="en-US" dirty="0"/>
              <a:t>Effective July 1, 2025.</a:t>
            </a:r>
          </a:p>
        </p:txBody>
      </p:sp>
    </p:spTree>
    <p:extLst>
      <p:ext uri="{BB962C8B-B14F-4D97-AF65-F5344CB8AC3E}">
        <p14:creationId xmlns:p14="http://schemas.microsoft.com/office/powerpoint/2010/main" val="38090881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85FA-68F6-4815-B812-E939A14E73B2}"/>
              </a:ext>
            </a:extLst>
          </p:cNvPr>
          <p:cNvSpPr>
            <a:spLocks noGrp="1"/>
          </p:cNvSpPr>
          <p:nvPr>
            <p:ph type="title"/>
          </p:nvPr>
        </p:nvSpPr>
        <p:spPr>
          <a:xfrm>
            <a:off x="1154953" y="982135"/>
            <a:ext cx="9113172" cy="706964"/>
          </a:xfrm>
        </p:spPr>
        <p:txBody>
          <a:bodyPr/>
          <a:lstStyle/>
          <a:p>
            <a:r>
              <a:rPr lang="en-US" dirty="0"/>
              <a:t>SB 201 – Workers’ Compensation</a:t>
            </a:r>
          </a:p>
        </p:txBody>
      </p:sp>
      <p:sp>
        <p:nvSpPr>
          <p:cNvPr id="3" name="Content Placeholder 2">
            <a:extLst>
              <a:ext uri="{FF2B5EF4-FFF2-40B4-BE49-F238E27FC236}">
                <a16:creationId xmlns:a16="http://schemas.microsoft.com/office/drawing/2014/main" id="{599BB567-338E-4361-97E3-BBCCD8CB0479}"/>
              </a:ext>
            </a:extLst>
          </p:cNvPr>
          <p:cNvSpPr>
            <a:spLocks noGrp="1"/>
          </p:cNvSpPr>
          <p:nvPr>
            <p:ph idx="1"/>
          </p:nvPr>
        </p:nvSpPr>
        <p:spPr/>
        <p:txBody>
          <a:bodyPr/>
          <a:lstStyle/>
          <a:p>
            <a:r>
              <a:rPr lang="en-US" dirty="0"/>
              <a:t>Amends KRS 342.0011 to include audiologists holding a doctorate in audiology to the definition of physician;</a:t>
            </a:r>
          </a:p>
          <a:p>
            <a:r>
              <a:rPr lang="en-US" dirty="0"/>
              <a:t>Amends KRS 342.213 to:</a:t>
            </a:r>
          </a:p>
          <a:p>
            <a:pPr lvl="1"/>
            <a:r>
              <a:rPr lang="en-US" dirty="0"/>
              <a:t>Establish that the Workers’ Compensation Nominating Committee may recommend retention of any sitting board member in addition to any sitting administrative law judge;</a:t>
            </a:r>
          </a:p>
          <a:p>
            <a:pPr lvl="1"/>
            <a:r>
              <a:rPr lang="en-US" dirty="0"/>
              <a:t>Provide that if a sitting board member is not retained, the Nominating Committee shall present a list of three (3) candidates to the Governor;</a:t>
            </a:r>
          </a:p>
          <a:p>
            <a:pPr lvl="1"/>
            <a:r>
              <a:rPr lang="en-US" dirty="0"/>
              <a:t>Provide that if the Governor fails to appoint a member of the board within thirty (30) days of receipt of the list, the previous appointee may remain in the position until adjournment of the Senate the year following the expiration of his or her term;</a:t>
            </a:r>
          </a:p>
        </p:txBody>
      </p:sp>
    </p:spTree>
    <p:extLst>
      <p:ext uri="{BB962C8B-B14F-4D97-AF65-F5344CB8AC3E}">
        <p14:creationId xmlns:p14="http://schemas.microsoft.com/office/powerpoint/2010/main" val="32762111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B234D-2CC1-48C1-8821-D9CB1A25440A}"/>
              </a:ext>
            </a:extLst>
          </p:cNvPr>
          <p:cNvSpPr>
            <a:spLocks noGrp="1"/>
          </p:cNvSpPr>
          <p:nvPr>
            <p:ph type="title"/>
          </p:nvPr>
        </p:nvSpPr>
        <p:spPr/>
        <p:txBody>
          <a:bodyPr/>
          <a:lstStyle/>
          <a:p>
            <a:r>
              <a:rPr lang="en-US" dirty="0"/>
              <a:t>SB 201 - Continued</a:t>
            </a:r>
          </a:p>
        </p:txBody>
      </p:sp>
      <p:sp>
        <p:nvSpPr>
          <p:cNvPr id="3" name="Content Placeholder 2">
            <a:extLst>
              <a:ext uri="{FF2B5EF4-FFF2-40B4-BE49-F238E27FC236}">
                <a16:creationId xmlns:a16="http://schemas.microsoft.com/office/drawing/2014/main" id="{1D714BE8-B8FD-440A-9A75-197870A357FD}"/>
              </a:ext>
            </a:extLst>
          </p:cNvPr>
          <p:cNvSpPr>
            <a:spLocks noGrp="1"/>
          </p:cNvSpPr>
          <p:nvPr>
            <p:ph idx="1"/>
          </p:nvPr>
        </p:nvSpPr>
        <p:spPr/>
        <p:txBody>
          <a:bodyPr/>
          <a:lstStyle/>
          <a:p>
            <a:pPr lvl="1"/>
            <a:r>
              <a:rPr lang="en-US" dirty="0"/>
              <a:t>Establish that each newly appointed member of the board shall not assume his or her office until thirty (30) days after confirmation by the Senate; and members who are reappointed shall continue to serve until the reappointment is confirmed by the Senate or the Senate adjourns without confirming the appointment;</a:t>
            </a:r>
          </a:p>
          <a:p>
            <a:r>
              <a:rPr lang="en-US" dirty="0"/>
              <a:t>Amends KRS 342.215 to adjust dates for expiration of the term of board members who are not currently pending reappointment by the Senate;</a:t>
            </a:r>
          </a:p>
          <a:p>
            <a:r>
              <a:rPr lang="en-US" dirty="0"/>
              <a:t>Amends KRS 342.230 to establish that each newly appointed administrative law judge shall not assume office until June 1 following confirmation by the Senate and that ALJs who are reappointed shall continue to serve until the reappointment is confirmed by the Senate or the Senate adjourns without confirming the appointment;</a:t>
            </a:r>
          </a:p>
        </p:txBody>
      </p:sp>
    </p:spTree>
    <p:extLst>
      <p:ext uri="{BB962C8B-B14F-4D97-AF65-F5344CB8AC3E}">
        <p14:creationId xmlns:p14="http://schemas.microsoft.com/office/powerpoint/2010/main" val="32891299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D2CA-3E5A-49A0-A5FA-46F4936EF879}"/>
              </a:ext>
            </a:extLst>
          </p:cNvPr>
          <p:cNvSpPr>
            <a:spLocks noGrp="1"/>
          </p:cNvSpPr>
          <p:nvPr>
            <p:ph type="title"/>
          </p:nvPr>
        </p:nvSpPr>
        <p:spPr/>
        <p:txBody>
          <a:bodyPr/>
          <a:lstStyle/>
          <a:p>
            <a:r>
              <a:rPr lang="en-US" dirty="0"/>
              <a:t>SB 201 - Continued</a:t>
            </a:r>
          </a:p>
        </p:txBody>
      </p:sp>
      <p:sp>
        <p:nvSpPr>
          <p:cNvPr id="3" name="Content Placeholder 2">
            <a:extLst>
              <a:ext uri="{FF2B5EF4-FFF2-40B4-BE49-F238E27FC236}">
                <a16:creationId xmlns:a16="http://schemas.microsoft.com/office/drawing/2014/main" id="{A149A463-6694-4F89-A69C-BE20A7DBC737}"/>
              </a:ext>
            </a:extLst>
          </p:cNvPr>
          <p:cNvSpPr>
            <a:spLocks noGrp="1"/>
          </p:cNvSpPr>
          <p:nvPr>
            <p:ph idx="1"/>
          </p:nvPr>
        </p:nvSpPr>
        <p:spPr/>
        <p:txBody>
          <a:bodyPr/>
          <a:lstStyle/>
          <a:p>
            <a:r>
              <a:rPr lang="en-US" dirty="0"/>
              <a:t>Amends KRS 342.230 to adjust the dates for expiration of the term of ALJs who are not currently pending reappointment by the Senate; and</a:t>
            </a:r>
          </a:p>
          <a:p>
            <a:r>
              <a:rPr lang="en-US" dirty="0"/>
              <a:t>Amends KRS 342.315 to include the University of Pikeville as a medical school with which the commissioner shall contract to evaluate workers under the statute.</a:t>
            </a:r>
          </a:p>
        </p:txBody>
      </p:sp>
    </p:spTree>
    <p:extLst>
      <p:ext uri="{BB962C8B-B14F-4D97-AF65-F5344CB8AC3E}">
        <p14:creationId xmlns:p14="http://schemas.microsoft.com/office/powerpoint/2010/main" val="274829644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C8BA6-E5B2-427D-80AF-D03624768F30}"/>
              </a:ext>
            </a:extLst>
          </p:cNvPr>
          <p:cNvSpPr>
            <a:spLocks noGrp="1"/>
          </p:cNvSpPr>
          <p:nvPr>
            <p:ph type="title"/>
          </p:nvPr>
        </p:nvSpPr>
        <p:spPr/>
        <p:txBody>
          <a:bodyPr/>
          <a:lstStyle/>
          <a:p>
            <a:r>
              <a:rPr lang="en-US" dirty="0"/>
              <a:t>SB 202 – Regulated Beverages</a:t>
            </a:r>
          </a:p>
        </p:txBody>
      </p:sp>
      <p:sp>
        <p:nvSpPr>
          <p:cNvPr id="3" name="Content Placeholder 2">
            <a:extLst>
              <a:ext uri="{FF2B5EF4-FFF2-40B4-BE49-F238E27FC236}">
                <a16:creationId xmlns:a16="http://schemas.microsoft.com/office/drawing/2014/main" id="{55F033A3-EACF-4889-A92F-A6568407762F}"/>
              </a:ext>
            </a:extLst>
          </p:cNvPr>
          <p:cNvSpPr>
            <a:spLocks noGrp="1"/>
          </p:cNvSpPr>
          <p:nvPr>
            <p:ph idx="1"/>
          </p:nvPr>
        </p:nvSpPr>
        <p:spPr/>
        <p:txBody>
          <a:bodyPr>
            <a:normAutofit fontScale="92500" lnSpcReduction="10000"/>
          </a:bodyPr>
          <a:lstStyle/>
          <a:p>
            <a:r>
              <a:rPr lang="en-US" dirty="0"/>
              <a:t>Amends KRS 241.010 to include definitions for “cannabinoid” and “cannabis-infused beverage;”</a:t>
            </a:r>
          </a:p>
          <a:p>
            <a:r>
              <a:rPr lang="en-US" dirty="0"/>
              <a:t>Amends various statutes in KRS Chapter 241 to give the State Alcoholic Beverage Control Board authority to administer laws and regulate the retail licensing and distribution of cannabis-infused beverages;</a:t>
            </a:r>
          </a:p>
          <a:p>
            <a:r>
              <a:rPr lang="en-US" dirty="0"/>
              <a:t>Creates a new section of KRS Chapter 243 to establish that cannabis-infused beverages shall only be available for retail sale by package, in a wet territory, by the holder of both a quota retail package license and a cannabis-infused beverage retail package license;</a:t>
            </a:r>
          </a:p>
          <a:p>
            <a:r>
              <a:rPr lang="en-US" dirty="0"/>
              <a:t>Establishes that no one under the age of twenty-one (21) shall purchase or consume cannabis-infused beverages and all restrictions and offenses related to minors and alcoholic beverages shall apply in the same manner;</a:t>
            </a:r>
          </a:p>
        </p:txBody>
      </p:sp>
    </p:spTree>
    <p:extLst>
      <p:ext uri="{BB962C8B-B14F-4D97-AF65-F5344CB8AC3E}">
        <p14:creationId xmlns:p14="http://schemas.microsoft.com/office/powerpoint/2010/main" val="4034692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0DCD-EC1B-43B9-89AC-B37355B6FAC1}"/>
              </a:ext>
            </a:extLst>
          </p:cNvPr>
          <p:cNvSpPr>
            <a:spLocks noGrp="1"/>
          </p:cNvSpPr>
          <p:nvPr>
            <p:ph type="title"/>
          </p:nvPr>
        </p:nvSpPr>
        <p:spPr/>
        <p:txBody>
          <a:bodyPr/>
          <a:lstStyle/>
          <a:p>
            <a:r>
              <a:rPr lang="en-US" dirty="0"/>
              <a:t>SB 4 – Protection of Information</a:t>
            </a:r>
          </a:p>
        </p:txBody>
      </p:sp>
      <p:sp>
        <p:nvSpPr>
          <p:cNvPr id="3" name="Content Placeholder 2">
            <a:extLst>
              <a:ext uri="{FF2B5EF4-FFF2-40B4-BE49-F238E27FC236}">
                <a16:creationId xmlns:a16="http://schemas.microsoft.com/office/drawing/2014/main" id="{74A11C45-6828-4876-9330-BA8E151707A4}"/>
              </a:ext>
            </a:extLst>
          </p:cNvPr>
          <p:cNvSpPr>
            <a:spLocks noGrp="1"/>
          </p:cNvSpPr>
          <p:nvPr>
            <p:ph idx="1"/>
          </p:nvPr>
        </p:nvSpPr>
        <p:spPr/>
        <p:txBody>
          <a:bodyPr/>
          <a:lstStyle/>
          <a:p>
            <a:r>
              <a:rPr lang="en-US" dirty="0"/>
              <a:t>Amends KRS 42.720 to 42.742 to define terms including:</a:t>
            </a:r>
          </a:p>
          <a:p>
            <a:pPr lvl="1"/>
            <a:r>
              <a:rPr lang="en-US" dirty="0"/>
              <a:t>“Artificial intelligence” as the use of machine learning and related technologies that uses data to train statistical models for the purpose of enabling computer systems to perform tasks normally associated with human intelligence or perception;</a:t>
            </a:r>
          </a:p>
          <a:p>
            <a:pPr lvl="1"/>
            <a:r>
              <a:rPr lang="en-US" dirty="0"/>
              <a:t>“Consequential decision” as any decision that has a material legal or similarly significant effect on the provision or denial of services, cost, or terms to any citizen or business;</a:t>
            </a:r>
          </a:p>
          <a:p>
            <a:pPr lvl="1"/>
            <a:r>
              <a:rPr lang="en-US" dirty="0"/>
              <a:t>“Generative artificial intelligence” as an artificial intelligence system that is capable of producing, and used to produce, synthetic content, including audio, images, text, and videos; and</a:t>
            </a:r>
          </a:p>
        </p:txBody>
      </p:sp>
    </p:spTree>
    <p:extLst>
      <p:ext uri="{BB962C8B-B14F-4D97-AF65-F5344CB8AC3E}">
        <p14:creationId xmlns:p14="http://schemas.microsoft.com/office/powerpoint/2010/main" val="24333489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7D83D-C325-45D4-8982-E8AAAD48B04B}"/>
              </a:ext>
            </a:extLst>
          </p:cNvPr>
          <p:cNvSpPr>
            <a:spLocks noGrp="1"/>
          </p:cNvSpPr>
          <p:nvPr>
            <p:ph type="title"/>
          </p:nvPr>
        </p:nvSpPr>
        <p:spPr/>
        <p:txBody>
          <a:bodyPr/>
          <a:lstStyle/>
          <a:p>
            <a:r>
              <a:rPr lang="en-US" dirty="0"/>
              <a:t>SB 202 - Continued</a:t>
            </a:r>
          </a:p>
        </p:txBody>
      </p:sp>
      <p:sp>
        <p:nvSpPr>
          <p:cNvPr id="3" name="Content Placeholder 2">
            <a:extLst>
              <a:ext uri="{FF2B5EF4-FFF2-40B4-BE49-F238E27FC236}">
                <a16:creationId xmlns:a16="http://schemas.microsoft.com/office/drawing/2014/main" id="{19EADF1A-D2A5-43F5-8A0F-EBD59823F6F6}"/>
              </a:ext>
            </a:extLst>
          </p:cNvPr>
          <p:cNvSpPr>
            <a:spLocks noGrp="1"/>
          </p:cNvSpPr>
          <p:nvPr>
            <p:ph idx="1"/>
          </p:nvPr>
        </p:nvSpPr>
        <p:spPr/>
        <p:txBody>
          <a:bodyPr/>
          <a:lstStyle/>
          <a:p>
            <a:r>
              <a:rPr lang="en-US" dirty="0"/>
              <a:t>Amends various sections of KRS Chapter 243 regarding licensing of distributors and sellers, including fees. </a:t>
            </a:r>
          </a:p>
        </p:txBody>
      </p:sp>
    </p:spTree>
    <p:extLst>
      <p:ext uri="{BB962C8B-B14F-4D97-AF65-F5344CB8AC3E}">
        <p14:creationId xmlns:p14="http://schemas.microsoft.com/office/powerpoint/2010/main" val="4662432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FF200-4EA8-412F-B627-81D87E9F0DC1}"/>
              </a:ext>
            </a:extLst>
          </p:cNvPr>
          <p:cNvSpPr>
            <a:spLocks noGrp="1"/>
          </p:cNvSpPr>
          <p:nvPr>
            <p:ph type="title"/>
          </p:nvPr>
        </p:nvSpPr>
        <p:spPr/>
        <p:txBody>
          <a:bodyPr/>
          <a:lstStyle/>
          <a:p>
            <a:r>
              <a:rPr lang="en-US" dirty="0"/>
              <a:t>SB 207 - Education</a:t>
            </a:r>
          </a:p>
        </p:txBody>
      </p:sp>
      <p:sp>
        <p:nvSpPr>
          <p:cNvPr id="3" name="Content Placeholder 2">
            <a:extLst>
              <a:ext uri="{FF2B5EF4-FFF2-40B4-BE49-F238E27FC236}">
                <a16:creationId xmlns:a16="http://schemas.microsoft.com/office/drawing/2014/main" id="{A45BE12A-8D4D-46C7-B884-66F219381721}"/>
              </a:ext>
            </a:extLst>
          </p:cNvPr>
          <p:cNvSpPr>
            <a:spLocks noGrp="1"/>
          </p:cNvSpPr>
          <p:nvPr>
            <p:ph idx="1"/>
          </p:nvPr>
        </p:nvSpPr>
        <p:spPr/>
        <p:txBody>
          <a:bodyPr>
            <a:normAutofit/>
          </a:bodyPr>
          <a:lstStyle/>
          <a:p>
            <a:r>
              <a:rPr lang="en-US" dirty="0"/>
              <a:t>Creates a new section of KRS Chapter 156 establishing a procedure for a local board of education to submit a request to the Kentucky Board of Education for a waiver from the requirements of an administrative regulation promulgated by the state board or from a statute over which the state board has authority to enforce and establishes the areas for which a waiver shall not be granted; </a:t>
            </a:r>
          </a:p>
          <a:p>
            <a:r>
              <a:rPr lang="en-US" dirty="0"/>
              <a:t>Establishes that a waiver shall be granted if the local board demonstrates that it is more likely than not the waiver will improve:</a:t>
            </a:r>
          </a:p>
          <a:p>
            <a:pPr lvl="1"/>
            <a:r>
              <a:rPr lang="en-US" dirty="0"/>
              <a:t>That school’s or program’s operation without hindering student academic achievement; or</a:t>
            </a:r>
          </a:p>
          <a:p>
            <a:pPr lvl="1"/>
            <a:r>
              <a:rPr lang="en-US" dirty="0"/>
              <a:t>Student academic achievement at that school or program;</a:t>
            </a:r>
          </a:p>
          <a:p>
            <a:pPr lvl="1"/>
            <a:endParaRPr lang="en-US" dirty="0"/>
          </a:p>
        </p:txBody>
      </p:sp>
    </p:spTree>
    <p:extLst>
      <p:ext uri="{BB962C8B-B14F-4D97-AF65-F5344CB8AC3E}">
        <p14:creationId xmlns:p14="http://schemas.microsoft.com/office/powerpoint/2010/main" val="25731138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5580E-AE2C-4A97-8606-C68F8CCBF657}"/>
              </a:ext>
            </a:extLst>
          </p:cNvPr>
          <p:cNvSpPr>
            <a:spLocks noGrp="1"/>
          </p:cNvSpPr>
          <p:nvPr>
            <p:ph type="title"/>
          </p:nvPr>
        </p:nvSpPr>
        <p:spPr/>
        <p:txBody>
          <a:bodyPr/>
          <a:lstStyle/>
          <a:p>
            <a:r>
              <a:rPr lang="en-US" dirty="0"/>
              <a:t>SB 207 - Continued</a:t>
            </a:r>
          </a:p>
        </p:txBody>
      </p:sp>
      <p:sp>
        <p:nvSpPr>
          <p:cNvPr id="3" name="Content Placeholder 2">
            <a:extLst>
              <a:ext uri="{FF2B5EF4-FFF2-40B4-BE49-F238E27FC236}">
                <a16:creationId xmlns:a16="http://schemas.microsoft.com/office/drawing/2014/main" id="{064793E4-D383-4427-AA9F-A51466F784A0}"/>
              </a:ext>
            </a:extLst>
          </p:cNvPr>
          <p:cNvSpPr>
            <a:spLocks noGrp="1"/>
          </p:cNvSpPr>
          <p:nvPr>
            <p:ph idx="1"/>
          </p:nvPr>
        </p:nvSpPr>
        <p:spPr/>
        <p:txBody>
          <a:bodyPr/>
          <a:lstStyle/>
          <a:p>
            <a:r>
              <a:rPr lang="en-US" dirty="0"/>
              <a:t>Establishes procedures for the renewal of approved waivers and the conditions and procedure for rescinding waivers;</a:t>
            </a:r>
          </a:p>
          <a:p>
            <a:r>
              <a:rPr lang="en-US" dirty="0"/>
              <a:t>Creates a new section of KRS 156.395 to 156.476 to direct KDE to create an instructional material depository and outline requirements, and requires school districts to adopt and use high quality instructional materials and programs from the state-approved list;</a:t>
            </a:r>
          </a:p>
          <a:p>
            <a:r>
              <a:rPr lang="en-US" dirty="0"/>
              <a:t>Amends KRS 156.405 to establish the State Quality Curriculum Task Force;</a:t>
            </a:r>
          </a:p>
          <a:p>
            <a:r>
              <a:rPr lang="en-US" dirty="0"/>
              <a:t>Amends KRS 156.433 to permit the chief state school officer to purchase instructional materials for distribution to public school students;</a:t>
            </a:r>
          </a:p>
          <a:p>
            <a:endParaRPr lang="en-US" dirty="0"/>
          </a:p>
        </p:txBody>
      </p:sp>
    </p:spTree>
    <p:extLst>
      <p:ext uri="{BB962C8B-B14F-4D97-AF65-F5344CB8AC3E}">
        <p14:creationId xmlns:p14="http://schemas.microsoft.com/office/powerpoint/2010/main" val="67648449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A3A11-082B-4A4C-BCD7-3ED7441639F6}"/>
              </a:ext>
            </a:extLst>
          </p:cNvPr>
          <p:cNvSpPr>
            <a:spLocks noGrp="1"/>
          </p:cNvSpPr>
          <p:nvPr>
            <p:ph type="title"/>
          </p:nvPr>
        </p:nvSpPr>
        <p:spPr/>
        <p:txBody>
          <a:bodyPr/>
          <a:lstStyle/>
          <a:p>
            <a:r>
              <a:rPr lang="en-US" dirty="0"/>
              <a:t>SB 207 - Continued</a:t>
            </a:r>
          </a:p>
        </p:txBody>
      </p:sp>
      <p:sp>
        <p:nvSpPr>
          <p:cNvPr id="3" name="Content Placeholder 2">
            <a:extLst>
              <a:ext uri="{FF2B5EF4-FFF2-40B4-BE49-F238E27FC236}">
                <a16:creationId xmlns:a16="http://schemas.microsoft.com/office/drawing/2014/main" id="{FCA11AA1-52CB-4253-A88C-EBE6C23AD4F1}"/>
              </a:ext>
            </a:extLst>
          </p:cNvPr>
          <p:cNvSpPr>
            <a:spLocks noGrp="1"/>
          </p:cNvSpPr>
          <p:nvPr>
            <p:ph idx="1"/>
          </p:nvPr>
        </p:nvSpPr>
        <p:spPr/>
        <p:txBody>
          <a:bodyPr/>
          <a:lstStyle/>
          <a:p>
            <a:r>
              <a:rPr lang="en-US" dirty="0"/>
              <a:t>Amends KRS 158.6453 to require the Education Professional Standards Board to require teacher preparation programs to align curriculum with the expectations set forth in the state’s academic content standards;</a:t>
            </a:r>
          </a:p>
          <a:p>
            <a:r>
              <a:rPr lang="en-US" dirty="0"/>
              <a:t>Provides that the Act may be cited as the School Innovation Act; and</a:t>
            </a:r>
          </a:p>
          <a:p>
            <a:r>
              <a:rPr lang="en-US" dirty="0"/>
              <a:t>Effective, in part, July 1, 2026.</a:t>
            </a:r>
          </a:p>
        </p:txBody>
      </p:sp>
    </p:spTree>
    <p:extLst>
      <p:ext uri="{BB962C8B-B14F-4D97-AF65-F5344CB8AC3E}">
        <p14:creationId xmlns:p14="http://schemas.microsoft.com/office/powerpoint/2010/main" val="4585148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67129-2CB0-4CC9-95CB-9B3E8AA62746}"/>
              </a:ext>
            </a:extLst>
          </p:cNvPr>
          <p:cNvSpPr>
            <a:spLocks noGrp="1"/>
          </p:cNvSpPr>
          <p:nvPr>
            <p:ph type="title"/>
          </p:nvPr>
        </p:nvSpPr>
        <p:spPr/>
        <p:txBody>
          <a:bodyPr/>
          <a:lstStyle/>
          <a:p>
            <a:r>
              <a:rPr lang="en-US" dirty="0"/>
              <a:t>SB 237 – Public Safety</a:t>
            </a:r>
          </a:p>
        </p:txBody>
      </p:sp>
      <p:sp>
        <p:nvSpPr>
          <p:cNvPr id="3" name="Content Placeholder 2">
            <a:extLst>
              <a:ext uri="{FF2B5EF4-FFF2-40B4-BE49-F238E27FC236}">
                <a16:creationId xmlns:a16="http://schemas.microsoft.com/office/drawing/2014/main" id="{C1AD269C-4F9E-48F5-8CBB-6B34B31A3CDA}"/>
              </a:ext>
            </a:extLst>
          </p:cNvPr>
          <p:cNvSpPr>
            <a:spLocks noGrp="1"/>
          </p:cNvSpPr>
          <p:nvPr>
            <p:ph idx="1"/>
          </p:nvPr>
        </p:nvSpPr>
        <p:spPr/>
        <p:txBody>
          <a:bodyPr>
            <a:normAutofit lnSpcReduction="10000"/>
          </a:bodyPr>
          <a:lstStyle/>
          <a:p>
            <a:r>
              <a:rPr lang="en-US" dirty="0"/>
              <a:t>Amends KRS 15.382, relating to peace officer professional standards certification, to provide that a person who has been previously employed as a peace officer in another state and who meets established criteria, shall not be required to pass a physical agility test;</a:t>
            </a:r>
          </a:p>
          <a:p>
            <a:r>
              <a:rPr lang="en-US" dirty="0"/>
              <a:t>Amends KRS 15.530 relating to the definition of “telecommunicator” and provides a definition for “public safety telecommunicator” and “telecommunicator overview training;”</a:t>
            </a:r>
          </a:p>
          <a:p>
            <a:r>
              <a:rPr lang="en-US" dirty="0"/>
              <a:t>Amends KRS 15.552 to remove hiring date restriction and allow a fully trained part-time telecommunicator credit toward the full-time training academy under specified conditions and amends KRS 15.560 to require all part-time telecommunicators to complete overview training within twelve (12) months of hire date;</a:t>
            </a:r>
          </a:p>
        </p:txBody>
      </p:sp>
    </p:spTree>
    <p:extLst>
      <p:ext uri="{BB962C8B-B14F-4D97-AF65-F5344CB8AC3E}">
        <p14:creationId xmlns:p14="http://schemas.microsoft.com/office/powerpoint/2010/main" val="274024874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2DB67-A2D3-4A13-8706-019E864C010D}"/>
              </a:ext>
            </a:extLst>
          </p:cNvPr>
          <p:cNvSpPr>
            <a:spLocks noGrp="1"/>
          </p:cNvSpPr>
          <p:nvPr>
            <p:ph type="title"/>
          </p:nvPr>
        </p:nvSpPr>
        <p:spPr/>
        <p:txBody>
          <a:bodyPr/>
          <a:lstStyle/>
          <a:p>
            <a:r>
              <a:rPr lang="en-US" dirty="0"/>
              <a:t>SB 237 - Continued</a:t>
            </a:r>
          </a:p>
        </p:txBody>
      </p:sp>
      <p:sp>
        <p:nvSpPr>
          <p:cNvPr id="3" name="Content Placeholder 2">
            <a:extLst>
              <a:ext uri="{FF2B5EF4-FFF2-40B4-BE49-F238E27FC236}">
                <a16:creationId xmlns:a16="http://schemas.microsoft.com/office/drawing/2014/main" id="{3422B90A-F7B7-4B06-B595-FF9FFC9EAAC9}"/>
              </a:ext>
            </a:extLst>
          </p:cNvPr>
          <p:cNvSpPr>
            <a:spLocks noGrp="1"/>
          </p:cNvSpPr>
          <p:nvPr>
            <p:ph idx="1"/>
          </p:nvPr>
        </p:nvSpPr>
        <p:spPr/>
        <p:txBody>
          <a:bodyPr/>
          <a:lstStyle/>
          <a:p>
            <a:r>
              <a:rPr lang="en-US" dirty="0"/>
              <a:t>Amends KRS 164.952 to remove the limitations on the number of retired police officers a public postsecondary education institution may employ without paying into the retirement system; and</a:t>
            </a:r>
          </a:p>
          <a:p>
            <a:r>
              <a:rPr lang="en-US" dirty="0"/>
              <a:t>Effective, in part, July 1, 2026.</a:t>
            </a:r>
          </a:p>
        </p:txBody>
      </p:sp>
    </p:spTree>
    <p:extLst>
      <p:ext uri="{BB962C8B-B14F-4D97-AF65-F5344CB8AC3E}">
        <p14:creationId xmlns:p14="http://schemas.microsoft.com/office/powerpoint/2010/main" val="135791211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5A65A-E4C2-4C82-BA5F-4273D39F26B6}"/>
              </a:ext>
            </a:extLst>
          </p:cNvPr>
          <p:cNvSpPr>
            <a:spLocks noGrp="1"/>
          </p:cNvSpPr>
          <p:nvPr>
            <p:ph type="title"/>
          </p:nvPr>
        </p:nvSpPr>
        <p:spPr/>
        <p:txBody>
          <a:bodyPr/>
          <a:lstStyle/>
          <a:p>
            <a:r>
              <a:rPr lang="en-US" dirty="0"/>
              <a:t>SB 244 – Operations of the Department of Law</a:t>
            </a:r>
          </a:p>
        </p:txBody>
      </p:sp>
      <p:sp>
        <p:nvSpPr>
          <p:cNvPr id="3" name="Content Placeholder 2">
            <a:extLst>
              <a:ext uri="{FF2B5EF4-FFF2-40B4-BE49-F238E27FC236}">
                <a16:creationId xmlns:a16="http://schemas.microsoft.com/office/drawing/2014/main" id="{28D6E2D4-60C4-45FA-BAEA-96B99FBE3A97}"/>
              </a:ext>
            </a:extLst>
          </p:cNvPr>
          <p:cNvSpPr>
            <a:spLocks noGrp="1"/>
          </p:cNvSpPr>
          <p:nvPr>
            <p:ph idx="1"/>
          </p:nvPr>
        </p:nvSpPr>
        <p:spPr/>
        <p:txBody>
          <a:bodyPr>
            <a:normAutofit/>
          </a:bodyPr>
          <a:lstStyle/>
          <a:p>
            <a:r>
              <a:rPr lang="en-US" dirty="0"/>
              <a:t>Amends numerous chapters and sections of KRS to conform with the transfer of Child Support enforcement from the Cabinet for Health and Family Services to the Department of Child Support Services within the Department of Law;</a:t>
            </a:r>
          </a:p>
          <a:p>
            <a:r>
              <a:rPr lang="en-US" dirty="0"/>
              <a:t>Establishes the Office of Administrative Hearings within the Department of Law;</a:t>
            </a:r>
          </a:p>
          <a:p>
            <a:r>
              <a:rPr lang="en-US" dirty="0"/>
              <a:t>Effective July 1, 2026 (the date of transfer).</a:t>
            </a:r>
          </a:p>
        </p:txBody>
      </p:sp>
    </p:spTree>
    <p:extLst>
      <p:ext uri="{BB962C8B-B14F-4D97-AF65-F5344CB8AC3E}">
        <p14:creationId xmlns:p14="http://schemas.microsoft.com/office/powerpoint/2010/main" val="22645203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4C0F-0735-4894-A643-30053D78BA79}"/>
              </a:ext>
            </a:extLst>
          </p:cNvPr>
          <p:cNvSpPr>
            <a:spLocks noGrp="1"/>
          </p:cNvSpPr>
          <p:nvPr>
            <p:ph type="title"/>
          </p:nvPr>
        </p:nvSpPr>
        <p:spPr/>
        <p:txBody>
          <a:bodyPr/>
          <a:lstStyle/>
          <a:p>
            <a:r>
              <a:rPr lang="en-US" dirty="0"/>
              <a:t>SB 245 – Department of Fish and Wildlife Resources Commission</a:t>
            </a:r>
          </a:p>
        </p:txBody>
      </p:sp>
      <p:sp>
        <p:nvSpPr>
          <p:cNvPr id="3" name="Content Placeholder 2">
            <a:extLst>
              <a:ext uri="{FF2B5EF4-FFF2-40B4-BE49-F238E27FC236}">
                <a16:creationId xmlns:a16="http://schemas.microsoft.com/office/drawing/2014/main" id="{78286695-BEA8-48E9-A149-DD68B74DF613}"/>
              </a:ext>
            </a:extLst>
          </p:cNvPr>
          <p:cNvSpPr>
            <a:spLocks noGrp="1"/>
          </p:cNvSpPr>
          <p:nvPr>
            <p:ph idx="1"/>
          </p:nvPr>
        </p:nvSpPr>
        <p:spPr/>
        <p:txBody>
          <a:bodyPr/>
          <a:lstStyle/>
          <a:p>
            <a:r>
              <a:rPr lang="en-US" dirty="0"/>
              <a:t>Amends KRS 150.022 to establish that a commission member whose reappointment is not confirmed by the Senate while it is in session shall vacate his or her seat upon the </a:t>
            </a:r>
            <a:r>
              <a:rPr lang="en-US" i="1" dirty="0"/>
              <a:t>sine die</a:t>
            </a:r>
            <a:r>
              <a:rPr lang="en-US" dirty="0"/>
              <a:t> adjournment of the session in which the confirmation was declined;</a:t>
            </a:r>
          </a:p>
          <a:p>
            <a:r>
              <a:rPr lang="en-US" dirty="0"/>
              <a:t>Effective March 27, 2025.</a:t>
            </a:r>
          </a:p>
        </p:txBody>
      </p:sp>
    </p:spTree>
    <p:extLst>
      <p:ext uri="{BB962C8B-B14F-4D97-AF65-F5344CB8AC3E}">
        <p14:creationId xmlns:p14="http://schemas.microsoft.com/office/powerpoint/2010/main" val="285824250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37FCF-BA11-44DF-A2F8-BF9233ED4768}"/>
              </a:ext>
            </a:extLst>
          </p:cNvPr>
          <p:cNvSpPr>
            <a:spLocks noGrp="1"/>
          </p:cNvSpPr>
          <p:nvPr>
            <p:ph type="title"/>
          </p:nvPr>
        </p:nvSpPr>
        <p:spPr/>
        <p:txBody>
          <a:bodyPr/>
          <a:lstStyle/>
          <a:p>
            <a:r>
              <a:rPr lang="en-US" dirty="0"/>
              <a:t>HB 1 – Individual Income Tax Rate</a:t>
            </a:r>
          </a:p>
        </p:txBody>
      </p:sp>
      <p:sp>
        <p:nvSpPr>
          <p:cNvPr id="3" name="Content Placeholder 2">
            <a:extLst>
              <a:ext uri="{FF2B5EF4-FFF2-40B4-BE49-F238E27FC236}">
                <a16:creationId xmlns:a16="http://schemas.microsoft.com/office/drawing/2014/main" id="{AF1BE9B9-A242-4184-A0E1-EE8403F4981C}"/>
              </a:ext>
            </a:extLst>
          </p:cNvPr>
          <p:cNvSpPr>
            <a:spLocks noGrp="1"/>
          </p:cNvSpPr>
          <p:nvPr>
            <p:ph idx="1"/>
          </p:nvPr>
        </p:nvSpPr>
        <p:spPr/>
        <p:txBody>
          <a:bodyPr>
            <a:normAutofit/>
          </a:bodyPr>
          <a:lstStyle/>
          <a:p>
            <a:pPr lvl="1"/>
            <a:r>
              <a:rPr lang="en-US" dirty="0"/>
              <a:t>Amends KRS 141.020 to establish that for taxable years beginning on or after January 1, 2026, the individual income tax rate will be three and one-half (3.5%) of net income.</a:t>
            </a:r>
          </a:p>
        </p:txBody>
      </p:sp>
    </p:spTree>
    <p:extLst>
      <p:ext uri="{BB962C8B-B14F-4D97-AF65-F5344CB8AC3E}">
        <p14:creationId xmlns:p14="http://schemas.microsoft.com/office/powerpoint/2010/main" val="33830512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55038-1FA9-4377-8CCD-862C9D3809F3}"/>
              </a:ext>
            </a:extLst>
          </p:cNvPr>
          <p:cNvSpPr>
            <a:spLocks noGrp="1"/>
          </p:cNvSpPr>
          <p:nvPr>
            <p:ph type="title"/>
          </p:nvPr>
        </p:nvSpPr>
        <p:spPr/>
        <p:txBody>
          <a:bodyPr/>
          <a:lstStyle/>
          <a:p>
            <a:r>
              <a:rPr lang="en-US" dirty="0"/>
              <a:t>HB 4 – Initiatives Regarding Diversity, Equity and Inclusion</a:t>
            </a:r>
          </a:p>
        </p:txBody>
      </p:sp>
      <p:sp>
        <p:nvSpPr>
          <p:cNvPr id="3" name="Content Placeholder 2">
            <a:extLst>
              <a:ext uri="{FF2B5EF4-FFF2-40B4-BE49-F238E27FC236}">
                <a16:creationId xmlns:a16="http://schemas.microsoft.com/office/drawing/2014/main" id="{CC860F11-D3AD-4D3F-8E64-92D54B2E33FF}"/>
              </a:ext>
            </a:extLst>
          </p:cNvPr>
          <p:cNvSpPr>
            <a:spLocks noGrp="1"/>
          </p:cNvSpPr>
          <p:nvPr>
            <p:ph idx="1"/>
          </p:nvPr>
        </p:nvSpPr>
        <p:spPr/>
        <p:txBody>
          <a:bodyPr>
            <a:normAutofit fontScale="92500"/>
          </a:bodyPr>
          <a:lstStyle/>
          <a:p>
            <a:r>
              <a:rPr lang="en-US" dirty="0"/>
              <a:t>Creates new sections of KRS Chapter 164 to define terms including a “diversity, equity, and inclusion initiative” which means “a policy, practice, or procedure designed or implemented to promote or provide differential treatment or benefits to individuals on the basis of religion, race, sex, color, or national origin, including but not limited to any such policy, practice, or procedure related to employment, employee recruitment, employee hiring, employee promotion, contracts, contract renewal, student recruitment, student admission, student housing, financial assistance, and scholarship awards”; and</a:t>
            </a:r>
          </a:p>
          <a:p>
            <a:r>
              <a:rPr lang="en-US" dirty="0"/>
              <a:t>Does not include a policy, practice, procedure, office, employee, training, program, or activity required pursuant to state or federal law, or differential treatment or benefits necessary to provide medical treatment or information, and other specified services or programming;</a:t>
            </a:r>
          </a:p>
        </p:txBody>
      </p:sp>
    </p:spTree>
    <p:extLst>
      <p:ext uri="{BB962C8B-B14F-4D97-AF65-F5344CB8AC3E}">
        <p14:creationId xmlns:p14="http://schemas.microsoft.com/office/powerpoint/2010/main" val="42734161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docProps/app.xml><?xml version="1.0" encoding="utf-8"?>
<Properties xmlns="http://schemas.openxmlformats.org/officeDocument/2006/extended-properties" xmlns:vt="http://schemas.openxmlformats.org/officeDocument/2006/docPropsVTypes">
  <Template>Ion Boardroom</Template>
  <TotalTime>4333</TotalTime>
  <Words>17930</Words>
  <Application>Microsoft Office PowerPoint</Application>
  <PresentationFormat>Widescreen</PresentationFormat>
  <Paragraphs>731</Paragraphs>
  <Slides>180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180</vt:i4>
      </vt:variant>
    </vt:vector>
  </HeadingPairs>
  <TitlesOfParts>
    <vt:vector size="186" baseType="lpstr">
      <vt:lpstr>Arial</vt:lpstr>
      <vt:lpstr>Century Gothic</vt:lpstr>
      <vt:lpstr>Segoe UI</vt:lpstr>
      <vt:lpstr>Wingdings</vt:lpstr>
      <vt:lpstr>Wingdings 3</vt:lpstr>
      <vt:lpstr>Ion Boardroom</vt:lpstr>
      <vt:lpstr>2025 Legislative Update  Updates from the Capitol Legislative Research Commission CLE</vt:lpstr>
      <vt:lpstr>PowerPoint Presentation</vt:lpstr>
      <vt:lpstr>PowerPoint Presentation</vt:lpstr>
      <vt:lpstr>PowerPoint Presentation</vt:lpstr>
      <vt:lpstr>PowerPoint Presentation</vt:lpstr>
      <vt:lpstr>2025 Session Highlights</vt:lpstr>
      <vt:lpstr>SB 1 – Kentucky Film Office</vt:lpstr>
      <vt:lpstr>SB 3 – Student Athletes</vt:lpstr>
      <vt:lpstr>SB 4 – Protection of Information</vt:lpstr>
      <vt:lpstr>SB 4 – Continued</vt:lpstr>
      <vt:lpstr>SB 4 – Continued</vt:lpstr>
      <vt:lpstr>SB 4 – Continued</vt:lpstr>
      <vt:lpstr>SB 4 – Continued</vt:lpstr>
      <vt:lpstr>SB 9 – Teacher Benefit Provisions</vt:lpstr>
      <vt:lpstr>SB 15 – Wages </vt:lpstr>
      <vt:lpstr>SB 18 – Insurance for Vehicle Businesses</vt:lpstr>
      <vt:lpstr>SB 19 – Permitted Uses of Time During The School Day</vt:lpstr>
      <vt:lpstr>SB 19 – Continued</vt:lpstr>
      <vt:lpstr>SB 22 – Licensed Professionals</vt:lpstr>
      <vt:lpstr>SB 22 – Continued</vt:lpstr>
      <vt:lpstr>SB 24 – Property and Casualty Insurance</vt:lpstr>
      <vt:lpstr>SB 25 – Oversight of Government Operations</vt:lpstr>
      <vt:lpstr>SB 25 - Continued</vt:lpstr>
      <vt:lpstr>SB 25 - Continued</vt:lpstr>
      <vt:lpstr>SB 25 - Continued</vt:lpstr>
      <vt:lpstr>SB 25 - Continued</vt:lpstr>
      <vt:lpstr>SB 26 – Parental Rights</vt:lpstr>
      <vt:lpstr>SB 26 - Continued</vt:lpstr>
      <vt:lpstr>SB 27 – Kentucky Parkinson’s Disease Research Registry and Medical Transportation</vt:lpstr>
      <vt:lpstr>SB 27 - Continued</vt:lpstr>
      <vt:lpstr>SB 27 - Continued</vt:lpstr>
      <vt:lpstr>SB 27 - Continued</vt:lpstr>
      <vt:lpstr>SB 27 - Continued</vt:lpstr>
      <vt:lpstr>SB 28 – Agricultural Economic Development</vt:lpstr>
      <vt:lpstr>SB 43 – Identity Documents</vt:lpstr>
      <vt:lpstr>SB 43 - Continued</vt:lpstr>
      <vt:lpstr>SB 63 – Street-Legal Special Purpose Vehicles</vt:lpstr>
      <vt:lpstr>SB 63 - Continued</vt:lpstr>
      <vt:lpstr>SB 63 - Continued</vt:lpstr>
      <vt:lpstr>SB 64 – Key Infrastructure Assets</vt:lpstr>
      <vt:lpstr>SB 68 - Education</vt:lpstr>
      <vt:lpstr>SB 68 - Continued</vt:lpstr>
      <vt:lpstr>SB 69 – Allied Animal Health Professional Licenses</vt:lpstr>
      <vt:lpstr>SB 69 - Continued</vt:lpstr>
      <vt:lpstr>SB 69 - Continued</vt:lpstr>
      <vt:lpstr>SB 73 – Sexual Extortion</vt:lpstr>
      <vt:lpstr>SB 73 - Continued</vt:lpstr>
      <vt:lpstr>SB 73 - Continued</vt:lpstr>
      <vt:lpstr>SB 73 - Continued</vt:lpstr>
      <vt:lpstr>SB 73 - Continued</vt:lpstr>
      <vt:lpstr>SB 73 - Continued</vt:lpstr>
      <vt:lpstr>SB 76 – Contracts for the Improvement of Real Estate</vt:lpstr>
      <vt:lpstr>SB 77 - Education</vt:lpstr>
      <vt:lpstr>SB 77 - Continued</vt:lpstr>
      <vt:lpstr>SB 77 - Continued</vt:lpstr>
      <vt:lpstr>SB 84 – Judicial Review of State Agency Action</vt:lpstr>
      <vt:lpstr>SB 87 - Aviation</vt:lpstr>
      <vt:lpstr>SB 89 – Environmental Protection</vt:lpstr>
      <vt:lpstr>SB 89 - Continued</vt:lpstr>
      <vt:lpstr>SB 100 – Tobacco, Nicotine, or Vapor Product Licensure</vt:lpstr>
      <vt:lpstr>SB 100 - Continued</vt:lpstr>
      <vt:lpstr>SB 100 - Continued</vt:lpstr>
      <vt:lpstr>SB 104 – Kentucky Public Employees’ Deferred Compensation Authority</vt:lpstr>
      <vt:lpstr>SB 120 - Education</vt:lpstr>
      <vt:lpstr>SB 120 - Continued</vt:lpstr>
      <vt:lpstr>SB 129 – Property</vt:lpstr>
      <vt:lpstr>SB 129 - Continued</vt:lpstr>
      <vt:lpstr>SB 129 - Continued</vt:lpstr>
      <vt:lpstr>SB 130  – Gift Cards</vt:lpstr>
      <vt:lpstr>SB 130 - Continued</vt:lpstr>
      <vt:lpstr>SB 133 – Sanctioning Bodies For Boxing and Wrestling Exhibitions</vt:lpstr>
      <vt:lpstr>SB 136 – Transportation</vt:lpstr>
      <vt:lpstr>SB 136 - Continued</vt:lpstr>
      <vt:lpstr>SB 136 - Continued</vt:lpstr>
      <vt:lpstr>SB 136 - Continued</vt:lpstr>
      <vt:lpstr>SB 145 – Retail Installment Contracts</vt:lpstr>
      <vt:lpstr>SB 162 – Unemployment Insurance</vt:lpstr>
      <vt:lpstr>SB 169 – Administrative Subpoenas</vt:lpstr>
      <vt:lpstr>SB 179 – Nuclear Energy</vt:lpstr>
      <vt:lpstr>SB 181 – Children</vt:lpstr>
      <vt:lpstr>SB 181 - Continued</vt:lpstr>
      <vt:lpstr>SB 181 - Continued</vt:lpstr>
      <vt:lpstr>SB 181 - Continued</vt:lpstr>
      <vt:lpstr>SB 183 – Fiduciary Duties Owed to the State-Administered Retirement Systems</vt:lpstr>
      <vt:lpstr>SB 190 – Charitable Gaming</vt:lpstr>
      <vt:lpstr>SB 201 – Workers’ Compensation</vt:lpstr>
      <vt:lpstr>SB 201 - Continued</vt:lpstr>
      <vt:lpstr>SB 201 - Continued</vt:lpstr>
      <vt:lpstr>SB 202 – Regulated Beverages</vt:lpstr>
      <vt:lpstr>SB 202 - Continued</vt:lpstr>
      <vt:lpstr>SB 207 - Education</vt:lpstr>
      <vt:lpstr>SB 207 - Continued</vt:lpstr>
      <vt:lpstr>SB 207 - Continued</vt:lpstr>
      <vt:lpstr>SB 237 – Public Safety</vt:lpstr>
      <vt:lpstr>SB 237 - Continued</vt:lpstr>
      <vt:lpstr>SB 244 – Operations of the Department of Law</vt:lpstr>
      <vt:lpstr>SB 245 – Department of Fish and Wildlife Resources Commission</vt:lpstr>
      <vt:lpstr>HB 1 – Individual Income Tax Rate</vt:lpstr>
      <vt:lpstr>HB 4 – Initiatives Regarding Diversity, Equity and Inclusion</vt:lpstr>
      <vt:lpstr>HB 4 - Continued</vt:lpstr>
      <vt:lpstr>HB 4 - Continued</vt:lpstr>
      <vt:lpstr>HB 4 - Continued</vt:lpstr>
      <vt:lpstr>HB 4 - Continued</vt:lpstr>
      <vt:lpstr>HB 4 - Continued</vt:lpstr>
      <vt:lpstr>HB 10 – Rights of Real Property Owners</vt:lpstr>
      <vt:lpstr>HB 10 – Continued </vt:lpstr>
      <vt:lpstr>HB 10 – Continued </vt:lpstr>
      <vt:lpstr>HB 10 – Continued </vt:lpstr>
      <vt:lpstr>HB 10 – Continued </vt:lpstr>
      <vt:lpstr>HB 15 – Instruction Permits</vt:lpstr>
      <vt:lpstr>HB 15 – Continued </vt:lpstr>
      <vt:lpstr>HB 19 – Privacy Protection</vt:lpstr>
      <vt:lpstr>HB 19 – Continued </vt:lpstr>
      <vt:lpstr>HB 24 – Conservation </vt:lpstr>
      <vt:lpstr>HB 24 – Continued  </vt:lpstr>
      <vt:lpstr>HB 27 – Planned Communities</vt:lpstr>
      <vt:lpstr>HB 30 – Public Employee Benefits</vt:lpstr>
      <vt:lpstr>HB 38 – Orders of Protection</vt:lpstr>
      <vt:lpstr>HB 45 – Campaign Finance</vt:lpstr>
      <vt:lpstr>HB 45 – Continued </vt:lpstr>
      <vt:lpstr>HB 45 – Continued </vt:lpstr>
      <vt:lpstr>HB 45 – Continued </vt:lpstr>
      <vt:lpstr>HB 45 – Continued </vt:lpstr>
      <vt:lpstr>HB 54 – Building Trade Professions</vt:lpstr>
      <vt:lpstr>HB 90 – Maternal Health</vt:lpstr>
      <vt:lpstr>HB 90 – Continued </vt:lpstr>
      <vt:lpstr>HB 132 – Home and Hospital Instruction</vt:lpstr>
      <vt:lpstr>HB 136 – Corrections</vt:lpstr>
      <vt:lpstr>HB 157- Special License Plates</vt:lpstr>
      <vt:lpstr>HB 160 – Manufactured Housing</vt:lpstr>
      <vt:lpstr>HB 164 – Adoption</vt:lpstr>
      <vt:lpstr>HB 190 – Advanced Educational Opportunities</vt:lpstr>
      <vt:lpstr>HB 191 – Interment at State Veterans’ Cemeteries  </vt:lpstr>
      <vt:lpstr>HB 196 – Coal Mining </vt:lpstr>
      <vt:lpstr>HB 201 – Theft By Failure to Make Required Disposition of Property</vt:lpstr>
      <vt:lpstr>HB 208 – Technology in Public Schools </vt:lpstr>
      <vt:lpstr>HB 219 – Sexual Assault Emergency Response Training</vt:lpstr>
      <vt:lpstr>HB 233 – Property and Casualty Insurance Protections</vt:lpstr>
      <vt:lpstr>HB 233 – Continued </vt:lpstr>
      <vt:lpstr>HB 233 – Continued </vt:lpstr>
      <vt:lpstr>HB 241 – Education </vt:lpstr>
      <vt:lpstr>HB 242 – Child Dependency, Neglect, and Abuse Reports</vt:lpstr>
      <vt:lpstr>HB 313 – Dates of Recognition</vt:lpstr>
      <vt:lpstr>HB 315 – Acquisition of Agricultural Land</vt:lpstr>
      <vt:lpstr>HB 342 – Financial Literacy</vt:lpstr>
      <vt:lpstr>HB 390 – Motor Vehicle Insurance</vt:lpstr>
      <vt:lpstr>HB 390 – Continued </vt:lpstr>
      <vt:lpstr>HB 391 – Honey </vt:lpstr>
      <vt:lpstr>HB 398 – Occupational Safety and Health</vt:lpstr>
      <vt:lpstr>HB 398 – Continued </vt:lpstr>
      <vt:lpstr>HB 399 – Interference With a Legislative Proceeding</vt:lpstr>
      <vt:lpstr>HB 399 - Continued</vt:lpstr>
      <vt:lpstr>HB 399 - Continued</vt:lpstr>
      <vt:lpstr>HB 437 – Alcoholic Beverages  </vt:lpstr>
      <vt:lpstr>HB 443 – Hal Rogers Parkway </vt:lpstr>
      <vt:lpstr>HB 444 – Commercial Driver’s Licenses</vt:lpstr>
      <vt:lpstr>HB 455 – Elections </vt:lpstr>
      <vt:lpstr>HB 462 – Correction of Marriage Documents</vt:lpstr>
      <vt:lpstr>HB 473 – Consumer Data Privacy </vt:lpstr>
      <vt:lpstr>HB 493 – Towing and Storage of Motor Vehicles</vt:lpstr>
      <vt:lpstr>HB 520 – Law Enforcement Records</vt:lpstr>
      <vt:lpstr>HB 544 – Disaster Relief</vt:lpstr>
      <vt:lpstr>HB 552 – Economic Development</vt:lpstr>
      <vt:lpstr>HB 552 - Continued</vt:lpstr>
      <vt:lpstr>HB 555 – Local Government Financial Practices</vt:lpstr>
      <vt:lpstr>HB 555 – Continued   </vt:lpstr>
      <vt:lpstr>HB 606 – Interlocal Agreements for Real Estate Development </vt:lpstr>
      <vt:lpstr>HB 618 – Alcoholic Beverages</vt:lpstr>
      <vt:lpstr>HB 662 – Personally Identifiable Information</vt:lpstr>
      <vt:lpstr>HB 662 – Continued </vt:lpstr>
      <vt:lpstr>HB 664 – Jared Lee Helton Act of 2025</vt:lpstr>
      <vt:lpstr>HB 664 – Continued </vt:lpstr>
      <vt:lpstr>HB 684 – Elections </vt:lpstr>
      <vt:lpstr>HB 684 – Continued </vt:lpstr>
      <vt:lpstr>HB 684 – Continued </vt:lpstr>
      <vt:lpstr>HB 684 – Continued </vt:lpstr>
      <vt:lpstr>HB 695 – Medicaid </vt:lpstr>
      <vt:lpstr>HB 701 – Blockchain Digital Assets</vt:lpstr>
      <vt:lpstr>HB 701 – Continued </vt:lpstr>
      <vt:lpstr>HB 775 – Fiscal Matters</vt:lpstr>
    </vt:vector>
  </TitlesOfParts>
  <Company>LRC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Legislative Update  Updates from the Capitol Legislative Research Commission CLE</dc:title>
  <dc:creator>Roof, Randall (LRC)</dc:creator>
  <cp:lastModifiedBy>Kiser, Roberta (LRC)</cp:lastModifiedBy>
  <cp:revision>335</cp:revision>
  <dcterms:created xsi:type="dcterms:W3CDTF">2024-06-18T13:00:18Z</dcterms:created>
  <dcterms:modified xsi:type="dcterms:W3CDTF">2025-05-30T19:26:10Z</dcterms:modified>
</cp:coreProperties>
</file>