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1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4526" r:id="rId4"/>
  </p:sldMasterIdLst>
  <p:notesMasterIdLst>
    <p:notesMasterId r:id="rId26"/>
  </p:notesMasterIdLst>
  <p:handoutMasterIdLst>
    <p:handoutMasterId r:id="rId27"/>
  </p:handoutMasterIdLst>
  <p:sldIdLst>
    <p:sldId id="289" r:id="rId5"/>
    <p:sldId id="270" r:id="rId6"/>
    <p:sldId id="272" r:id="rId7"/>
    <p:sldId id="257" r:id="rId8"/>
    <p:sldId id="258" r:id="rId9"/>
    <p:sldId id="259" r:id="rId10"/>
    <p:sldId id="260" r:id="rId11"/>
    <p:sldId id="261" r:id="rId12"/>
    <p:sldId id="262" r:id="rId13"/>
    <p:sldId id="292" r:id="rId14"/>
    <p:sldId id="263" r:id="rId15"/>
    <p:sldId id="287" r:id="rId16"/>
    <p:sldId id="264" r:id="rId17"/>
    <p:sldId id="291" r:id="rId18"/>
    <p:sldId id="293" r:id="rId19"/>
    <p:sldId id="273" r:id="rId20"/>
    <p:sldId id="276" r:id="rId21"/>
    <p:sldId id="279" r:id="rId22"/>
    <p:sldId id="265" r:id="rId23"/>
    <p:sldId id="267" r:id="rId24"/>
    <p:sldId id="269" r:id="rId25"/>
  </p:sldIdLst>
  <p:sldSz cx="12192000" cy="6858000"/>
  <p:notesSz cx="6950075" cy="923607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03F05BD-C7AC-4A54-9417-BA96CBC571B0}" v="12" vWet="16" dt="2023-09-13T13:56:05.256"/>
    <p1510:client id="{BC007CCA-E977-4B10-BD6E-FDECEF17CAAA}" v="32" dt="2023-09-13T15:32:49.94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7" d="100"/>
          <a:sy n="107" d="100"/>
        </p:scale>
        <p:origin x="714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microsoft.com/office/2015/10/relationships/revisionInfo" Target="revisionInfo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handoutMaster" Target="handoutMasters/handoutMaster1.xml"/><Relationship Id="rId30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128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/>
              <a:t>Who is Paying the Nursing Home Bill?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128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Who is Paying the Nursing Home Bill?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tint val="98000"/>
                    <a:lumMod val="114000"/>
                  </a:schemeClr>
                </a:gs>
                <a:gs pos="100000">
                  <a:schemeClr val="accent1">
                    <a:shade val="90000"/>
                    <a:lumMod val="84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63500" dist="38100" dir="5400000" rotWithShape="0">
                <a:srgbClr val="000000">
                  <a:alpha val="60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l"/>
            </a:scene3d>
            <a:sp3d prstMaterial="plastic">
              <a:bevelT w="0" h="0"/>
            </a:sp3d>
          </c:spPr>
          <c:invertIfNegative val="0"/>
          <c:dPt>
            <c:idx val="0"/>
            <c:invertIfNegative val="0"/>
            <c:bubble3D val="0"/>
            <c:spPr>
              <a:gradFill rotWithShape="1">
                <a:gsLst>
                  <a:gs pos="0">
                    <a:schemeClr val="accent1">
                      <a:tint val="98000"/>
                      <a:satMod val="110000"/>
                      <a:lumMod val="104000"/>
                    </a:schemeClr>
                  </a:gs>
                  <a:gs pos="69000">
                    <a:schemeClr val="accent1">
                      <a:shade val="88000"/>
                      <a:satMod val="130000"/>
                      <a:lumMod val="92000"/>
                    </a:schemeClr>
                  </a:gs>
                  <a:gs pos="100000">
                    <a:schemeClr val="accent1">
                      <a:shade val="78000"/>
                      <a:satMod val="130000"/>
                      <a:lumMod val="92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50800" dist="50800" dir="5400000" sx="96000" sy="96000" rotWithShape="0">
                  <a:srgbClr val="000000">
                    <a:alpha val="48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balanced" dir="t">
                  <a:rot lat="0" lon="0" rev="1080000"/>
                </a:lightRig>
              </a:scene3d>
              <a:sp3d>
                <a:bevelT w="38100" h="12700" prst="softRound"/>
              </a:sp3d>
            </c:spPr>
            <c:extLst>
              <c:ext xmlns:c16="http://schemas.microsoft.com/office/drawing/2014/chart" uri="{C3380CC4-5D6E-409C-BE32-E72D297353CC}">
                <c16:uniqueId val="{00000001-D44C-456A-8358-0D4CB56F9B38}"/>
              </c:ext>
            </c:extLst>
          </c:dPt>
          <c:dPt>
            <c:idx val="1"/>
            <c:invertIfNegative val="0"/>
            <c:bubble3D val="0"/>
            <c:spPr>
              <a:gradFill rotWithShape="1">
                <a:gsLst>
                  <a:gs pos="0">
                    <a:schemeClr val="accent1">
                      <a:tint val="98000"/>
                      <a:satMod val="110000"/>
                      <a:lumMod val="104000"/>
                    </a:schemeClr>
                  </a:gs>
                  <a:gs pos="69000">
                    <a:schemeClr val="accent1">
                      <a:shade val="88000"/>
                      <a:satMod val="130000"/>
                      <a:lumMod val="92000"/>
                    </a:schemeClr>
                  </a:gs>
                  <a:gs pos="100000">
                    <a:schemeClr val="accent1">
                      <a:shade val="78000"/>
                      <a:satMod val="130000"/>
                      <a:lumMod val="92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50800" dist="50800" dir="5400000" sx="96000" sy="96000" rotWithShape="0">
                  <a:srgbClr val="000000">
                    <a:alpha val="48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balanced" dir="t">
                  <a:rot lat="0" lon="0" rev="1080000"/>
                </a:lightRig>
              </a:scene3d>
              <a:sp3d>
                <a:bevelT w="38100" h="12700" prst="softRound"/>
              </a:sp3d>
            </c:spPr>
            <c:extLst>
              <c:ext xmlns:c16="http://schemas.microsoft.com/office/drawing/2014/chart" uri="{C3380CC4-5D6E-409C-BE32-E72D297353CC}">
                <c16:uniqueId val="{00000003-D44C-456A-8358-0D4CB56F9B38}"/>
              </c:ext>
            </c:extLst>
          </c:dPt>
          <c:dPt>
            <c:idx val="2"/>
            <c:invertIfNegative val="0"/>
            <c:bubble3D val="0"/>
            <c:spPr>
              <a:gradFill rotWithShape="1">
                <a:gsLst>
                  <a:gs pos="0">
                    <a:schemeClr val="accent1">
                      <a:tint val="98000"/>
                      <a:satMod val="110000"/>
                      <a:lumMod val="104000"/>
                    </a:schemeClr>
                  </a:gs>
                  <a:gs pos="69000">
                    <a:schemeClr val="accent1">
                      <a:shade val="88000"/>
                      <a:satMod val="130000"/>
                      <a:lumMod val="92000"/>
                    </a:schemeClr>
                  </a:gs>
                  <a:gs pos="100000">
                    <a:schemeClr val="accent1">
                      <a:shade val="78000"/>
                      <a:satMod val="130000"/>
                      <a:lumMod val="92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50800" dist="50800" dir="5400000" sx="96000" sy="96000" rotWithShape="0">
                  <a:srgbClr val="000000">
                    <a:alpha val="48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balanced" dir="t">
                  <a:rot lat="0" lon="0" rev="1080000"/>
                </a:lightRig>
              </a:scene3d>
              <a:sp3d>
                <a:bevelT w="38100" h="12700" prst="softRound"/>
              </a:sp3d>
            </c:spPr>
            <c:extLst>
              <c:ext xmlns:c16="http://schemas.microsoft.com/office/drawing/2014/chart" uri="{C3380CC4-5D6E-409C-BE32-E72D297353CC}">
                <c16:uniqueId val="{00000005-D44C-456A-8358-0D4CB56F9B38}"/>
              </c:ext>
            </c:extLst>
          </c:dPt>
          <c:dPt>
            <c:idx val="3"/>
            <c:invertIfNegative val="0"/>
            <c:bubble3D val="0"/>
            <c:spPr>
              <a:gradFill rotWithShape="1">
                <a:gsLst>
                  <a:gs pos="0">
                    <a:schemeClr val="accent1">
                      <a:tint val="98000"/>
                      <a:satMod val="110000"/>
                      <a:lumMod val="104000"/>
                    </a:schemeClr>
                  </a:gs>
                  <a:gs pos="69000">
                    <a:schemeClr val="accent1">
                      <a:shade val="88000"/>
                      <a:satMod val="130000"/>
                      <a:lumMod val="92000"/>
                    </a:schemeClr>
                  </a:gs>
                  <a:gs pos="100000">
                    <a:schemeClr val="accent1">
                      <a:shade val="78000"/>
                      <a:satMod val="130000"/>
                      <a:lumMod val="92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50800" dist="50800" dir="5400000" sx="96000" sy="96000" rotWithShape="0">
                  <a:srgbClr val="000000">
                    <a:alpha val="48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balanced" dir="t">
                  <a:rot lat="0" lon="0" rev="1080000"/>
                </a:lightRig>
              </a:scene3d>
              <a:sp3d>
                <a:bevelT w="38100" h="12700" prst="softRound"/>
              </a:sp3d>
            </c:spPr>
            <c:extLst>
              <c:ext xmlns:c16="http://schemas.microsoft.com/office/drawing/2014/chart" uri="{C3380CC4-5D6E-409C-BE32-E72D297353CC}">
                <c16:uniqueId val="{00000007-D44C-456A-8358-0D4CB56F9B38}"/>
              </c:ext>
            </c:extLst>
          </c:dPt>
          <c:dPt>
            <c:idx val="4"/>
            <c:invertIfNegative val="0"/>
            <c:bubble3D val="0"/>
            <c:spPr>
              <a:gradFill rotWithShape="1">
                <a:gsLst>
                  <a:gs pos="0">
                    <a:schemeClr val="accent1">
                      <a:tint val="98000"/>
                      <a:satMod val="110000"/>
                      <a:lumMod val="104000"/>
                    </a:schemeClr>
                  </a:gs>
                  <a:gs pos="69000">
                    <a:schemeClr val="accent1">
                      <a:shade val="88000"/>
                      <a:satMod val="130000"/>
                      <a:lumMod val="92000"/>
                    </a:schemeClr>
                  </a:gs>
                  <a:gs pos="100000">
                    <a:schemeClr val="accent1">
                      <a:shade val="78000"/>
                      <a:satMod val="130000"/>
                      <a:lumMod val="92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50800" dist="50800" dir="5400000" sx="96000" sy="96000" rotWithShape="0">
                  <a:srgbClr val="000000">
                    <a:alpha val="48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balanced" dir="t">
                  <a:rot lat="0" lon="0" rev="1080000"/>
                </a:lightRig>
              </a:scene3d>
              <a:sp3d>
                <a:bevelT w="38100" h="12700" prst="softRound"/>
              </a:sp3d>
            </c:spPr>
            <c:extLst>
              <c:ext xmlns:c16="http://schemas.microsoft.com/office/drawing/2014/chart" uri="{C3380CC4-5D6E-409C-BE32-E72D297353CC}">
                <c16:uniqueId val="{00000009-D44C-456A-8358-0D4CB56F9B38}"/>
              </c:ext>
            </c:extLst>
          </c:dPt>
          <c:dLbls>
            <c:dLbl>
              <c:idx val="1"/>
              <c:layout>
                <c:manualLayout>
                  <c:x val="-8.2656845557853003E-3"/>
                  <c:y val="7.115836498671123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D44C-456A-8358-0D4CB56F9B38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Private Pay</c:v>
                </c:pt>
                <c:pt idx="1">
                  <c:v>Medicare</c:v>
                </c:pt>
                <c:pt idx="2">
                  <c:v>LTC Insurance</c:v>
                </c:pt>
                <c:pt idx="3">
                  <c:v>Medicaid</c:v>
                </c:pt>
                <c:pt idx="4">
                  <c:v>Other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21</c:v>
                </c:pt>
                <c:pt idx="1">
                  <c:v>4</c:v>
                </c:pt>
                <c:pt idx="2">
                  <c:v>1</c:v>
                </c:pt>
                <c:pt idx="3">
                  <c:v>70</c:v>
                </c:pt>
                <c:pt idx="4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D44C-456A-8358-0D4CB56F9B3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axId val="1021352288"/>
        <c:axId val="1076599152"/>
      </c:barChart>
      <c:catAx>
        <c:axId val="102135228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12700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076599152"/>
        <c:crosses val="autoZero"/>
        <c:auto val="1"/>
        <c:lblAlgn val="ctr"/>
        <c:lblOffset val="100"/>
        <c:noMultiLvlLbl val="0"/>
      </c:catAx>
      <c:valAx>
        <c:axId val="107659915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02135228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acrossLinear" id="2">
  <a:schemeClr val="accent1"/>
  <a:schemeClr val="accent2"/>
  <a:schemeClr val="accent3"/>
  <a:schemeClr val="accent4"/>
  <a:schemeClr val="accent5"/>
  <a:schemeClr val="accent6"/>
</cs:colorStyle>
</file>

<file path=ppt/charts/style1.xml><?xml version="1.0" encoding="utf-8"?>
<cs:chartStyle xmlns:cs="http://schemas.microsoft.com/office/drawing/2012/chartStyle" xmlns:a="http://schemas.openxmlformats.org/drawingml/2006/main" id="344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tx1"/>
    </cs:fontRef>
  </cs:dataPoint>
  <cs:dataPoint3D>
    <cs:lnRef idx="0"/>
    <cs:fillRef idx="3">
      <cs:styleClr val="auto"/>
    </cs:fillRef>
    <cs:effectRef idx="3"/>
    <cs:fontRef idx="minor">
      <a:schemeClr val="tx1"/>
    </cs:fontRef>
  </cs:dataPoint3D>
  <cs:dataPointLine>
    <cs:lnRef idx="0">
      <cs:styleClr val="auto"/>
    </cs:lnRef>
    <cs:fillRef idx="3"/>
    <cs:effectRef idx="3"/>
    <cs:fontRef idx="minor">
      <a:schemeClr val="tx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tx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lt1"/>
    </cs:fontRef>
  </cs:wall>
</cs:chartStyle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svg"/><Relationship Id="rId1" Type="http://schemas.openxmlformats.org/officeDocument/2006/relationships/image" Target="../media/image3.png"/><Relationship Id="rId4" Type="http://schemas.openxmlformats.org/officeDocument/2006/relationships/image" Target="../media/image6.svg"/></Relationships>
</file>

<file path=ppt/diagrams/_rels/data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svg"/><Relationship Id="rId1" Type="http://schemas.openxmlformats.org/officeDocument/2006/relationships/image" Target="../media/image15.png"/><Relationship Id="rId6" Type="http://schemas.openxmlformats.org/officeDocument/2006/relationships/image" Target="../media/image20.svg"/><Relationship Id="rId5" Type="http://schemas.openxmlformats.org/officeDocument/2006/relationships/image" Target="../media/image19.png"/><Relationship Id="rId4" Type="http://schemas.openxmlformats.org/officeDocument/2006/relationships/image" Target="../media/image18.svg"/></Relationships>
</file>

<file path=ppt/diagrams/_rels/data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3" Type="http://schemas.openxmlformats.org/officeDocument/2006/relationships/image" Target="../media/image27.svg"/><Relationship Id="rId7" Type="http://schemas.openxmlformats.org/officeDocument/2006/relationships/image" Target="../media/image31.svg"/><Relationship Id="rId2" Type="http://schemas.openxmlformats.org/officeDocument/2006/relationships/image" Target="../media/image26.png"/><Relationship Id="rId1" Type="http://schemas.openxmlformats.org/officeDocument/2006/relationships/hyperlink" Target="mailto:mary@bgelderlaw.com" TargetMode="External"/><Relationship Id="rId6" Type="http://schemas.openxmlformats.org/officeDocument/2006/relationships/image" Target="../media/image30.png"/><Relationship Id="rId5" Type="http://schemas.openxmlformats.org/officeDocument/2006/relationships/image" Target="../media/image29.svg"/><Relationship Id="rId4" Type="http://schemas.openxmlformats.org/officeDocument/2006/relationships/image" Target="../media/image28.png"/><Relationship Id="rId9" Type="http://schemas.openxmlformats.org/officeDocument/2006/relationships/image" Target="../media/image33.sv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svg"/><Relationship Id="rId1" Type="http://schemas.openxmlformats.org/officeDocument/2006/relationships/image" Target="../media/image3.png"/><Relationship Id="rId4" Type="http://schemas.openxmlformats.org/officeDocument/2006/relationships/image" Target="../media/image6.svg"/></Relationships>
</file>

<file path=ppt/diagrams/_rels/drawing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svg"/><Relationship Id="rId1" Type="http://schemas.openxmlformats.org/officeDocument/2006/relationships/image" Target="../media/image15.png"/><Relationship Id="rId6" Type="http://schemas.openxmlformats.org/officeDocument/2006/relationships/image" Target="../media/image20.svg"/><Relationship Id="rId5" Type="http://schemas.openxmlformats.org/officeDocument/2006/relationships/image" Target="../media/image19.png"/><Relationship Id="rId4" Type="http://schemas.openxmlformats.org/officeDocument/2006/relationships/image" Target="../media/image18.svg"/></Relationships>
</file>

<file path=ppt/diagrams/_rels/drawing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3" Type="http://schemas.openxmlformats.org/officeDocument/2006/relationships/image" Target="../media/image28.png"/><Relationship Id="rId7" Type="http://schemas.openxmlformats.org/officeDocument/2006/relationships/hyperlink" Target="mailto:mary@bgelderlaw.com" TargetMode="External"/><Relationship Id="rId2" Type="http://schemas.openxmlformats.org/officeDocument/2006/relationships/image" Target="../media/image27.svg"/><Relationship Id="rId1" Type="http://schemas.openxmlformats.org/officeDocument/2006/relationships/image" Target="../media/image26.png"/><Relationship Id="rId6" Type="http://schemas.openxmlformats.org/officeDocument/2006/relationships/image" Target="../media/image31.svg"/><Relationship Id="rId5" Type="http://schemas.openxmlformats.org/officeDocument/2006/relationships/image" Target="../media/image30.png"/><Relationship Id="rId4" Type="http://schemas.openxmlformats.org/officeDocument/2006/relationships/image" Target="../media/image29.svg"/><Relationship Id="rId9" Type="http://schemas.openxmlformats.org/officeDocument/2006/relationships/image" Target="../media/image33.sv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18/5/colors/Iconchunking_neutralicontext_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bg1"/>
    </dgm:fillClrLst>
    <dgm:linClrLst meth="repeat">
      <a:schemeClr val="lt1">
        <a:alpha val="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bg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18/5/colors/Iconchunking_neutralicon_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bg1"/>
    </dgm:fillClrLst>
    <dgm:linClrLst meth="repeat">
      <a:schemeClr val="lt1">
        <a:alpha val="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18/5/colors/Iconchunking_neutralbg_accent3_2">
  <dgm:title val=""/>
  <dgm:desc val=""/>
  <dgm:catLst>
    <dgm:cat type="accent3" pri="132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3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alignNode1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ln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bg1">
        <a:lumMod val="95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816BB39-7F26-42B5-8595-14D7751EECC3}" type="doc">
      <dgm:prSet loTypeId="urn:microsoft.com/office/officeart/2018/2/layout/IconVerticalSolidList" loCatId="icon" qsTypeId="urn:microsoft.com/office/officeart/2005/8/quickstyle/simple4" qsCatId="simple" csTypeId="urn:microsoft.com/office/officeart/2018/5/colors/Iconchunking_neutralicontext_colorful1" csCatId="colorful" phldr="1"/>
      <dgm:spPr/>
      <dgm:t>
        <a:bodyPr/>
        <a:lstStyle/>
        <a:p>
          <a:endParaRPr lang="en-US"/>
        </a:p>
      </dgm:t>
    </dgm:pt>
    <dgm:pt modelId="{FD6B48AD-F8A9-44C0-AEAD-602D41DC0EBC}">
      <dgm:prSet/>
      <dgm:spPr/>
      <dgm:t>
        <a:bodyPr/>
        <a:lstStyle/>
        <a:p>
          <a:r>
            <a:rPr lang="en-US"/>
            <a:t>Be actively involved and make informed decisions instead reacting to an emergency. </a:t>
          </a:r>
        </a:p>
      </dgm:t>
    </dgm:pt>
    <dgm:pt modelId="{54CE416C-518B-4AD5-8B67-F40221A0E5AF}" type="parTrans" cxnId="{A039FEA5-F573-4AE9-B639-B2DF7DB1102F}">
      <dgm:prSet/>
      <dgm:spPr/>
      <dgm:t>
        <a:bodyPr/>
        <a:lstStyle/>
        <a:p>
          <a:endParaRPr lang="en-US"/>
        </a:p>
      </dgm:t>
    </dgm:pt>
    <dgm:pt modelId="{C73E128F-038B-47EA-A210-CFC91F977ED9}" type="sibTrans" cxnId="{A039FEA5-F573-4AE9-B639-B2DF7DB1102F}">
      <dgm:prSet/>
      <dgm:spPr/>
      <dgm:t>
        <a:bodyPr/>
        <a:lstStyle/>
        <a:p>
          <a:endParaRPr lang="en-US"/>
        </a:p>
      </dgm:t>
    </dgm:pt>
    <dgm:pt modelId="{FFFAF40C-C426-4809-85CA-55750A4D4E31}">
      <dgm:prSet/>
      <dgm:spPr/>
      <dgm:t>
        <a:bodyPr/>
        <a:lstStyle/>
        <a:p>
          <a:r>
            <a:rPr lang="en-US"/>
            <a:t>Competency is more likely to fade as time progresses. </a:t>
          </a:r>
        </a:p>
      </dgm:t>
    </dgm:pt>
    <dgm:pt modelId="{67C66F15-36C6-45B1-9306-988267F29672}" type="parTrans" cxnId="{3033E619-7EBE-4308-9C68-614610322BDB}">
      <dgm:prSet/>
      <dgm:spPr/>
      <dgm:t>
        <a:bodyPr/>
        <a:lstStyle/>
        <a:p>
          <a:endParaRPr lang="en-US"/>
        </a:p>
      </dgm:t>
    </dgm:pt>
    <dgm:pt modelId="{E62CF902-D91C-4795-8762-08042685E04B}" type="sibTrans" cxnId="{3033E619-7EBE-4308-9C68-614610322BDB}">
      <dgm:prSet/>
      <dgm:spPr/>
      <dgm:t>
        <a:bodyPr/>
        <a:lstStyle/>
        <a:p>
          <a:endParaRPr lang="en-US"/>
        </a:p>
      </dgm:t>
    </dgm:pt>
    <dgm:pt modelId="{A72DB4FE-B97D-4C79-B9D0-FE880856216B}" type="pres">
      <dgm:prSet presAssocID="{2816BB39-7F26-42B5-8595-14D7751EECC3}" presName="root" presStyleCnt="0">
        <dgm:presLayoutVars>
          <dgm:dir/>
          <dgm:resizeHandles val="exact"/>
        </dgm:presLayoutVars>
      </dgm:prSet>
      <dgm:spPr/>
    </dgm:pt>
    <dgm:pt modelId="{5BD89272-BC4C-430A-A904-9A8545EF7D79}" type="pres">
      <dgm:prSet presAssocID="{FD6B48AD-F8A9-44C0-AEAD-602D41DC0EBC}" presName="compNode" presStyleCnt="0"/>
      <dgm:spPr/>
    </dgm:pt>
    <dgm:pt modelId="{DD84CE87-177F-4B46-A56E-4FD0C1144E6D}" type="pres">
      <dgm:prSet presAssocID="{FD6B48AD-F8A9-44C0-AEAD-602D41DC0EBC}" presName="bgRect" presStyleLbl="bgShp" presStyleIdx="0" presStyleCnt="2"/>
      <dgm:spPr/>
    </dgm:pt>
    <dgm:pt modelId="{DF87F396-3E7B-426F-91BE-D96CBEFC3C57}" type="pres">
      <dgm:prSet presAssocID="{FD6B48AD-F8A9-44C0-AEAD-602D41DC0EBC}" presName="iconRect" presStyleLbl="node1" presStyleIdx="0" presStyleCnt="2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Head with Gears"/>
        </a:ext>
      </dgm:extLst>
    </dgm:pt>
    <dgm:pt modelId="{93843EA8-D229-4679-9727-F9CBBE05FC7E}" type="pres">
      <dgm:prSet presAssocID="{FD6B48AD-F8A9-44C0-AEAD-602D41DC0EBC}" presName="spaceRect" presStyleCnt="0"/>
      <dgm:spPr/>
    </dgm:pt>
    <dgm:pt modelId="{5DBB1891-68D6-40DD-83C6-B4350A42A4DB}" type="pres">
      <dgm:prSet presAssocID="{FD6B48AD-F8A9-44C0-AEAD-602D41DC0EBC}" presName="parTx" presStyleLbl="revTx" presStyleIdx="0" presStyleCnt="2">
        <dgm:presLayoutVars>
          <dgm:chMax val="0"/>
          <dgm:chPref val="0"/>
        </dgm:presLayoutVars>
      </dgm:prSet>
      <dgm:spPr/>
    </dgm:pt>
    <dgm:pt modelId="{D471993B-CDB1-412B-8A0E-20391FB18A64}" type="pres">
      <dgm:prSet presAssocID="{C73E128F-038B-47EA-A210-CFC91F977ED9}" presName="sibTrans" presStyleCnt="0"/>
      <dgm:spPr/>
    </dgm:pt>
    <dgm:pt modelId="{AA5408EA-6C00-4101-A58B-1F74F48D4CC7}" type="pres">
      <dgm:prSet presAssocID="{FFFAF40C-C426-4809-85CA-55750A4D4E31}" presName="compNode" presStyleCnt="0"/>
      <dgm:spPr/>
    </dgm:pt>
    <dgm:pt modelId="{14BF7AB7-4E91-403D-B9EF-DBDD79141C8B}" type="pres">
      <dgm:prSet presAssocID="{FFFAF40C-C426-4809-85CA-55750A4D4E31}" presName="bgRect" presStyleLbl="bgShp" presStyleIdx="1" presStyleCnt="2"/>
      <dgm:spPr/>
    </dgm:pt>
    <dgm:pt modelId="{430DBBCE-CC58-447B-968D-3628749680D1}" type="pres">
      <dgm:prSet presAssocID="{FFFAF40C-C426-4809-85CA-55750A4D4E31}" presName="iconRect" presStyleLbl="node1" presStyleIdx="1" presStyleCnt="2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Brain in head"/>
        </a:ext>
      </dgm:extLst>
    </dgm:pt>
    <dgm:pt modelId="{61DC35EE-4A54-448C-8A2F-2E067290F04E}" type="pres">
      <dgm:prSet presAssocID="{FFFAF40C-C426-4809-85CA-55750A4D4E31}" presName="spaceRect" presStyleCnt="0"/>
      <dgm:spPr/>
    </dgm:pt>
    <dgm:pt modelId="{2B983D83-8A12-445E-9072-589F5E0EEB62}" type="pres">
      <dgm:prSet presAssocID="{FFFAF40C-C426-4809-85CA-55750A4D4E31}" presName="parTx" presStyleLbl="revTx" presStyleIdx="1" presStyleCnt="2">
        <dgm:presLayoutVars>
          <dgm:chMax val="0"/>
          <dgm:chPref val="0"/>
        </dgm:presLayoutVars>
      </dgm:prSet>
      <dgm:spPr/>
    </dgm:pt>
  </dgm:ptLst>
  <dgm:cxnLst>
    <dgm:cxn modelId="{254CDC13-7ABE-4520-A6C9-EEBDD0487A78}" type="presOf" srcId="{FFFAF40C-C426-4809-85CA-55750A4D4E31}" destId="{2B983D83-8A12-445E-9072-589F5E0EEB62}" srcOrd="0" destOrd="0" presId="urn:microsoft.com/office/officeart/2018/2/layout/IconVerticalSolidList"/>
    <dgm:cxn modelId="{3033E619-7EBE-4308-9C68-614610322BDB}" srcId="{2816BB39-7F26-42B5-8595-14D7751EECC3}" destId="{FFFAF40C-C426-4809-85CA-55750A4D4E31}" srcOrd="1" destOrd="0" parTransId="{67C66F15-36C6-45B1-9306-988267F29672}" sibTransId="{E62CF902-D91C-4795-8762-08042685E04B}"/>
    <dgm:cxn modelId="{A9670E76-880A-412B-9609-2CA3B199A4BC}" type="presOf" srcId="{FD6B48AD-F8A9-44C0-AEAD-602D41DC0EBC}" destId="{5DBB1891-68D6-40DD-83C6-B4350A42A4DB}" srcOrd="0" destOrd="0" presId="urn:microsoft.com/office/officeart/2018/2/layout/IconVerticalSolidList"/>
    <dgm:cxn modelId="{A0EBB287-B7F3-4AEE-9E48-4FCC1E308FCD}" type="presOf" srcId="{2816BB39-7F26-42B5-8595-14D7751EECC3}" destId="{A72DB4FE-B97D-4C79-B9D0-FE880856216B}" srcOrd="0" destOrd="0" presId="urn:microsoft.com/office/officeart/2018/2/layout/IconVerticalSolidList"/>
    <dgm:cxn modelId="{A039FEA5-F573-4AE9-B639-B2DF7DB1102F}" srcId="{2816BB39-7F26-42B5-8595-14D7751EECC3}" destId="{FD6B48AD-F8A9-44C0-AEAD-602D41DC0EBC}" srcOrd="0" destOrd="0" parTransId="{54CE416C-518B-4AD5-8B67-F40221A0E5AF}" sibTransId="{C73E128F-038B-47EA-A210-CFC91F977ED9}"/>
    <dgm:cxn modelId="{608A8D86-B02E-4533-B17F-38B64A0337E5}" type="presParOf" srcId="{A72DB4FE-B97D-4C79-B9D0-FE880856216B}" destId="{5BD89272-BC4C-430A-A904-9A8545EF7D79}" srcOrd="0" destOrd="0" presId="urn:microsoft.com/office/officeart/2018/2/layout/IconVerticalSolidList"/>
    <dgm:cxn modelId="{AEB886A7-1F07-458B-AD6D-FF5AD217E23D}" type="presParOf" srcId="{5BD89272-BC4C-430A-A904-9A8545EF7D79}" destId="{DD84CE87-177F-4B46-A56E-4FD0C1144E6D}" srcOrd="0" destOrd="0" presId="urn:microsoft.com/office/officeart/2018/2/layout/IconVerticalSolidList"/>
    <dgm:cxn modelId="{EA9D7642-482D-4C3C-9B2F-AB652F8B65EF}" type="presParOf" srcId="{5BD89272-BC4C-430A-A904-9A8545EF7D79}" destId="{DF87F396-3E7B-426F-91BE-D96CBEFC3C57}" srcOrd="1" destOrd="0" presId="urn:microsoft.com/office/officeart/2018/2/layout/IconVerticalSolidList"/>
    <dgm:cxn modelId="{4056EDBC-0A03-48F6-AD13-D59C694FA90E}" type="presParOf" srcId="{5BD89272-BC4C-430A-A904-9A8545EF7D79}" destId="{93843EA8-D229-4679-9727-F9CBBE05FC7E}" srcOrd="2" destOrd="0" presId="urn:microsoft.com/office/officeart/2018/2/layout/IconVerticalSolidList"/>
    <dgm:cxn modelId="{26D7122C-6714-4FC4-AFE3-5FA8D2AA2F2A}" type="presParOf" srcId="{5BD89272-BC4C-430A-A904-9A8545EF7D79}" destId="{5DBB1891-68D6-40DD-83C6-B4350A42A4DB}" srcOrd="3" destOrd="0" presId="urn:microsoft.com/office/officeart/2018/2/layout/IconVerticalSolidList"/>
    <dgm:cxn modelId="{FF1C6028-B0EA-4948-BE9C-884DA4F7DCCE}" type="presParOf" srcId="{A72DB4FE-B97D-4C79-B9D0-FE880856216B}" destId="{D471993B-CDB1-412B-8A0E-20391FB18A64}" srcOrd="1" destOrd="0" presId="urn:microsoft.com/office/officeart/2018/2/layout/IconVerticalSolidList"/>
    <dgm:cxn modelId="{F27D2F8E-FE98-4085-A369-E82799DDB169}" type="presParOf" srcId="{A72DB4FE-B97D-4C79-B9D0-FE880856216B}" destId="{AA5408EA-6C00-4101-A58B-1F74F48D4CC7}" srcOrd="2" destOrd="0" presId="urn:microsoft.com/office/officeart/2018/2/layout/IconVerticalSolidList"/>
    <dgm:cxn modelId="{79528EB2-00AB-4B3D-BEA4-EB1F672DF22E}" type="presParOf" srcId="{AA5408EA-6C00-4101-A58B-1F74F48D4CC7}" destId="{14BF7AB7-4E91-403D-B9EF-DBDD79141C8B}" srcOrd="0" destOrd="0" presId="urn:microsoft.com/office/officeart/2018/2/layout/IconVerticalSolidList"/>
    <dgm:cxn modelId="{54742645-063A-46B2-97DC-A9B8C96D582E}" type="presParOf" srcId="{AA5408EA-6C00-4101-A58B-1F74F48D4CC7}" destId="{430DBBCE-CC58-447B-968D-3628749680D1}" srcOrd="1" destOrd="0" presId="urn:microsoft.com/office/officeart/2018/2/layout/IconVerticalSolidList"/>
    <dgm:cxn modelId="{8FF7F5BD-2C2E-4BCD-AFC9-EF25432AB60A}" type="presParOf" srcId="{AA5408EA-6C00-4101-A58B-1F74F48D4CC7}" destId="{61DC35EE-4A54-448C-8A2F-2E067290F04E}" srcOrd="2" destOrd="0" presId="urn:microsoft.com/office/officeart/2018/2/layout/IconVerticalSolidList"/>
    <dgm:cxn modelId="{E4E7906C-4B3F-4D84-BE23-637A0D8F0F0A}" type="presParOf" srcId="{AA5408EA-6C00-4101-A58B-1F74F48D4CC7}" destId="{2B983D83-8A12-445E-9072-589F5E0EEB62}" srcOrd="3" destOrd="0" presId="urn:microsoft.com/office/officeart/2018/2/layout/IconVerticalSoli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1E210F2C-F99A-4860-BFA9-7F0D791EDB0F}" type="doc">
      <dgm:prSet loTypeId="urn:microsoft.com/office/officeart/2018/5/layout/IconCircleLabelList" loCatId="icon" qsTypeId="urn:microsoft.com/office/officeart/2005/8/quickstyle/simple1" qsCatId="simple" csTypeId="urn:microsoft.com/office/officeart/2018/5/colors/Iconchunking_neutralicon_colorful1" csCatId="colorful" phldr="1"/>
      <dgm:spPr/>
      <dgm:t>
        <a:bodyPr/>
        <a:lstStyle/>
        <a:p>
          <a:endParaRPr lang="en-US"/>
        </a:p>
      </dgm:t>
    </dgm:pt>
    <dgm:pt modelId="{9F0B21FB-6D3B-4A59-9853-F93CF1D38037}">
      <dgm:prSet custT="1"/>
      <dgm:spPr/>
      <dgm:t>
        <a:bodyPr/>
        <a:lstStyle/>
        <a:p>
          <a:pPr>
            <a:lnSpc>
              <a:spcPct val="100000"/>
            </a:lnSpc>
            <a:defRPr cap="all"/>
          </a:pPr>
          <a:r>
            <a:rPr lang="en-US" sz="1600"/>
            <a:t>Property subject to probate:  property you own in your name alone without a beneficiary designation at the time of your death. </a:t>
          </a:r>
        </a:p>
      </dgm:t>
    </dgm:pt>
    <dgm:pt modelId="{0CADB280-838D-4783-895F-A974410EB693}" type="parTrans" cxnId="{6529CA54-1C7C-4653-8E11-AFB5CD54DB3A}">
      <dgm:prSet/>
      <dgm:spPr/>
      <dgm:t>
        <a:bodyPr/>
        <a:lstStyle/>
        <a:p>
          <a:endParaRPr lang="en-US"/>
        </a:p>
      </dgm:t>
    </dgm:pt>
    <dgm:pt modelId="{A66545C6-CBB7-479E-8A1B-5A8735F4823C}" type="sibTrans" cxnId="{6529CA54-1C7C-4653-8E11-AFB5CD54DB3A}">
      <dgm:prSet/>
      <dgm:spPr/>
      <dgm:t>
        <a:bodyPr/>
        <a:lstStyle/>
        <a:p>
          <a:endParaRPr lang="en-US"/>
        </a:p>
      </dgm:t>
    </dgm:pt>
    <dgm:pt modelId="{5A8DBC95-D9C4-450F-B54F-504E6A963458}">
      <dgm:prSet custT="1"/>
      <dgm:spPr/>
      <dgm:t>
        <a:bodyPr/>
        <a:lstStyle/>
        <a:p>
          <a:pPr>
            <a:lnSpc>
              <a:spcPct val="100000"/>
            </a:lnSpc>
            <a:defRPr cap="all"/>
          </a:pPr>
          <a:r>
            <a:rPr lang="en-US" sz="1600"/>
            <a:t>Probate court costs in Kentucky are under $300</a:t>
          </a:r>
        </a:p>
      </dgm:t>
    </dgm:pt>
    <dgm:pt modelId="{16ED4E47-462D-4B14-B15F-BE36288BFDE7}" type="parTrans" cxnId="{2D5CEDE8-2453-45F7-BF58-F2B19E4A4D55}">
      <dgm:prSet/>
      <dgm:spPr/>
      <dgm:t>
        <a:bodyPr/>
        <a:lstStyle/>
        <a:p>
          <a:endParaRPr lang="en-US"/>
        </a:p>
      </dgm:t>
    </dgm:pt>
    <dgm:pt modelId="{9E50EB50-0179-4967-AAAE-A5B6FAC839B6}" type="sibTrans" cxnId="{2D5CEDE8-2453-45F7-BF58-F2B19E4A4D55}">
      <dgm:prSet/>
      <dgm:spPr/>
      <dgm:t>
        <a:bodyPr/>
        <a:lstStyle/>
        <a:p>
          <a:endParaRPr lang="en-US"/>
        </a:p>
      </dgm:t>
    </dgm:pt>
    <dgm:pt modelId="{DC231F22-8264-4B12-9228-F7919A7499C8}">
      <dgm:prSet custT="1"/>
      <dgm:spPr/>
      <dgm:t>
        <a:bodyPr/>
        <a:lstStyle/>
        <a:p>
          <a:pPr>
            <a:lnSpc>
              <a:spcPct val="100000"/>
            </a:lnSpc>
            <a:defRPr cap="all"/>
          </a:pPr>
          <a:r>
            <a:rPr lang="en-US" sz="1600"/>
            <a:t>Probate takes AT LEAST 6 months but can be longer. </a:t>
          </a:r>
        </a:p>
      </dgm:t>
    </dgm:pt>
    <dgm:pt modelId="{46016B41-DE93-4C70-8FA8-5E7AD5E18D6B}" type="parTrans" cxnId="{DDAB3904-80B4-44F5-BDC7-F9E15A49F90E}">
      <dgm:prSet/>
      <dgm:spPr/>
      <dgm:t>
        <a:bodyPr/>
        <a:lstStyle/>
        <a:p>
          <a:endParaRPr lang="en-US"/>
        </a:p>
      </dgm:t>
    </dgm:pt>
    <dgm:pt modelId="{0356A8F0-7CCF-4B81-A3A8-3925639BDA04}" type="sibTrans" cxnId="{DDAB3904-80B4-44F5-BDC7-F9E15A49F90E}">
      <dgm:prSet/>
      <dgm:spPr/>
      <dgm:t>
        <a:bodyPr/>
        <a:lstStyle/>
        <a:p>
          <a:endParaRPr lang="en-US"/>
        </a:p>
      </dgm:t>
    </dgm:pt>
    <dgm:pt modelId="{EB653AFC-9C8B-4A0D-BE85-011B6EF49D7C}" type="pres">
      <dgm:prSet presAssocID="{1E210F2C-F99A-4860-BFA9-7F0D791EDB0F}" presName="root" presStyleCnt="0">
        <dgm:presLayoutVars>
          <dgm:dir/>
          <dgm:resizeHandles val="exact"/>
        </dgm:presLayoutVars>
      </dgm:prSet>
      <dgm:spPr/>
    </dgm:pt>
    <dgm:pt modelId="{7261B6BC-EAD0-4C70-BD84-5EC23385D5F3}" type="pres">
      <dgm:prSet presAssocID="{9F0B21FB-6D3B-4A59-9853-F93CF1D38037}" presName="compNode" presStyleCnt="0"/>
      <dgm:spPr/>
    </dgm:pt>
    <dgm:pt modelId="{760A9285-69A3-471A-ADEC-0784F89E4ACE}" type="pres">
      <dgm:prSet presAssocID="{9F0B21FB-6D3B-4A59-9853-F93CF1D38037}" presName="iconBgRect" presStyleLbl="bgShp" presStyleIdx="0" presStyleCnt="3"/>
      <dgm:spPr/>
    </dgm:pt>
    <dgm:pt modelId="{E0573CCD-CB1B-4BC0-96A4-877B5B8920EE}" type="pres">
      <dgm:prSet presAssocID="{9F0B21FB-6D3B-4A59-9853-F93CF1D38037}" presName="iconRect" presStyleLbl="node1" presStyleIdx="0" presStyleCnt="3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Gavel"/>
        </a:ext>
      </dgm:extLst>
    </dgm:pt>
    <dgm:pt modelId="{3B83613F-F91E-4CE6-84D9-CA5CE3808369}" type="pres">
      <dgm:prSet presAssocID="{9F0B21FB-6D3B-4A59-9853-F93CF1D38037}" presName="spaceRect" presStyleCnt="0"/>
      <dgm:spPr/>
    </dgm:pt>
    <dgm:pt modelId="{3B508BEB-EFD8-4460-AD71-49D768B10DE2}" type="pres">
      <dgm:prSet presAssocID="{9F0B21FB-6D3B-4A59-9853-F93CF1D38037}" presName="textRect" presStyleLbl="revTx" presStyleIdx="0" presStyleCnt="3" custScaleX="138730">
        <dgm:presLayoutVars>
          <dgm:chMax val="1"/>
          <dgm:chPref val="1"/>
        </dgm:presLayoutVars>
      </dgm:prSet>
      <dgm:spPr/>
    </dgm:pt>
    <dgm:pt modelId="{3FD46736-DEF6-4560-A276-2AD72DC3EFC5}" type="pres">
      <dgm:prSet presAssocID="{A66545C6-CBB7-479E-8A1B-5A8735F4823C}" presName="sibTrans" presStyleCnt="0"/>
      <dgm:spPr/>
    </dgm:pt>
    <dgm:pt modelId="{F7D17C49-4457-405B-89BD-E5BF81EA7185}" type="pres">
      <dgm:prSet presAssocID="{5A8DBC95-D9C4-450F-B54F-504E6A963458}" presName="compNode" presStyleCnt="0"/>
      <dgm:spPr/>
    </dgm:pt>
    <dgm:pt modelId="{5D795012-E33F-437E-9F25-4111C00CCC39}" type="pres">
      <dgm:prSet presAssocID="{5A8DBC95-D9C4-450F-B54F-504E6A963458}" presName="iconBgRect" presStyleLbl="bgShp" presStyleIdx="1" presStyleCnt="3"/>
      <dgm:spPr/>
    </dgm:pt>
    <dgm:pt modelId="{94088AEB-DB43-421A-B4F4-D35DB663FEC3}" type="pres">
      <dgm:prSet presAssocID="{5A8DBC95-D9C4-450F-B54F-504E6A963458}" presName="iconRect" presStyleLbl="node1" presStyleIdx="1" presStyleCnt="3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Money"/>
        </a:ext>
      </dgm:extLst>
    </dgm:pt>
    <dgm:pt modelId="{55D60D6C-AA7F-4B61-B789-C40327696F73}" type="pres">
      <dgm:prSet presAssocID="{5A8DBC95-D9C4-450F-B54F-504E6A963458}" presName="spaceRect" presStyleCnt="0"/>
      <dgm:spPr/>
    </dgm:pt>
    <dgm:pt modelId="{49589D7F-2F81-4D98-9C35-F4847253260C}" type="pres">
      <dgm:prSet presAssocID="{5A8DBC95-D9C4-450F-B54F-504E6A963458}" presName="textRect" presStyleLbl="revTx" presStyleIdx="1" presStyleCnt="3">
        <dgm:presLayoutVars>
          <dgm:chMax val="1"/>
          <dgm:chPref val="1"/>
        </dgm:presLayoutVars>
      </dgm:prSet>
      <dgm:spPr/>
    </dgm:pt>
    <dgm:pt modelId="{2B22F921-B175-4EF1-928F-51D177462716}" type="pres">
      <dgm:prSet presAssocID="{9E50EB50-0179-4967-AAAE-A5B6FAC839B6}" presName="sibTrans" presStyleCnt="0"/>
      <dgm:spPr/>
    </dgm:pt>
    <dgm:pt modelId="{6B2CD454-8144-4937-93AD-A6202CB5D277}" type="pres">
      <dgm:prSet presAssocID="{DC231F22-8264-4B12-9228-F7919A7499C8}" presName="compNode" presStyleCnt="0"/>
      <dgm:spPr/>
    </dgm:pt>
    <dgm:pt modelId="{37E9650C-2190-438D-BA7A-60B872C8A8FB}" type="pres">
      <dgm:prSet presAssocID="{DC231F22-8264-4B12-9228-F7919A7499C8}" presName="iconBgRect" presStyleLbl="bgShp" presStyleIdx="2" presStyleCnt="3" custLinFactNeighborX="56487" custLinFactNeighborY="-5503"/>
      <dgm:spPr/>
    </dgm:pt>
    <dgm:pt modelId="{16A18D26-7CF3-4218-BDA9-A1C7B38040D6}" type="pres">
      <dgm:prSet presAssocID="{DC231F22-8264-4B12-9228-F7919A7499C8}" presName="iconRect" presStyleLbl="node1" presStyleIdx="2" presStyleCnt="3" custLinFactNeighborX="98935" custLinFactNeighborY="10249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Dollar"/>
        </a:ext>
      </dgm:extLst>
    </dgm:pt>
    <dgm:pt modelId="{AFE0FFB2-BC88-4699-AC97-F95BCC04CDEE}" type="pres">
      <dgm:prSet presAssocID="{DC231F22-8264-4B12-9228-F7919A7499C8}" presName="spaceRect" presStyleCnt="0"/>
      <dgm:spPr/>
    </dgm:pt>
    <dgm:pt modelId="{98940FDB-1E90-4090-BBDA-EE85CCD6CA28}" type="pres">
      <dgm:prSet presAssocID="{DC231F22-8264-4B12-9228-F7919A7499C8}" presName="textRect" presStyleLbl="revTx" presStyleIdx="2" presStyleCnt="3" custLinFactNeighborX="26670" custLinFactNeighborY="-4621">
        <dgm:presLayoutVars>
          <dgm:chMax val="1"/>
          <dgm:chPref val="1"/>
        </dgm:presLayoutVars>
      </dgm:prSet>
      <dgm:spPr/>
    </dgm:pt>
  </dgm:ptLst>
  <dgm:cxnLst>
    <dgm:cxn modelId="{DDAB3904-80B4-44F5-BDC7-F9E15A49F90E}" srcId="{1E210F2C-F99A-4860-BFA9-7F0D791EDB0F}" destId="{DC231F22-8264-4B12-9228-F7919A7499C8}" srcOrd="2" destOrd="0" parTransId="{46016B41-DE93-4C70-8FA8-5E7AD5E18D6B}" sibTransId="{0356A8F0-7CCF-4B81-A3A8-3925639BDA04}"/>
    <dgm:cxn modelId="{02FE5512-5A37-42C4-8AB2-B5711646C0E4}" type="presOf" srcId="{9F0B21FB-6D3B-4A59-9853-F93CF1D38037}" destId="{3B508BEB-EFD8-4460-AD71-49D768B10DE2}" srcOrd="0" destOrd="0" presId="urn:microsoft.com/office/officeart/2018/5/layout/IconCircleLabelList"/>
    <dgm:cxn modelId="{03A9B036-AD11-49BB-8DD3-6494352259A6}" type="presOf" srcId="{1E210F2C-F99A-4860-BFA9-7F0D791EDB0F}" destId="{EB653AFC-9C8B-4A0D-BE85-011B6EF49D7C}" srcOrd="0" destOrd="0" presId="urn:microsoft.com/office/officeart/2018/5/layout/IconCircleLabelList"/>
    <dgm:cxn modelId="{6529CA54-1C7C-4653-8E11-AFB5CD54DB3A}" srcId="{1E210F2C-F99A-4860-BFA9-7F0D791EDB0F}" destId="{9F0B21FB-6D3B-4A59-9853-F93CF1D38037}" srcOrd="0" destOrd="0" parTransId="{0CADB280-838D-4783-895F-A974410EB693}" sibTransId="{A66545C6-CBB7-479E-8A1B-5A8735F4823C}"/>
    <dgm:cxn modelId="{2D5CEDE8-2453-45F7-BF58-F2B19E4A4D55}" srcId="{1E210F2C-F99A-4860-BFA9-7F0D791EDB0F}" destId="{5A8DBC95-D9C4-450F-B54F-504E6A963458}" srcOrd="1" destOrd="0" parTransId="{16ED4E47-462D-4B14-B15F-BE36288BFDE7}" sibTransId="{9E50EB50-0179-4967-AAAE-A5B6FAC839B6}"/>
    <dgm:cxn modelId="{2955EFF5-995A-42B2-8CE4-D680DA992EBB}" type="presOf" srcId="{5A8DBC95-D9C4-450F-B54F-504E6A963458}" destId="{49589D7F-2F81-4D98-9C35-F4847253260C}" srcOrd="0" destOrd="0" presId="urn:microsoft.com/office/officeart/2018/5/layout/IconCircleLabelList"/>
    <dgm:cxn modelId="{A1CF6CFF-D659-4D7B-A0A8-68A745AECD9E}" type="presOf" srcId="{DC231F22-8264-4B12-9228-F7919A7499C8}" destId="{98940FDB-1E90-4090-BBDA-EE85CCD6CA28}" srcOrd="0" destOrd="0" presId="urn:microsoft.com/office/officeart/2018/5/layout/IconCircleLabelList"/>
    <dgm:cxn modelId="{117CBC86-B946-4BDE-B8B5-331DD0910545}" type="presParOf" srcId="{EB653AFC-9C8B-4A0D-BE85-011B6EF49D7C}" destId="{7261B6BC-EAD0-4C70-BD84-5EC23385D5F3}" srcOrd="0" destOrd="0" presId="urn:microsoft.com/office/officeart/2018/5/layout/IconCircleLabelList"/>
    <dgm:cxn modelId="{C190FB76-92C0-4725-B309-38AEBECACA12}" type="presParOf" srcId="{7261B6BC-EAD0-4C70-BD84-5EC23385D5F3}" destId="{760A9285-69A3-471A-ADEC-0784F89E4ACE}" srcOrd="0" destOrd="0" presId="urn:microsoft.com/office/officeart/2018/5/layout/IconCircleLabelList"/>
    <dgm:cxn modelId="{7CC58714-69AC-4A44-9BC2-D4A58512F0C1}" type="presParOf" srcId="{7261B6BC-EAD0-4C70-BD84-5EC23385D5F3}" destId="{E0573CCD-CB1B-4BC0-96A4-877B5B8920EE}" srcOrd="1" destOrd="0" presId="urn:microsoft.com/office/officeart/2018/5/layout/IconCircleLabelList"/>
    <dgm:cxn modelId="{D6C5E1AE-3F26-4C04-9191-9457838CABE6}" type="presParOf" srcId="{7261B6BC-EAD0-4C70-BD84-5EC23385D5F3}" destId="{3B83613F-F91E-4CE6-84D9-CA5CE3808369}" srcOrd="2" destOrd="0" presId="urn:microsoft.com/office/officeart/2018/5/layout/IconCircleLabelList"/>
    <dgm:cxn modelId="{159EEB1D-FC2D-45DF-B089-4CE23007EDF7}" type="presParOf" srcId="{7261B6BC-EAD0-4C70-BD84-5EC23385D5F3}" destId="{3B508BEB-EFD8-4460-AD71-49D768B10DE2}" srcOrd="3" destOrd="0" presId="urn:microsoft.com/office/officeart/2018/5/layout/IconCircleLabelList"/>
    <dgm:cxn modelId="{6F52612F-62D8-4BEA-89F1-EC90929CFDF6}" type="presParOf" srcId="{EB653AFC-9C8B-4A0D-BE85-011B6EF49D7C}" destId="{3FD46736-DEF6-4560-A276-2AD72DC3EFC5}" srcOrd="1" destOrd="0" presId="urn:microsoft.com/office/officeart/2018/5/layout/IconCircleLabelList"/>
    <dgm:cxn modelId="{FCF9B46C-8A18-4AE8-B27E-4DE87B0E5BB8}" type="presParOf" srcId="{EB653AFC-9C8B-4A0D-BE85-011B6EF49D7C}" destId="{F7D17C49-4457-405B-89BD-E5BF81EA7185}" srcOrd="2" destOrd="0" presId="urn:microsoft.com/office/officeart/2018/5/layout/IconCircleLabelList"/>
    <dgm:cxn modelId="{DF84FF2D-9A69-4E72-9285-67F89849419A}" type="presParOf" srcId="{F7D17C49-4457-405B-89BD-E5BF81EA7185}" destId="{5D795012-E33F-437E-9F25-4111C00CCC39}" srcOrd="0" destOrd="0" presId="urn:microsoft.com/office/officeart/2018/5/layout/IconCircleLabelList"/>
    <dgm:cxn modelId="{AD3BF901-E345-421F-ABA0-543E9B7D4E76}" type="presParOf" srcId="{F7D17C49-4457-405B-89BD-E5BF81EA7185}" destId="{94088AEB-DB43-421A-B4F4-D35DB663FEC3}" srcOrd="1" destOrd="0" presId="urn:microsoft.com/office/officeart/2018/5/layout/IconCircleLabelList"/>
    <dgm:cxn modelId="{20192F99-5056-44D4-A93A-F6D8EE2751C3}" type="presParOf" srcId="{F7D17C49-4457-405B-89BD-E5BF81EA7185}" destId="{55D60D6C-AA7F-4B61-B789-C40327696F73}" srcOrd="2" destOrd="0" presId="urn:microsoft.com/office/officeart/2018/5/layout/IconCircleLabelList"/>
    <dgm:cxn modelId="{7D9506F7-6818-42DE-9D63-0989356799AE}" type="presParOf" srcId="{F7D17C49-4457-405B-89BD-E5BF81EA7185}" destId="{49589D7F-2F81-4D98-9C35-F4847253260C}" srcOrd="3" destOrd="0" presId="urn:microsoft.com/office/officeart/2018/5/layout/IconCircleLabelList"/>
    <dgm:cxn modelId="{B4C7CC70-143E-42B7-B4AE-47DF764DB7ED}" type="presParOf" srcId="{EB653AFC-9C8B-4A0D-BE85-011B6EF49D7C}" destId="{2B22F921-B175-4EF1-928F-51D177462716}" srcOrd="3" destOrd="0" presId="urn:microsoft.com/office/officeart/2018/5/layout/IconCircleLabelList"/>
    <dgm:cxn modelId="{21EBC4AA-1436-41BB-ABF7-1BE5234D1461}" type="presParOf" srcId="{EB653AFC-9C8B-4A0D-BE85-011B6EF49D7C}" destId="{6B2CD454-8144-4937-93AD-A6202CB5D277}" srcOrd="4" destOrd="0" presId="urn:microsoft.com/office/officeart/2018/5/layout/IconCircleLabelList"/>
    <dgm:cxn modelId="{4588FD77-1A69-43DC-9400-45125E901225}" type="presParOf" srcId="{6B2CD454-8144-4937-93AD-A6202CB5D277}" destId="{37E9650C-2190-438D-BA7A-60B872C8A8FB}" srcOrd="0" destOrd="0" presId="urn:microsoft.com/office/officeart/2018/5/layout/IconCircleLabelList"/>
    <dgm:cxn modelId="{13B17EC8-42FF-471B-BF4E-8E3E6619230F}" type="presParOf" srcId="{6B2CD454-8144-4937-93AD-A6202CB5D277}" destId="{16A18D26-7CF3-4218-BDA9-A1C7B38040D6}" srcOrd="1" destOrd="0" presId="urn:microsoft.com/office/officeart/2018/5/layout/IconCircleLabelList"/>
    <dgm:cxn modelId="{719901A4-8E79-4BC7-BBAC-565956D7A39D}" type="presParOf" srcId="{6B2CD454-8144-4937-93AD-A6202CB5D277}" destId="{AFE0FFB2-BC88-4699-AC97-F95BCC04CDEE}" srcOrd="2" destOrd="0" presId="urn:microsoft.com/office/officeart/2018/5/layout/IconCircleLabelList"/>
    <dgm:cxn modelId="{46A0455C-C04C-4510-BFED-4139DF3078B7}" type="presParOf" srcId="{6B2CD454-8144-4937-93AD-A6202CB5D277}" destId="{98940FDB-1E90-4090-BBDA-EE85CCD6CA28}" srcOrd="3" destOrd="0" presId="urn:microsoft.com/office/officeart/2018/5/layout/IconCircleLabel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F09E101C-0478-4604-989F-53C35984CF9A}" type="doc">
      <dgm:prSet loTypeId="urn:microsoft.com/office/officeart/2018/2/layout/IconVerticalSolidList" loCatId="icon" qsTypeId="urn:microsoft.com/office/officeart/2005/8/quickstyle/simple1" qsCatId="simple" csTypeId="urn:microsoft.com/office/officeart/2018/5/colors/Iconchunking_neutralbg_accent3_2" csCatId="accent3" phldr="1"/>
      <dgm:spPr/>
      <dgm:t>
        <a:bodyPr/>
        <a:lstStyle/>
        <a:p>
          <a:endParaRPr lang="en-US"/>
        </a:p>
      </dgm:t>
    </dgm:pt>
    <dgm:pt modelId="{C2AE8680-3297-45B9-9D93-5AFB3363A12A}">
      <dgm:prSet custT="1"/>
      <dgm:spPr/>
      <dgm:t>
        <a:bodyPr/>
        <a:lstStyle/>
        <a:p>
          <a:r>
            <a:rPr lang="en-US" sz="2000"/>
            <a:t>Bluegrass </a:t>
          </a:r>
          <a:r>
            <a:rPr lang="en-US" sz="2000" err="1"/>
            <a:t>Elderlaw</a:t>
          </a:r>
          <a:r>
            <a:rPr lang="en-US" sz="2000"/>
            <a:t>, PLLC</a:t>
          </a:r>
          <a:br>
            <a:rPr lang="en-US" sz="2000"/>
          </a:br>
          <a:r>
            <a:rPr lang="en-US" sz="2000"/>
            <a:t>120 N. Mill St. Ste. 201</a:t>
          </a:r>
          <a:br>
            <a:rPr lang="en-US" sz="2000"/>
          </a:br>
          <a:r>
            <a:rPr lang="en-US" sz="2000"/>
            <a:t>Lexington, KY 40507</a:t>
          </a:r>
        </a:p>
      </dgm:t>
    </dgm:pt>
    <dgm:pt modelId="{826D1D39-11E7-4D58-ADFF-53833C1D7B63}" type="parTrans" cxnId="{5ECB563B-CA18-42A1-A5B6-6926F01E7991}">
      <dgm:prSet/>
      <dgm:spPr/>
      <dgm:t>
        <a:bodyPr/>
        <a:lstStyle/>
        <a:p>
          <a:endParaRPr lang="en-US"/>
        </a:p>
      </dgm:t>
    </dgm:pt>
    <dgm:pt modelId="{D8713AF1-4E96-4060-A3DA-201B88E9946F}" type="sibTrans" cxnId="{5ECB563B-CA18-42A1-A5B6-6926F01E7991}">
      <dgm:prSet/>
      <dgm:spPr/>
      <dgm:t>
        <a:bodyPr/>
        <a:lstStyle/>
        <a:p>
          <a:endParaRPr lang="en-US"/>
        </a:p>
      </dgm:t>
    </dgm:pt>
    <dgm:pt modelId="{97B132B6-8913-4AC9-95AE-C58A9E55A833}">
      <dgm:prSet custT="1"/>
      <dgm:spPr/>
      <dgm:t>
        <a:bodyPr/>
        <a:lstStyle/>
        <a:p>
          <a:r>
            <a:rPr lang="en-US" sz="2000"/>
            <a:t>859-281-0048</a:t>
          </a:r>
        </a:p>
      </dgm:t>
    </dgm:pt>
    <dgm:pt modelId="{4B17651F-6D3C-454C-96D3-38609E16C872}" type="parTrans" cxnId="{E536ACEA-F066-4E54-9AB5-40629DF1E543}">
      <dgm:prSet/>
      <dgm:spPr/>
      <dgm:t>
        <a:bodyPr/>
        <a:lstStyle/>
        <a:p>
          <a:endParaRPr lang="en-US"/>
        </a:p>
      </dgm:t>
    </dgm:pt>
    <dgm:pt modelId="{494CE81F-E7E1-4913-852E-75732D113908}" type="sibTrans" cxnId="{E536ACEA-F066-4E54-9AB5-40629DF1E543}">
      <dgm:prSet/>
      <dgm:spPr/>
      <dgm:t>
        <a:bodyPr/>
        <a:lstStyle/>
        <a:p>
          <a:endParaRPr lang="en-US"/>
        </a:p>
      </dgm:t>
    </dgm:pt>
    <dgm:pt modelId="{CDDFDC40-6F0B-474E-8DA4-5C9E47857E1A}">
      <dgm:prSet custT="1"/>
      <dgm:spPr/>
      <dgm:t>
        <a:bodyPr/>
        <a:lstStyle/>
        <a:p>
          <a:r>
            <a:rPr lang="en-US" sz="2000" dirty="0">
              <a:solidFill>
                <a:schemeClr val="tx1"/>
              </a:solidFill>
              <a:hlinkClick xmlns:r="http://schemas.openxmlformats.org/officeDocument/2006/relationships" r:id="rId1">
                <a:extLst>
                  <a:ext uri="{A12FA001-AC4F-418D-AE19-62706E023703}">
                    <ahyp:hlinkClr xmlns:ahyp="http://schemas.microsoft.com/office/drawing/2018/hyperlinkcolor" val="tx"/>
                  </a:ext>
                </a:extLst>
              </a:hlinkClick>
            </a:rPr>
            <a:t>mary@bgelderlaw.com</a:t>
          </a:r>
          <a:endParaRPr lang="en-US" sz="2000" dirty="0">
            <a:solidFill>
              <a:schemeClr val="tx1"/>
            </a:solidFill>
          </a:endParaRPr>
        </a:p>
        <a:p>
          <a:r>
            <a:rPr lang="en-US" sz="2000" u="sng" dirty="0"/>
            <a:t>katie@bgelderlaw.com</a:t>
          </a:r>
        </a:p>
      </dgm:t>
    </dgm:pt>
    <dgm:pt modelId="{FA6F5500-FFDB-4B32-8991-25CB4DC511D8}" type="parTrans" cxnId="{EECF5A58-1982-4B05-B3A1-2C4D45424F50}">
      <dgm:prSet/>
      <dgm:spPr/>
      <dgm:t>
        <a:bodyPr/>
        <a:lstStyle/>
        <a:p>
          <a:endParaRPr lang="en-US"/>
        </a:p>
      </dgm:t>
    </dgm:pt>
    <dgm:pt modelId="{8763B70B-D893-4CBF-B964-EC4E78860832}" type="sibTrans" cxnId="{EECF5A58-1982-4B05-B3A1-2C4D45424F50}">
      <dgm:prSet/>
      <dgm:spPr/>
      <dgm:t>
        <a:bodyPr/>
        <a:lstStyle/>
        <a:p>
          <a:endParaRPr lang="en-US"/>
        </a:p>
      </dgm:t>
    </dgm:pt>
    <dgm:pt modelId="{46F91A24-33F8-43B4-8D67-77F20D18B7D0}">
      <dgm:prSet custT="1"/>
      <dgm:spPr/>
      <dgm:t>
        <a:bodyPr/>
        <a:lstStyle/>
        <a:p>
          <a:r>
            <a:rPr lang="en-US" sz="2000"/>
            <a:t>www.bgelderlaw.com</a:t>
          </a:r>
        </a:p>
      </dgm:t>
    </dgm:pt>
    <dgm:pt modelId="{B79F9A67-9764-4EAC-ADE7-C56C383EE0D3}" type="parTrans" cxnId="{8240DFB2-022C-47D0-BF4D-6FDEED755DC1}">
      <dgm:prSet/>
      <dgm:spPr/>
      <dgm:t>
        <a:bodyPr/>
        <a:lstStyle/>
        <a:p>
          <a:endParaRPr lang="en-US"/>
        </a:p>
      </dgm:t>
    </dgm:pt>
    <dgm:pt modelId="{3B3D72EF-FDB4-4EA0-9DAF-CCE79434A370}" type="sibTrans" cxnId="{8240DFB2-022C-47D0-BF4D-6FDEED755DC1}">
      <dgm:prSet/>
      <dgm:spPr/>
      <dgm:t>
        <a:bodyPr/>
        <a:lstStyle/>
        <a:p>
          <a:endParaRPr lang="en-US"/>
        </a:p>
      </dgm:t>
    </dgm:pt>
    <dgm:pt modelId="{23C20C31-6EDE-453A-8FD0-5AE67217B01C}" type="pres">
      <dgm:prSet presAssocID="{F09E101C-0478-4604-989F-53C35984CF9A}" presName="root" presStyleCnt="0">
        <dgm:presLayoutVars>
          <dgm:dir/>
          <dgm:resizeHandles val="exact"/>
        </dgm:presLayoutVars>
      </dgm:prSet>
      <dgm:spPr/>
    </dgm:pt>
    <dgm:pt modelId="{46E0F7AA-A39D-417E-8A5A-D6C54D87DB8A}" type="pres">
      <dgm:prSet presAssocID="{C2AE8680-3297-45B9-9D93-5AFB3363A12A}" presName="compNode" presStyleCnt="0"/>
      <dgm:spPr/>
    </dgm:pt>
    <dgm:pt modelId="{56D39143-31A1-45F9-888F-8A4AB3ABDA77}" type="pres">
      <dgm:prSet presAssocID="{C2AE8680-3297-45B9-9D93-5AFB3363A12A}" presName="bgRect" presStyleLbl="bgShp" presStyleIdx="0" presStyleCnt="4"/>
      <dgm:spPr/>
    </dgm:pt>
    <dgm:pt modelId="{05B2FA1B-6A3C-4D60-868A-7985C0EA9271}" type="pres">
      <dgm:prSet presAssocID="{C2AE8680-3297-45B9-9D93-5AFB3363A12A}" presName="iconRect" presStyleLbl="node1" presStyleIdx="0" presStyleCnt="4"/>
      <dgm:spPr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Marker"/>
        </a:ext>
      </dgm:extLst>
    </dgm:pt>
    <dgm:pt modelId="{F2E1C362-E6BB-4E5B-95E0-482D5E81A248}" type="pres">
      <dgm:prSet presAssocID="{C2AE8680-3297-45B9-9D93-5AFB3363A12A}" presName="spaceRect" presStyleCnt="0"/>
      <dgm:spPr/>
    </dgm:pt>
    <dgm:pt modelId="{5BAC4F50-1AFA-4EE4-945B-7808B42371B9}" type="pres">
      <dgm:prSet presAssocID="{C2AE8680-3297-45B9-9D93-5AFB3363A12A}" presName="parTx" presStyleLbl="revTx" presStyleIdx="0" presStyleCnt="4">
        <dgm:presLayoutVars>
          <dgm:chMax val="0"/>
          <dgm:chPref val="0"/>
        </dgm:presLayoutVars>
      </dgm:prSet>
      <dgm:spPr/>
    </dgm:pt>
    <dgm:pt modelId="{4D9459F8-ACCA-486D-AA00-7D6AF622F26F}" type="pres">
      <dgm:prSet presAssocID="{D8713AF1-4E96-4060-A3DA-201B88E9946F}" presName="sibTrans" presStyleCnt="0"/>
      <dgm:spPr/>
    </dgm:pt>
    <dgm:pt modelId="{61FCD4E1-4187-4343-B266-3F5AD8612214}" type="pres">
      <dgm:prSet presAssocID="{97B132B6-8913-4AC9-95AE-C58A9E55A833}" presName="compNode" presStyleCnt="0"/>
      <dgm:spPr/>
    </dgm:pt>
    <dgm:pt modelId="{2E2C24D1-9BB6-4A90-88EE-B7DECFE47E0F}" type="pres">
      <dgm:prSet presAssocID="{97B132B6-8913-4AC9-95AE-C58A9E55A833}" presName="bgRect" presStyleLbl="bgShp" presStyleIdx="1" presStyleCnt="4"/>
      <dgm:spPr/>
    </dgm:pt>
    <dgm:pt modelId="{C86D823C-BFAC-4C78-8C1B-D8AE2A3D7AC4}" type="pres">
      <dgm:prSet presAssocID="{97B132B6-8913-4AC9-95AE-C58A9E55A833}" presName="iconRect" presStyleLbl="node1" presStyleIdx="1" presStyleCnt="4"/>
      <dgm:spPr>
        <a:blipFill>
          <a:blip xmlns:r="http://schemas.openxmlformats.org/officeDocument/2006/relationships"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Receiver"/>
        </a:ext>
      </dgm:extLst>
    </dgm:pt>
    <dgm:pt modelId="{EEDC8BAF-FED9-4682-B573-A348781CB26E}" type="pres">
      <dgm:prSet presAssocID="{97B132B6-8913-4AC9-95AE-C58A9E55A833}" presName="spaceRect" presStyleCnt="0"/>
      <dgm:spPr/>
    </dgm:pt>
    <dgm:pt modelId="{73F997D2-73F7-4FC1-8D9A-A5C43E107AE6}" type="pres">
      <dgm:prSet presAssocID="{97B132B6-8913-4AC9-95AE-C58A9E55A833}" presName="parTx" presStyleLbl="revTx" presStyleIdx="1" presStyleCnt="4">
        <dgm:presLayoutVars>
          <dgm:chMax val="0"/>
          <dgm:chPref val="0"/>
        </dgm:presLayoutVars>
      </dgm:prSet>
      <dgm:spPr/>
    </dgm:pt>
    <dgm:pt modelId="{70BE5388-E2EC-4CB1-9A0C-B097AE081BF3}" type="pres">
      <dgm:prSet presAssocID="{494CE81F-E7E1-4913-852E-75732D113908}" presName="sibTrans" presStyleCnt="0"/>
      <dgm:spPr/>
    </dgm:pt>
    <dgm:pt modelId="{DFD3AB25-07A9-43DD-A5BB-46D92CD8DF95}" type="pres">
      <dgm:prSet presAssocID="{CDDFDC40-6F0B-474E-8DA4-5C9E47857E1A}" presName="compNode" presStyleCnt="0"/>
      <dgm:spPr/>
    </dgm:pt>
    <dgm:pt modelId="{3E7D5DA7-245D-443A-91D1-ECBC2F76814C}" type="pres">
      <dgm:prSet presAssocID="{CDDFDC40-6F0B-474E-8DA4-5C9E47857E1A}" presName="bgRect" presStyleLbl="bgShp" presStyleIdx="2" presStyleCnt="4" custLinFactNeighborX="-5002" custLinFactNeighborY="1821"/>
      <dgm:spPr/>
    </dgm:pt>
    <dgm:pt modelId="{EB790274-EB22-4D48-9688-DEC0F2A9F453}" type="pres">
      <dgm:prSet presAssocID="{CDDFDC40-6F0B-474E-8DA4-5C9E47857E1A}" presName="iconRect" presStyleLbl="node1" presStyleIdx="2" presStyleCnt="4"/>
      <dgm:spPr>
        <a:blipFill>
          <a:blip xmlns:r="http://schemas.openxmlformats.org/officeDocument/2006/relationships"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Email"/>
        </a:ext>
      </dgm:extLst>
    </dgm:pt>
    <dgm:pt modelId="{5BE6CBB5-C86D-43B2-BA1E-EE43DFD6566A}" type="pres">
      <dgm:prSet presAssocID="{CDDFDC40-6F0B-474E-8DA4-5C9E47857E1A}" presName="spaceRect" presStyleCnt="0"/>
      <dgm:spPr/>
    </dgm:pt>
    <dgm:pt modelId="{B2C17762-E77E-4390-A458-61257205FA86}" type="pres">
      <dgm:prSet presAssocID="{CDDFDC40-6F0B-474E-8DA4-5C9E47857E1A}" presName="parTx" presStyleLbl="revTx" presStyleIdx="2" presStyleCnt="4">
        <dgm:presLayoutVars>
          <dgm:chMax val="0"/>
          <dgm:chPref val="0"/>
        </dgm:presLayoutVars>
      </dgm:prSet>
      <dgm:spPr/>
    </dgm:pt>
    <dgm:pt modelId="{042AB643-EBBB-4BA4-A2EE-B6BEC83DBFA6}" type="pres">
      <dgm:prSet presAssocID="{8763B70B-D893-4CBF-B964-EC4E78860832}" presName="sibTrans" presStyleCnt="0"/>
      <dgm:spPr/>
    </dgm:pt>
    <dgm:pt modelId="{3C6B5C24-5184-4363-846D-8094168900C1}" type="pres">
      <dgm:prSet presAssocID="{46F91A24-33F8-43B4-8D67-77F20D18B7D0}" presName="compNode" presStyleCnt="0"/>
      <dgm:spPr/>
    </dgm:pt>
    <dgm:pt modelId="{D08DBF93-1D5B-40A7-AB1E-0834F5E53F2B}" type="pres">
      <dgm:prSet presAssocID="{46F91A24-33F8-43B4-8D67-77F20D18B7D0}" presName="bgRect" presStyleLbl="bgShp" presStyleIdx="3" presStyleCnt="4"/>
      <dgm:spPr/>
    </dgm:pt>
    <dgm:pt modelId="{E4E80C15-B730-4CEE-9E1B-791038EDC462}" type="pres">
      <dgm:prSet presAssocID="{46F91A24-33F8-43B4-8D67-77F20D18B7D0}" presName="iconRect" presStyleLbl="node1" presStyleIdx="3" presStyleCnt="4"/>
      <dgm:spPr>
        <a:blipFill>
          <a:blip xmlns:r="http://schemas.openxmlformats.org/officeDocument/2006/relationships"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Map with pin"/>
        </a:ext>
      </dgm:extLst>
    </dgm:pt>
    <dgm:pt modelId="{0540AEA7-6261-4682-857E-09F79330FF8B}" type="pres">
      <dgm:prSet presAssocID="{46F91A24-33F8-43B4-8D67-77F20D18B7D0}" presName="spaceRect" presStyleCnt="0"/>
      <dgm:spPr/>
    </dgm:pt>
    <dgm:pt modelId="{5B3261F3-80D9-4FAC-BAAE-82E01E2BBDB8}" type="pres">
      <dgm:prSet presAssocID="{46F91A24-33F8-43B4-8D67-77F20D18B7D0}" presName="parTx" presStyleLbl="revTx" presStyleIdx="3" presStyleCnt="4">
        <dgm:presLayoutVars>
          <dgm:chMax val="0"/>
          <dgm:chPref val="0"/>
        </dgm:presLayoutVars>
      </dgm:prSet>
      <dgm:spPr/>
    </dgm:pt>
  </dgm:ptLst>
  <dgm:cxnLst>
    <dgm:cxn modelId="{9E3EC607-7C2E-4C24-BA1A-C604AA1C1CA0}" type="presOf" srcId="{F09E101C-0478-4604-989F-53C35984CF9A}" destId="{23C20C31-6EDE-453A-8FD0-5AE67217B01C}" srcOrd="0" destOrd="0" presId="urn:microsoft.com/office/officeart/2018/2/layout/IconVerticalSolidList"/>
    <dgm:cxn modelId="{18D6CD28-565E-49E2-90EF-FD41AFD3B96E}" type="presOf" srcId="{CDDFDC40-6F0B-474E-8DA4-5C9E47857E1A}" destId="{B2C17762-E77E-4390-A458-61257205FA86}" srcOrd="0" destOrd="0" presId="urn:microsoft.com/office/officeart/2018/2/layout/IconVerticalSolidList"/>
    <dgm:cxn modelId="{5ECB563B-CA18-42A1-A5B6-6926F01E7991}" srcId="{F09E101C-0478-4604-989F-53C35984CF9A}" destId="{C2AE8680-3297-45B9-9D93-5AFB3363A12A}" srcOrd="0" destOrd="0" parTransId="{826D1D39-11E7-4D58-ADFF-53833C1D7B63}" sibTransId="{D8713AF1-4E96-4060-A3DA-201B88E9946F}"/>
    <dgm:cxn modelId="{BAB58344-8DC9-41C5-BF91-49F72DF66B3D}" type="presOf" srcId="{C2AE8680-3297-45B9-9D93-5AFB3363A12A}" destId="{5BAC4F50-1AFA-4EE4-945B-7808B42371B9}" srcOrd="0" destOrd="0" presId="urn:microsoft.com/office/officeart/2018/2/layout/IconVerticalSolidList"/>
    <dgm:cxn modelId="{EECF5A58-1982-4B05-B3A1-2C4D45424F50}" srcId="{F09E101C-0478-4604-989F-53C35984CF9A}" destId="{CDDFDC40-6F0B-474E-8DA4-5C9E47857E1A}" srcOrd="2" destOrd="0" parTransId="{FA6F5500-FFDB-4B32-8991-25CB4DC511D8}" sibTransId="{8763B70B-D893-4CBF-B964-EC4E78860832}"/>
    <dgm:cxn modelId="{9301137C-DC80-43BE-ABAC-F2793EBCA560}" type="presOf" srcId="{46F91A24-33F8-43B4-8D67-77F20D18B7D0}" destId="{5B3261F3-80D9-4FAC-BAAE-82E01E2BBDB8}" srcOrd="0" destOrd="0" presId="urn:microsoft.com/office/officeart/2018/2/layout/IconVerticalSolidList"/>
    <dgm:cxn modelId="{373C0394-542D-43FB-B796-86A355130F1E}" type="presOf" srcId="{97B132B6-8913-4AC9-95AE-C58A9E55A833}" destId="{73F997D2-73F7-4FC1-8D9A-A5C43E107AE6}" srcOrd="0" destOrd="0" presId="urn:microsoft.com/office/officeart/2018/2/layout/IconVerticalSolidList"/>
    <dgm:cxn modelId="{8240DFB2-022C-47D0-BF4D-6FDEED755DC1}" srcId="{F09E101C-0478-4604-989F-53C35984CF9A}" destId="{46F91A24-33F8-43B4-8D67-77F20D18B7D0}" srcOrd="3" destOrd="0" parTransId="{B79F9A67-9764-4EAC-ADE7-C56C383EE0D3}" sibTransId="{3B3D72EF-FDB4-4EA0-9DAF-CCE79434A370}"/>
    <dgm:cxn modelId="{E536ACEA-F066-4E54-9AB5-40629DF1E543}" srcId="{F09E101C-0478-4604-989F-53C35984CF9A}" destId="{97B132B6-8913-4AC9-95AE-C58A9E55A833}" srcOrd="1" destOrd="0" parTransId="{4B17651F-6D3C-454C-96D3-38609E16C872}" sibTransId="{494CE81F-E7E1-4913-852E-75732D113908}"/>
    <dgm:cxn modelId="{085EDEBE-A5FA-42BF-ADBF-647D1A40FE05}" type="presParOf" srcId="{23C20C31-6EDE-453A-8FD0-5AE67217B01C}" destId="{46E0F7AA-A39D-417E-8A5A-D6C54D87DB8A}" srcOrd="0" destOrd="0" presId="urn:microsoft.com/office/officeart/2018/2/layout/IconVerticalSolidList"/>
    <dgm:cxn modelId="{8B56F98E-E604-4E51-8504-073F9F86A2DA}" type="presParOf" srcId="{46E0F7AA-A39D-417E-8A5A-D6C54D87DB8A}" destId="{56D39143-31A1-45F9-888F-8A4AB3ABDA77}" srcOrd="0" destOrd="0" presId="urn:microsoft.com/office/officeart/2018/2/layout/IconVerticalSolidList"/>
    <dgm:cxn modelId="{1482199E-4C10-49E3-AB52-73F1FA6E29E9}" type="presParOf" srcId="{46E0F7AA-A39D-417E-8A5A-D6C54D87DB8A}" destId="{05B2FA1B-6A3C-4D60-868A-7985C0EA9271}" srcOrd="1" destOrd="0" presId="urn:microsoft.com/office/officeart/2018/2/layout/IconVerticalSolidList"/>
    <dgm:cxn modelId="{941A2251-C70C-4266-9768-EC28CE5AF6CA}" type="presParOf" srcId="{46E0F7AA-A39D-417E-8A5A-D6C54D87DB8A}" destId="{F2E1C362-E6BB-4E5B-95E0-482D5E81A248}" srcOrd="2" destOrd="0" presId="urn:microsoft.com/office/officeart/2018/2/layout/IconVerticalSolidList"/>
    <dgm:cxn modelId="{531D9F9E-B057-4084-B720-30E4F1AB534F}" type="presParOf" srcId="{46E0F7AA-A39D-417E-8A5A-D6C54D87DB8A}" destId="{5BAC4F50-1AFA-4EE4-945B-7808B42371B9}" srcOrd="3" destOrd="0" presId="urn:microsoft.com/office/officeart/2018/2/layout/IconVerticalSolidList"/>
    <dgm:cxn modelId="{AA60DCCF-3A0F-4617-A6B0-E5E766943F82}" type="presParOf" srcId="{23C20C31-6EDE-453A-8FD0-5AE67217B01C}" destId="{4D9459F8-ACCA-486D-AA00-7D6AF622F26F}" srcOrd="1" destOrd="0" presId="urn:microsoft.com/office/officeart/2018/2/layout/IconVerticalSolidList"/>
    <dgm:cxn modelId="{833B7839-E029-4168-8C00-59FA74D6989C}" type="presParOf" srcId="{23C20C31-6EDE-453A-8FD0-5AE67217B01C}" destId="{61FCD4E1-4187-4343-B266-3F5AD8612214}" srcOrd="2" destOrd="0" presId="urn:microsoft.com/office/officeart/2018/2/layout/IconVerticalSolidList"/>
    <dgm:cxn modelId="{037DDA8A-4A83-4C73-B066-E7AC8C424868}" type="presParOf" srcId="{61FCD4E1-4187-4343-B266-3F5AD8612214}" destId="{2E2C24D1-9BB6-4A90-88EE-B7DECFE47E0F}" srcOrd="0" destOrd="0" presId="urn:microsoft.com/office/officeart/2018/2/layout/IconVerticalSolidList"/>
    <dgm:cxn modelId="{755EC128-8668-4190-B72A-2321E46998FB}" type="presParOf" srcId="{61FCD4E1-4187-4343-B266-3F5AD8612214}" destId="{C86D823C-BFAC-4C78-8C1B-D8AE2A3D7AC4}" srcOrd="1" destOrd="0" presId="urn:microsoft.com/office/officeart/2018/2/layout/IconVerticalSolidList"/>
    <dgm:cxn modelId="{1F13B0FA-0FA9-49D8-A39D-878E0A1ABB7C}" type="presParOf" srcId="{61FCD4E1-4187-4343-B266-3F5AD8612214}" destId="{EEDC8BAF-FED9-4682-B573-A348781CB26E}" srcOrd="2" destOrd="0" presId="urn:microsoft.com/office/officeart/2018/2/layout/IconVerticalSolidList"/>
    <dgm:cxn modelId="{821B5D54-9A8C-4918-834B-2B7F1F10129F}" type="presParOf" srcId="{61FCD4E1-4187-4343-B266-3F5AD8612214}" destId="{73F997D2-73F7-4FC1-8D9A-A5C43E107AE6}" srcOrd="3" destOrd="0" presId="urn:microsoft.com/office/officeart/2018/2/layout/IconVerticalSolidList"/>
    <dgm:cxn modelId="{702A09FA-59DA-49D2-8532-2314F2E9FC5E}" type="presParOf" srcId="{23C20C31-6EDE-453A-8FD0-5AE67217B01C}" destId="{70BE5388-E2EC-4CB1-9A0C-B097AE081BF3}" srcOrd="3" destOrd="0" presId="urn:microsoft.com/office/officeart/2018/2/layout/IconVerticalSolidList"/>
    <dgm:cxn modelId="{C4EC39D1-56BE-415B-A20E-7802B7CECEE6}" type="presParOf" srcId="{23C20C31-6EDE-453A-8FD0-5AE67217B01C}" destId="{DFD3AB25-07A9-43DD-A5BB-46D92CD8DF95}" srcOrd="4" destOrd="0" presId="urn:microsoft.com/office/officeart/2018/2/layout/IconVerticalSolidList"/>
    <dgm:cxn modelId="{27443246-733D-453B-8A62-594C7A417CC4}" type="presParOf" srcId="{DFD3AB25-07A9-43DD-A5BB-46D92CD8DF95}" destId="{3E7D5DA7-245D-443A-91D1-ECBC2F76814C}" srcOrd="0" destOrd="0" presId="urn:microsoft.com/office/officeart/2018/2/layout/IconVerticalSolidList"/>
    <dgm:cxn modelId="{D6CFB172-3215-4C2E-BD9D-AD9EC0C97C16}" type="presParOf" srcId="{DFD3AB25-07A9-43DD-A5BB-46D92CD8DF95}" destId="{EB790274-EB22-4D48-9688-DEC0F2A9F453}" srcOrd="1" destOrd="0" presId="urn:microsoft.com/office/officeart/2018/2/layout/IconVerticalSolidList"/>
    <dgm:cxn modelId="{715BBC7F-B72F-4D9C-8EEF-1C43D83C40F1}" type="presParOf" srcId="{DFD3AB25-07A9-43DD-A5BB-46D92CD8DF95}" destId="{5BE6CBB5-C86D-43B2-BA1E-EE43DFD6566A}" srcOrd="2" destOrd="0" presId="urn:microsoft.com/office/officeart/2018/2/layout/IconVerticalSolidList"/>
    <dgm:cxn modelId="{3C500481-B6E6-45FD-9A0C-1FCB5B77F786}" type="presParOf" srcId="{DFD3AB25-07A9-43DD-A5BB-46D92CD8DF95}" destId="{B2C17762-E77E-4390-A458-61257205FA86}" srcOrd="3" destOrd="0" presId="urn:microsoft.com/office/officeart/2018/2/layout/IconVerticalSolidList"/>
    <dgm:cxn modelId="{45663B6E-5D5A-4A1D-8B55-4397D444C05B}" type="presParOf" srcId="{23C20C31-6EDE-453A-8FD0-5AE67217B01C}" destId="{042AB643-EBBB-4BA4-A2EE-B6BEC83DBFA6}" srcOrd="5" destOrd="0" presId="urn:microsoft.com/office/officeart/2018/2/layout/IconVerticalSolidList"/>
    <dgm:cxn modelId="{6737DB77-DDDC-45C2-9C60-0C116ABEB98A}" type="presParOf" srcId="{23C20C31-6EDE-453A-8FD0-5AE67217B01C}" destId="{3C6B5C24-5184-4363-846D-8094168900C1}" srcOrd="6" destOrd="0" presId="urn:microsoft.com/office/officeart/2018/2/layout/IconVerticalSolidList"/>
    <dgm:cxn modelId="{58D4D7FA-39E5-4E1D-B189-F44AAF4D578B}" type="presParOf" srcId="{3C6B5C24-5184-4363-846D-8094168900C1}" destId="{D08DBF93-1D5B-40A7-AB1E-0834F5E53F2B}" srcOrd="0" destOrd="0" presId="urn:microsoft.com/office/officeart/2018/2/layout/IconVerticalSolidList"/>
    <dgm:cxn modelId="{8390F0B9-2CF1-411B-83A6-BEA2CB1F9A17}" type="presParOf" srcId="{3C6B5C24-5184-4363-846D-8094168900C1}" destId="{E4E80C15-B730-4CEE-9E1B-791038EDC462}" srcOrd="1" destOrd="0" presId="urn:microsoft.com/office/officeart/2018/2/layout/IconVerticalSolidList"/>
    <dgm:cxn modelId="{4F0678B6-0AA9-490F-B9F6-BC23CB9BA048}" type="presParOf" srcId="{3C6B5C24-5184-4363-846D-8094168900C1}" destId="{0540AEA7-6261-4682-857E-09F79330FF8B}" srcOrd="2" destOrd="0" presId="urn:microsoft.com/office/officeart/2018/2/layout/IconVerticalSolidList"/>
    <dgm:cxn modelId="{BDE80ADE-DF3A-418F-9A85-40FF66D0E80D}" type="presParOf" srcId="{3C6B5C24-5184-4363-846D-8094168900C1}" destId="{5B3261F3-80D9-4FAC-BAAE-82E01E2BBDB8}" srcOrd="3" destOrd="0" presId="urn:microsoft.com/office/officeart/2018/2/layout/IconVerticalSoli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D84CE87-177F-4B46-A56E-4FD0C1144E6D}">
      <dsp:nvSpPr>
        <dsp:cNvPr id="0" name=""/>
        <dsp:cNvSpPr/>
      </dsp:nvSpPr>
      <dsp:spPr>
        <a:xfrm>
          <a:off x="0" y="593328"/>
          <a:ext cx="9701953" cy="1095375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25400" dir="54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DF87F396-3E7B-426F-91BE-D96CBEFC3C57}">
      <dsp:nvSpPr>
        <dsp:cNvPr id="0" name=""/>
        <dsp:cNvSpPr/>
      </dsp:nvSpPr>
      <dsp:spPr>
        <a:xfrm>
          <a:off x="331350" y="839787"/>
          <a:ext cx="602456" cy="602456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  <a:effectLst>
          <a:outerShdw blurRad="38100" dist="25400" dir="54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5DBB1891-68D6-40DD-83C6-B4350A42A4DB}">
      <dsp:nvSpPr>
        <dsp:cNvPr id="0" name=""/>
        <dsp:cNvSpPr/>
      </dsp:nvSpPr>
      <dsp:spPr>
        <a:xfrm>
          <a:off x="1265158" y="593328"/>
          <a:ext cx="8436794" cy="109537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5927" tIns="115927" rIns="115927" bIns="115927" numCol="1" spcCol="1270" anchor="ctr" anchorCtr="0">
          <a:noAutofit/>
        </a:bodyPr>
        <a:lstStyle/>
        <a:p>
          <a:pPr marL="0" lvl="0" indent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500" kern="1200"/>
            <a:t>Be actively involved and make informed decisions instead reacting to an emergency. </a:t>
          </a:r>
        </a:p>
      </dsp:txBody>
      <dsp:txXfrm>
        <a:off x="1265158" y="593328"/>
        <a:ext cx="8436794" cy="1095375"/>
      </dsp:txXfrm>
    </dsp:sp>
    <dsp:sp modelId="{14BF7AB7-4E91-403D-B9EF-DBDD79141C8B}">
      <dsp:nvSpPr>
        <dsp:cNvPr id="0" name=""/>
        <dsp:cNvSpPr/>
      </dsp:nvSpPr>
      <dsp:spPr>
        <a:xfrm>
          <a:off x="0" y="1962546"/>
          <a:ext cx="9701953" cy="1095375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25400" dir="54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430DBBCE-CC58-447B-968D-3628749680D1}">
      <dsp:nvSpPr>
        <dsp:cNvPr id="0" name=""/>
        <dsp:cNvSpPr/>
      </dsp:nvSpPr>
      <dsp:spPr>
        <a:xfrm>
          <a:off x="331350" y="2209006"/>
          <a:ext cx="602456" cy="602456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a:blipFill>
        <a:ln>
          <a:noFill/>
        </a:ln>
        <a:effectLst>
          <a:outerShdw blurRad="38100" dist="25400" dir="54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2B983D83-8A12-445E-9072-589F5E0EEB62}">
      <dsp:nvSpPr>
        <dsp:cNvPr id="0" name=""/>
        <dsp:cNvSpPr/>
      </dsp:nvSpPr>
      <dsp:spPr>
        <a:xfrm>
          <a:off x="1265158" y="1962546"/>
          <a:ext cx="8436794" cy="109537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5927" tIns="115927" rIns="115927" bIns="115927" numCol="1" spcCol="1270" anchor="ctr" anchorCtr="0">
          <a:noAutofit/>
        </a:bodyPr>
        <a:lstStyle/>
        <a:p>
          <a:pPr marL="0" lvl="0" indent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500" kern="1200"/>
            <a:t>Competency is more likely to fade as time progresses. </a:t>
          </a:r>
        </a:p>
      </dsp:txBody>
      <dsp:txXfrm>
        <a:off x="1265158" y="1962546"/>
        <a:ext cx="8436794" cy="1095375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60A9285-69A3-471A-ADEC-0784F89E4ACE}">
      <dsp:nvSpPr>
        <dsp:cNvPr id="0" name=""/>
        <dsp:cNvSpPr/>
      </dsp:nvSpPr>
      <dsp:spPr>
        <a:xfrm>
          <a:off x="1813051" y="3688"/>
          <a:ext cx="1509750" cy="1509750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0573CCD-CB1B-4BC0-96A4-877B5B8920EE}">
      <dsp:nvSpPr>
        <dsp:cNvPr id="0" name=""/>
        <dsp:cNvSpPr/>
      </dsp:nvSpPr>
      <dsp:spPr>
        <a:xfrm>
          <a:off x="2134801" y="325438"/>
          <a:ext cx="866250" cy="866250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9050" cap="rnd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B508BEB-EFD8-4460-AD71-49D768B10DE2}">
      <dsp:nvSpPr>
        <dsp:cNvPr id="0" name=""/>
        <dsp:cNvSpPr/>
      </dsp:nvSpPr>
      <dsp:spPr>
        <a:xfrm>
          <a:off x="851142" y="1983688"/>
          <a:ext cx="3433567" cy="109908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7112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US" sz="1600" kern="1200"/>
            <a:t>Property subject to probate:  property you own in your name alone without a beneficiary designation at the time of your death. </a:t>
          </a:r>
        </a:p>
      </dsp:txBody>
      <dsp:txXfrm>
        <a:off x="851142" y="1983688"/>
        <a:ext cx="3433567" cy="1099084"/>
      </dsp:txXfrm>
    </dsp:sp>
    <dsp:sp modelId="{5D795012-E33F-437E-9F25-4111C00CCC39}">
      <dsp:nvSpPr>
        <dsp:cNvPr id="0" name=""/>
        <dsp:cNvSpPr/>
      </dsp:nvSpPr>
      <dsp:spPr>
        <a:xfrm>
          <a:off x="5200460" y="3688"/>
          <a:ext cx="1509750" cy="1509750"/>
        </a:xfrm>
        <a:prstGeom prst="ellips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4088AEB-DB43-421A-B4F4-D35DB663FEC3}">
      <dsp:nvSpPr>
        <dsp:cNvPr id="0" name=""/>
        <dsp:cNvSpPr/>
      </dsp:nvSpPr>
      <dsp:spPr>
        <a:xfrm>
          <a:off x="5522210" y="325438"/>
          <a:ext cx="866250" cy="866250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9050" cap="rnd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9589D7F-2F81-4D98-9C35-F4847253260C}">
      <dsp:nvSpPr>
        <dsp:cNvPr id="0" name=""/>
        <dsp:cNvSpPr/>
      </dsp:nvSpPr>
      <dsp:spPr>
        <a:xfrm>
          <a:off x="4717835" y="1983688"/>
          <a:ext cx="2475000" cy="109908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7112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US" sz="1600" kern="1200"/>
            <a:t>Probate court costs in Kentucky are under $300</a:t>
          </a:r>
        </a:p>
      </dsp:txBody>
      <dsp:txXfrm>
        <a:off x="4717835" y="1983688"/>
        <a:ext cx="2475000" cy="1099084"/>
      </dsp:txXfrm>
    </dsp:sp>
    <dsp:sp modelId="{37E9650C-2190-438D-BA7A-60B872C8A8FB}">
      <dsp:nvSpPr>
        <dsp:cNvPr id="0" name=""/>
        <dsp:cNvSpPr/>
      </dsp:nvSpPr>
      <dsp:spPr>
        <a:xfrm>
          <a:off x="8961397" y="0"/>
          <a:ext cx="1509750" cy="1509750"/>
        </a:xfrm>
        <a:prstGeom prst="ellips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6A18D26-7CF3-4218-BDA9-A1C7B38040D6}">
      <dsp:nvSpPr>
        <dsp:cNvPr id="0" name=""/>
        <dsp:cNvSpPr/>
      </dsp:nvSpPr>
      <dsp:spPr>
        <a:xfrm>
          <a:off x="9287359" y="414220"/>
          <a:ext cx="866250" cy="866250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9050" cap="rnd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8940FDB-1E90-4090-BBDA-EE85CCD6CA28}">
      <dsp:nvSpPr>
        <dsp:cNvPr id="0" name=""/>
        <dsp:cNvSpPr/>
      </dsp:nvSpPr>
      <dsp:spPr>
        <a:xfrm>
          <a:off x="8286042" y="1932899"/>
          <a:ext cx="2475000" cy="109908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7112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US" sz="1600" kern="1200"/>
            <a:t>Probate takes AT LEAST 6 months but can be longer. </a:t>
          </a:r>
        </a:p>
      </dsp:txBody>
      <dsp:txXfrm>
        <a:off x="8286042" y="1932899"/>
        <a:ext cx="2475000" cy="1099084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6D39143-31A1-45F9-888F-8A4AB3ABDA77}">
      <dsp:nvSpPr>
        <dsp:cNvPr id="0" name=""/>
        <dsp:cNvSpPr/>
      </dsp:nvSpPr>
      <dsp:spPr>
        <a:xfrm>
          <a:off x="0" y="3334"/>
          <a:ext cx="4861670" cy="723838"/>
        </a:xfrm>
        <a:prstGeom prst="roundRect">
          <a:avLst>
            <a:gd name="adj" fmla="val 10000"/>
          </a:avLst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5B2FA1B-6A3C-4D60-868A-7985C0EA9271}">
      <dsp:nvSpPr>
        <dsp:cNvPr id="0" name=""/>
        <dsp:cNvSpPr/>
      </dsp:nvSpPr>
      <dsp:spPr>
        <a:xfrm>
          <a:off x="218961" y="166198"/>
          <a:ext cx="398500" cy="398111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9050" cap="rnd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BAC4F50-1AFA-4EE4-945B-7808B42371B9}">
      <dsp:nvSpPr>
        <dsp:cNvPr id="0" name=""/>
        <dsp:cNvSpPr/>
      </dsp:nvSpPr>
      <dsp:spPr>
        <a:xfrm>
          <a:off x="836423" y="3334"/>
          <a:ext cx="3823970" cy="72454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681" tIns="76681" rIns="76681" bIns="76681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/>
            <a:t>Bluegrass </a:t>
          </a:r>
          <a:r>
            <a:rPr lang="en-US" sz="2000" kern="1200" err="1"/>
            <a:t>Elderlaw</a:t>
          </a:r>
          <a:r>
            <a:rPr lang="en-US" sz="2000" kern="1200"/>
            <a:t>, PLLC</a:t>
          </a:r>
          <a:br>
            <a:rPr lang="en-US" sz="2000" kern="1200"/>
          </a:br>
          <a:r>
            <a:rPr lang="en-US" sz="2000" kern="1200"/>
            <a:t>120 N. Mill St. Ste. 201</a:t>
          </a:r>
          <a:br>
            <a:rPr lang="en-US" sz="2000" kern="1200"/>
          </a:br>
          <a:r>
            <a:rPr lang="en-US" sz="2000" kern="1200"/>
            <a:t>Lexington, KY 40507</a:t>
          </a:r>
        </a:p>
      </dsp:txBody>
      <dsp:txXfrm>
        <a:off x="836423" y="3334"/>
        <a:ext cx="3823970" cy="724546"/>
      </dsp:txXfrm>
    </dsp:sp>
    <dsp:sp modelId="{2E2C24D1-9BB6-4A90-88EE-B7DECFE47E0F}">
      <dsp:nvSpPr>
        <dsp:cNvPr id="0" name=""/>
        <dsp:cNvSpPr/>
      </dsp:nvSpPr>
      <dsp:spPr>
        <a:xfrm>
          <a:off x="0" y="898362"/>
          <a:ext cx="4861670" cy="723838"/>
        </a:xfrm>
        <a:prstGeom prst="roundRect">
          <a:avLst>
            <a:gd name="adj" fmla="val 10000"/>
          </a:avLst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86D823C-BFAC-4C78-8C1B-D8AE2A3D7AC4}">
      <dsp:nvSpPr>
        <dsp:cNvPr id="0" name=""/>
        <dsp:cNvSpPr/>
      </dsp:nvSpPr>
      <dsp:spPr>
        <a:xfrm>
          <a:off x="218961" y="1061226"/>
          <a:ext cx="398500" cy="398111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9050" cap="rnd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3F997D2-73F7-4FC1-8D9A-A5C43E107AE6}">
      <dsp:nvSpPr>
        <dsp:cNvPr id="0" name=""/>
        <dsp:cNvSpPr/>
      </dsp:nvSpPr>
      <dsp:spPr>
        <a:xfrm>
          <a:off x="836423" y="898362"/>
          <a:ext cx="3823970" cy="72454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681" tIns="76681" rIns="76681" bIns="76681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/>
            <a:t>859-281-0048</a:t>
          </a:r>
        </a:p>
      </dsp:txBody>
      <dsp:txXfrm>
        <a:off x="836423" y="898362"/>
        <a:ext cx="3823970" cy="724546"/>
      </dsp:txXfrm>
    </dsp:sp>
    <dsp:sp modelId="{3E7D5DA7-245D-443A-91D1-ECBC2F76814C}">
      <dsp:nvSpPr>
        <dsp:cNvPr id="0" name=""/>
        <dsp:cNvSpPr/>
      </dsp:nvSpPr>
      <dsp:spPr>
        <a:xfrm>
          <a:off x="0" y="1806571"/>
          <a:ext cx="4861670" cy="723838"/>
        </a:xfrm>
        <a:prstGeom prst="roundRect">
          <a:avLst>
            <a:gd name="adj" fmla="val 10000"/>
          </a:avLst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B790274-EB22-4D48-9688-DEC0F2A9F453}">
      <dsp:nvSpPr>
        <dsp:cNvPr id="0" name=""/>
        <dsp:cNvSpPr/>
      </dsp:nvSpPr>
      <dsp:spPr>
        <a:xfrm>
          <a:off x="218961" y="1956254"/>
          <a:ext cx="398500" cy="398111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9050" cap="rnd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2C17762-E77E-4390-A458-61257205FA86}">
      <dsp:nvSpPr>
        <dsp:cNvPr id="0" name=""/>
        <dsp:cNvSpPr/>
      </dsp:nvSpPr>
      <dsp:spPr>
        <a:xfrm>
          <a:off x="836423" y="1793390"/>
          <a:ext cx="3823970" cy="72454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681" tIns="76681" rIns="76681" bIns="76681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>
              <a:solidFill>
                <a:schemeClr val="tx1"/>
              </a:solidFill>
              <a:hlinkClick xmlns:r="http://schemas.openxmlformats.org/officeDocument/2006/relationships" r:id="rId7">
                <a:extLst>
                  <a:ext uri="{A12FA001-AC4F-418D-AE19-62706E023703}">
                    <ahyp:hlinkClr xmlns:ahyp="http://schemas.microsoft.com/office/drawing/2018/hyperlinkcolor" val="tx"/>
                  </a:ext>
                </a:extLst>
              </a:hlinkClick>
            </a:rPr>
            <a:t>mary@bgelderlaw.com</a:t>
          </a:r>
          <a:endParaRPr lang="en-US" sz="2000" kern="1200" dirty="0">
            <a:solidFill>
              <a:schemeClr val="tx1"/>
            </a:solidFill>
          </a:endParaRPr>
        </a:p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u="sng" kern="1200" dirty="0"/>
            <a:t>katie@bgelderlaw.com</a:t>
          </a:r>
        </a:p>
      </dsp:txBody>
      <dsp:txXfrm>
        <a:off x="836423" y="1793390"/>
        <a:ext cx="3823970" cy="724546"/>
      </dsp:txXfrm>
    </dsp:sp>
    <dsp:sp modelId="{D08DBF93-1D5B-40A7-AB1E-0834F5E53F2B}">
      <dsp:nvSpPr>
        <dsp:cNvPr id="0" name=""/>
        <dsp:cNvSpPr/>
      </dsp:nvSpPr>
      <dsp:spPr>
        <a:xfrm>
          <a:off x="0" y="2688418"/>
          <a:ext cx="4861670" cy="723838"/>
        </a:xfrm>
        <a:prstGeom prst="roundRect">
          <a:avLst>
            <a:gd name="adj" fmla="val 10000"/>
          </a:avLst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4E80C15-B730-4CEE-9E1B-791038EDC462}">
      <dsp:nvSpPr>
        <dsp:cNvPr id="0" name=""/>
        <dsp:cNvSpPr/>
      </dsp:nvSpPr>
      <dsp:spPr>
        <a:xfrm>
          <a:off x="218961" y="2851282"/>
          <a:ext cx="398500" cy="398111"/>
        </a:xfrm>
        <a:prstGeom prst="rect">
          <a:avLst/>
        </a:prstGeom>
        <a:blipFill>
          <a:blip xmlns:r="http://schemas.openxmlformats.org/officeDocument/2006/relationships"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a:blipFill>
        <a:ln w="19050" cap="rnd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B3261F3-80D9-4FAC-BAAE-82E01E2BBDB8}">
      <dsp:nvSpPr>
        <dsp:cNvPr id="0" name=""/>
        <dsp:cNvSpPr/>
      </dsp:nvSpPr>
      <dsp:spPr>
        <a:xfrm>
          <a:off x="836423" y="2688418"/>
          <a:ext cx="3823970" cy="72454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681" tIns="76681" rIns="76681" bIns="76681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/>
            <a:t>www.bgelderlaw.com</a:t>
          </a:r>
        </a:p>
      </dsp:txBody>
      <dsp:txXfrm>
        <a:off x="836423" y="2688418"/>
        <a:ext cx="3823970" cy="72454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18/2/layout/IconVerticalSolidList">
  <dgm:title val="Icon Vertical Solid List"/>
  <dgm:desc val="Use to show a series of visuals from top to bottom with Level 1 or Level 1 and Level 2 text grouped in a shape. Works best with icons or small pictures with lengthier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3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5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5" axis="ch" ptType="node" func="cnt" op="lte" val="4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2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6" axis="ch" ptType="node" func="cnt" op="lte" val="6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9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else name="Name7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6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else>
    </dgm:choose>
    <dgm:ruleLst>
      <dgm:rule type="h" for="ch" forName="compNode" val="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hoose name="Name9">
          <dgm:if name="Name10" axis="ch" ptType="node" func="cnt" op="gte" val="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w" for="ch" forName="parTx" refType="w" fact="0.45"/>
              <dgm:constr type="h" for="ch" forName="parTx" refType="h"/>
              <dgm:constr type="l" for="ch" forName="parTx" refType="r" refFor="ch" refForName="spaceRect"/>
              <dgm:constr type="t" for="ch" forName="parTx"/>
              <dgm:constr type="h" for="ch" forName="desTx" refType="h"/>
              <dgm:constr type="l" for="ch" forName="desTx" refType="r" refFor="ch" refForName="parTx"/>
              <dgm:constr type="t" for="ch" forName="desTx"/>
            </dgm:constrLst>
          </dgm:if>
          <dgm:else name="Name1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h" for="ch" forName="parTx" refType="h"/>
              <dgm:constr type="l" for="ch" forName="parTx" refType="r" refFor="ch" refForName="spaceRect"/>
              <dgm:constr type="t" for="ch" forName="parTx"/>
            </dgm:constrLst>
          </dgm:else>
        </dgm:choose>
        <dgm:ruleLst>
          <dgm:rule type="h" val="INF" fact="NaN" max="NaN"/>
        </dgm:ruleLst>
        <dgm:layoutNode name="bgRect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parTx" styleLbl="revTx">
          <dgm:varLst>
            <dgm:chMax val="0"/>
            <dgm:chPref val="0"/>
          </dgm:varLst>
          <dgm:alg type="tx">
            <dgm:param type="txAnchorVert" val="mid"/>
            <dgm:param type="parTxLTRAlign" val="l"/>
            <dgm:param type="shpTxLTRAlignCh" val="l"/>
            <dgm:param type="parTxRTLAlign" val="r"/>
            <dgm:param type="shpTxRTLAlignCh" val="r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 refType="h" fact="0.3"/>
            <dgm:constr type="rMarg" refType="h" fact="0.3"/>
            <dgm:constr type="tMarg" refType="h" fact="0.3"/>
            <dgm:constr type="bMarg" refType="h" fact="0.3"/>
          </dgm:constrLst>
          <dgm:ruleLst>
            <dgm:rule type="primFontSz" val="14" fact="NaN" max="NaN"/>
            <dgm:rule type="h" val="INF" fact="NaN" max="NaN"/>
          </dgm:ruleLst>
        </dgm:layoutNode>
        <dgm:choose name="Name12">
          <dgm:if name="Name13" axis="ch" ptType="node" func="cnt" op="gte" val="1">
            <dgm:layoutNode name="desTx" styleLbl="revTx">
              <dgm:varLst/>
              <dgm:alg type="tx">
                <dgm:param type="txAnchorVertCh" val="mid"/>
                <dgm:param type="parTxLTRAlign" val="l"/>
                <dgm:param type="shpTxLTRAlignCh" val="l"/>
                <dgm:param type="parTxRTLAlign" val="r"/>
                <dgm:param type="shpTxRTLAlignCh" val="r"/>
                <dgm:param type="stBulletLvl" val="0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primFontSz" val="18"/>
                <dgm:constr type="secFontSz" refType="primFontSz"/>
                <dgm:constr type="lMarg" refType="h" fact="0.3"/>
                <dgm:constr type="rMarg" refType="h" fact="0.3"/>
                <dgm:constr type="tMarg" refType="h" fact="0.3"/>
                <dgm:constr type="bMarg" refType="h" fact="0.3"/>
              </dgm:constrLst>
              <dgm:ruleLst>
                <dgm:rule type="primFontSz" val="11" fact="NaN" max="NaN"/>
              </dgm:ruleLst>
            </dgm:layoutNode>
          </dgm:if>
          <dgm:else name="Name14"/>
        </dgm:choose>
      </dgm:layoutNode>
      <dgm:forEach name="Name15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  <a:lvl2pPr>
          <a:lnSpc>
            <a:spcPct val="100000"/>
          </a:lnSpc>
        </a:lvl2pPr>
      </dgm1612:lstStyle>
    </a:ext>
  </dgm:extLst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18/5/layout/IconCircleLabelList">
  <dgm:title val="Icon Circle Label List"/>
  <dgm:desc val="Use to show non-sequential or grouped chunks of information accompanied by a related visuals. Works best with icons or small pictures with short text ca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  <dgm:param type="vertAlign" val="mid"/>
          <dgm:param type="horzAlign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  <dgm:param type="vertAlign" val="mid"/>
          <dgm:param type="horzAlign" val="ct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2">
        <dgm:constrLst>
          <dgm:constr type="h" for="ch" forName="compNode" refType="h" fact="0.4"/>
          <dgm:constr type="w" for="ch" forName="compNode" val="10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44"/>
          <dgm:constr type="h" for="des" forName="compNode" op="equ"/>
          <dgm:constr type="h" for="des" forName="textRect" op="equ"/>
        </dgm:constrLst>
      </dgm:if>
      <dgm:if name="Name5" axis="ch" ptType="node" func="cnt" op="lte" val="3">
        <dgm:constrLst>
          <dgm:constr type="h" for="ch" forName="compNode" refType="h" fact="0.4"/>
          <dgm:constr type="w" for="ch" forName="compNode" val="10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40"/>
          <dgm:constr type="h" for="des" forName="compNode" op="equ"/>
          <dgm:constr type="h" for="des" forName="textRect" op="equ"/>
        </dgm:constrLst>
      </dgm:if>
      <dgm:if name="Name6" axis="ch" ptType="node" func="cnt" op="lte" val="4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32"/>
          <dgm:constr type="h" for="des" forName="compNode" op="equ"/>
          <dgm:constr type="h" for="des" forName="textRect" op="equ"/>
        </dgm:constrLst>
      </dgm:if>
      <dgm:else name="Name7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24"/>
          <dgm:constr type="h" for="des" forName="compNode" op="equ"/>
          <dgm:constr type="h" for="des" forName="textRect" op="equ"/>
        </dgm:constrLst>
      </dgm:else>
    </dgm:choose>
    <dgm:ruleLst>
      <dgm:rule type="w" for="ch" forName="compNode" val="5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onstrLst>
          <dgm:constr type="w" for="ch" forName="iconBgRect" refType="w" fact="0.61"/>
          <dgm:constr type="h" for="ch" forName="iconBgRect" refType="w" refFor="ch" refForName="iconBgRect"/>
          <dgm:constr type="t" for="ch" forName="iconBgRect"/>
          <dgm:constr type="ctrX" for="ch" forName="iconBgRect" refType="w" fact="0.5"/>
          <dgm:constr type="w" for="ch" forName="iconRect" refType="w" fact="0.35"/>
          <dgm:constr type="h" for="ch" forName="iconRect" refType="w" refFor="ch" refForName="iconRect"/>
          <dgm:constr type="ctrX" for="ch" forName="iconRect" refType="ctrX" refFor="ch" refForName="iconBgRect"/>
          <dgm:constr type="ctrY" for="ch" forName="iconRect" refType="ctrY" refFor="ch" refForName="iconBgRect"/>
          <dgm:constr type="h" for="ch" forName="spaceRect" refType="w" fact="0.19"/>
          <dgm:constr type="w" for="ch" forName="spaceRect" refType="w"/>
          <dgm:constr type="l" for="ch" forName="spaceRect"/>
          <dgm:constr type="t" for="ch" forName="spaceRect" refType="b" refFor="ch" refForName="iconBgRect"/>
          <dgm:constr type="h" for="ch" forName="textRect" val="20"/>
          <dgm:constr type="w" for="ch" forName="textRect" refType="w"/>
          <dgm:constr type="l" for="ch" forName="textRect"/>
          <dgm:constr type="t" for="ch" forName="textRect" refType="b" refFor="ch" refForName="spaceRect"/>
        </dgm:constrLst>
        <dgm:ruleLst>
          <dgm:rule type="h" val="INF" fact="NaN" max="NaN"/>
        </dgm:ruleLst>
        <dgm:layoutNode name="iconBgRect" styleLbl="bgShp">
          <dgm:alg type="sp"/>
          <dgm:shape xmlns:r="http://schemas.openxmlformats.org/officeDocument/2006/relationships" type="ellipse" r:blip="">
            <dgm:adjLst/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textRect" styleLbl="revTx">
          <dgm:varLst>
            <dgm:chMax val="1"/>
            <dgm:chPref val="1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/>
            <dgm:constr type="rMarg"/>
            <dgm:constr type="tMarg"/>
            <dgm:constr type="bMarg"/>
          </dgm:constrLst>
          <dgm:ruleLst>
            <dgm:rule type="primFontSz" val="11" fact="NaN" max="NaN"/>
            <dgm:rule type="h" val="INF" fact="NaN" max="NaN"/>
          </dgm:ruleLst>
        </dgm:layoutNode>
      </dgm:layoutNode>
      <dgm:forEach name="Name9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  <a:defRPr cap="all"/>
        </a:lvl1pPr>
      </dgm1612:lstStyle>
    </a:ext>
  </dgm:extLst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18/2/layout/IconVerticalSolidList">
  <dgm:title val="Icon Vertical Solid List"/>
  <dgm:desc val="Use to show a series of visuals from top to bottom with Level 1 or Level 1 and Level 2 text grouped in a shape. Works best with icons or small pictures with lengthier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3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5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5" axis="ch" ptType="node" func="cnt" op="lte" val="4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2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6" axis="ch" ptType="node" func="cnt" op="lte" val="6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9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else name="Name7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6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else>
    </dgm:choose>
    <dgm:ruleLst>
      <dgm:rule type="h" for="ch" forName="compNode" val="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hoose name="Name9">
          <dgm:if name="Name10" axis="ch" ptType="node" func="cnt" op="gte" val="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w" for="ch" forName="parTx" refType="w" fact="0.45"/>
              <dgm:constr type="h" for="ch" forName="parTx" refType="h"/>
              <dgm:constr type="l" for="ch" forName="parTx" refType="r" refFor="ch" refForName="spaceRect"/>
              <dgm:constr type="t" for="ch" forName="parTx"/>
              <dgm:constr type="h" for="ch" forName="desTx" refType="h"/>
              <dgm:constr type="l" for="ch" forName="desTx" refType="r" refFor="ch" refForName="parTx"/>
              <dgm:constr type="t" for="ch" forName="desTx"/>
            </dgm:constrLst>
          </dgm:if>
          <dgm:else name="Name1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h" for="ch" forName="parTx" refType="h"/>
              <dgm:constr type="l" for="ch" forName="parTx" refType="r" refFor="ch" refForName="spaceRect"/>
              <dgm:constr type="t" for="ch" forName="parTx"/>
            </dgm:constrLst>
          </dgm:else>
        </dgm:choose>
        <dgm:ruleLst>
          <dgm:rule type="h" val="INF" fact="NaN" max="NaN"/>
        </dgm:ruleLst>
        <dgm:layoutNode name="bgRect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parTx" styleLbl="revTx">
          <dgm:varLst>
            <dgm:chMax val="0"/>
            <dgm:chPref val="0"/>
          </dgm:varLst>
          <dgm:alg type="tx">
            <dgm:param type="txAnchorVert" val="mid"/>
            <dgm:param type="parTxLTRAlign" val="l"/>
            <dgm:param type="shpTxLTRAlignCh" val="l"/>
            <dgm:param type="parTxRTLAlign" val="r"/>
            <dgm:param type="shpTxRTLAlignCh" val="r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 refType="h" fact="0.3"/>
            <dgm:constr type="rMarg" refType="h" fact="0.3"/>
            <dgm:constr type="tMarg" refType="h" fact="0.3"/>
            <dgm:constr type="bMarg" refType="h" fact="0.3"/>
          </dgm:constrLst>
          <dgm:ruleLst>
            <dgm:rule type="primFontSz" val="14" fact="NaN" max="NaN"/>
            <dgm:rule type="h" val="INF" fact="NaN" max="NaN"/>
          </dgm:ruleLst>
        </dgm:layoutNode>
        <dgm:choose name="Name12">
          <dgm:if name="Name13" axis="ch" ptType="node" func="cnt" op="gte" val="1">
            <dgm:layoutNode name="desTx" styleLbl="revTx">
              <dgm:varLst/>
              <dgm:alg type="tx">
                <dgm:param type="txAnchorVertCh" val="mid"/>
                <dgm:param type="parTxLTRAlign" val="l"/>
                <dgm:param type="shpTxLTRAlignCh" val="l"/>
                <dgm:param type="parTxRTLAlign" val="r"/>
                <dgm:param type="shpTxRTLAlignCh" val="r"/>
                <dgm:param type="stBulletLvl" val="0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primFontSz" val="18"/>
                <dgm:constr type="secFontSz" refType="primFontSz"/>
                <dgm:constr type="lMarg" refType="h" fact="0.3"/>
                <dgm:constr type="rMarg" refType="h" fact="0.3"/>
                <dgm:constr type="tMarg" refType="h" fact="0.3"/>
                <dgm:constr type="bMarg" refType="h" fact="0.3"/>
              </dgm:constrLst>
              <dgm:ruleLst>
                <dgm:rule type="primFontSz" val="11" fact="NaN" max="NaN"/>
              </dgm:ruleLst>
            </dgm:layoutNode>
          </dgm:if>
          <dgm:else name="Name14"/>
        </dgm:choose>
      </dgm:layoutNode>
      <dgm:forEach name="Name15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  <a:lvl2pPr>
          <a:lnSpc>
            <a:spcPct val="100000"/>
          </a:lnSpc>
        </a:lvl2pPr>
      </dgm1612:lstStyle>
    </a:ext>
  </dgm:extLst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3407685" cy="463407"/>
          </a:xfrm>
          <a:prstGeom prst="rect">
            <a:avLst/>
          </a:prstGeom>
        </p:spPr>
        <p:txBody>
          <a:bodyPr vert="horz" lIns="92477" tIns="46238" rIns="92477" bIns="46238" rtlCol="0"/>
          <a:lstStyle>
            <a:lvl1pPr algn="l">
              <a:defRPr sz="1200"/>
            </a:lvl1pPr>
          </a:lstStyle>
          <a:p>
            <a:r>
              <a:rPr lang="en-US"/>
              <a:t>Bluegrass Elderlaw, PLLC - 859.281.0048 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36770" y="0"/>
            <a:ext cx="3011699" cy="463407"/>
          </a:xfrm>
          <a:prstGeom prst="rect">
            <a:avLst/>
          </a:prstGeom>
        </p:spPr>
        <p:txBody>
          <a:bodyPr vert="horz" lIns="92477" tIns="46238" rIns="92477" bIns="46238" rtlCol="0"/>
          <a:lstStyle>
            <a:lvl1pPr algn="r">
              <a:defRPr sz="1200"/>
            </a:lvl1pPr>
          </a:lstStyle>
          <a:p>
            <a:r>
              <a:rPr lang="en-US"/>
              <a:t>2/25/2020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772669"/>
            <a:ext cx="3011699" cy="463406"/>
          </a:xfrm>
          <a:prstGeom prst="rect">
            <a:avLst/>
          </a:prstGeom>
        </p:spPr>
        <p:txBody>
          <a:bodyPr vert="horz" lIns="92477" tIns="46238" rIns="92477" bIns="46238" rtlCol="0" anchor="b"/>
          <a:lstStyle>
            <a:lvl1pPr algn="l">
              <a:defRPr sz="1200"/>
            </a:lvl1pPr>
          </a:lstStyle>
          <a:p>
            <a:r>
              <a:rPr lang="en-US"/>
              <a:t>www.bgelderlaw.com/slides (c)2023, Bluefrass Elderlaw PLLC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36770" y="8772669"/>
            <a:ext cx="3011699" cy="463406"/>
          </a:xfrm>
          <a:prstGeom prst="rect">
            <a:avLst/>
          </a:prstGeom>
        </p:spPr>
        <p:txBody>
          <a:bodyPr vert="horz" lIns="92477" tIns="46238" rIns="92477" bIns="46238" rtlCol="0" anchor="b"/>
          <a:lstStyle>
            <a:lvl1pPr algn="r">
              <a:defRPr sz="1200"/>
            </a:lvl1pPr>
          </a:lstStyle>
          <a:p>
            <a:fld id="{5F5BA0A0-0E0C-41C2-91C0-F322BF10CA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7866558"/>
      </p:ext>
    </p:extLst>
  </p:cSld>
  <p:clrMap bg1="lt1" tx1="dk1" bg2="lt2" tx2="dk2" accent1="accent1" accent2="accent2" accent3="accent3" accent4="accent4" accent5="accent5" accent6="accent6" hlink="hlink" folHlink="folHlink"/>
  <p:hf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11488" cy="463550"/>
          </a:xfrm>
          <a:prstGeom prst="rect">
            <a:avLst/>
          </a:prstGeom>
        </p:spPr>
        <p:txBody>
          <a:bodyPr vert="horz" lIns="91430" tIns="45714" rIns="91430" bIns="45714" rtlCol="0"/>
          <a:lstStyle>
            <a:lvl1pPr algn="l">
              <a:defRPr sz="1200"/>
            </a:lvl1pPr>
          </a:lstStyle>
          <a:p>
            <a:r>
              <a:rPr lang="en-US"/>
              <a:t>Bluegrass Elderlaw, PLLC - 859.281.0048 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37000" y="0"/>
            <a:ext cx="3011488" cy="463550"/>
          </a:xfrm>
          <a:prstGeom prst="rect">
            <a:avLst/>
          </a:prstGeom>
        </p:spPr>
        <p:txBody>
          <a:bodyPr vert="horz" lIns="91430" tIns="45714" rIns="91430" bIns="45714" rtlCol="0"/>
          <a:lstStyle>
            <a:lvl1pPr algn="r">
              <a:defRPr sz="1200"/>
            </a:lvl1pPr>
          </a:lstStyle>
          <a:p>
            <a:r>
              <a:rPr lang="en-US"/>
              <a:t>2/25/2020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04850" y="1154113"/>
            <a:ext cx="5540375" cy="31178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30" tIns="45714" rIns="91430" bIns="45714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95327" y="4445002"/>
            <a:ext cx="5559425" cy="3636963"/>
          </a:xfrm>
          <a:prstGeom prst="rect">
            <a:avLst/>
          </a:prstGeom>
        </p:spPr>
        <p:txBody>
          <a:bodyPr vert="horz" lIns="91430" tIns="45714" rIns="91430" bIns="45714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772525"/>
            <a:ext cx="3011488" cy="463550"/>
          </a:xfrm>
          <a:prstGeom prst="rect">
            <a:avLst/>
          </a:prstGeom>
        </p:spPr>
        <p:txBody>
          <a:bodyPr vert="horz" lIns="91430" tIns="45714" rIns="91430" bIns="45714" rtlCol="0" anchor="b"/>
          <a:lstStyle>
            <a:lvl1pPr algn="l">
              <a:defRPr sz="1200"/>
            </a:lvl1pPr>
          </a:lstStyle>
          <a:p>
            <a:r>
              <a:rPr lang="en-US"/>
              <a:t>www.bgelderlaw.com/slides (c)2023, Bluefrass Elderlaw PLLC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37000" y="8772525"/>
            <a:ext cx="3011488" cy="463550"/>
          </a:xfrm>
          <a:prstGeom prst="rect">
            <a:avLst/>
          </a:prstGeom>
        </p:spPr>
        <p:txBody>
          <a:bodyPr vert="horz" lIns="91430" tIns="45714" rIns="91430" bIns="45714" rtlCol="0" anchor="b"/>
          <a:lstStyle>
            <a:lvl1pPr algn="r">
              <a:defRPr sz="1200"/>
            </a:lvl1pPr>
          </a:lstStyle>
          <a:p>
            <a:fld id="{DE78260F-A40E-4D0E-83D4-2C9F6D0D2AA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2205905"/>
      </p:ext>
    </p:extLst>
  </p:cSld>
  <p:clrMap bg1="lt1" tx1="dk1" bg2="lt2" tx2="dk2" accent1="accent1" accent2="accent2" accent3="accent3" accent4="accent4" accent5="accent5" accent6="accent6" hlink="hlink" folHlink="folHlink"/>
  <p:hf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/>
              <a:t>Bluegrass Elderlaw, PLLC - 859.281.0048 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www.bgelderlaw.com/slides (c)2023, Bluefrass Elderlaw PLLC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DE78260F-A40E-4D0E-83D4-2C9F6D0D2AA5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33235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2099733"/>
            <a:ext cx="8825658" cy="2677648"/>
          </a:xfrm>
        </p:spPr>
        <p:txBody>
          <a:bodyPr anchor="b"/>
          <a:lstStyle>
            <a:lvl1pPr>
              <a:defRPr sz="5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 bwMode="gray"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gray">
          <a:xfrm rot="5400000">
            <a:off x="10158984" y="1792224"/>
            <a:ext cx="990599" cy="304799"/>
          </a:xfrm>
        </p:spPr>
        <p:txBody>
          <a:bodyPr anchor="t"/>
          <a:lstStyle>
            <a:lvl1pPr algn="l">
              <a:defRPr b="0" i="0">
                <a:solidFill>
                  <a:schemeClr val="bg1">
                    <a:alpha val="60000"/>
                  </a:schemeClr>
                </a:solidFill>
              </a:defRPr>
            </a:lvl1pPr>
          </a:lstStyle>
          <a:p>
            <a:fld id="{FB0F1C4C-C27F-4117-A077-75402663F62D}" type="datetime1">
              <a:rPr lang="en-US" smtClean="0"/>
              <a:t>5/30/2025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gray">
          <a:xfrm rot="5400000">
            <a:off x="8951976" y="3227832"/>
            <a:ext cx="3859795" cy="304801"/>
          </a:xfrm>
        </p:spPr>
        <p:txBody>
          <a:bodyPr/>
          <a:lstStyle>
            <a:lvl1pPr>
              <a:defRPr b="0" i="0">
                <a:solidFill>
                  <a:schemeClr val="bg1">
                    <a:alpha val="60000"/>
                  </a:schemeClr>
                </a:solidFill>
              </a:defRPr>
            </a:lvl1pPr>
          </a:lstStyle>
          <a:p>
            <a:r>
              <a:rPr lang="en-US"/>
              <a:t>www.bgelderlaw.com/sides (c)2023, Bluegrass Elderlaw, PLLC</a:t>
            </a:r>
          </a:p>
        </p:txBody>
      </p:sp>
      <p:sp>
        <p:nvSpPr>
          <p:cNvPr id="11" name="Rectangle 10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52540" y="295729"/>
            <a:ext cx="838199" cy="767687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314101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3" name="Rectangle 12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5"/>
            <p:cNvSpPr/>
            <p:nvPr/>
          </p:nvSpPr>
          <p:spPr bwMode="gray">
            <a:xfrm rot="10371525">
              <a:off x="263767" y="4438254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1" name="Freeform 5"/>
            <p:cNvSpPr/>
            <p:nvPr/>
          </p:nvSpPr>
          <p:spPr bwMode="gray">
            <a:xfrm rot="10800000">
              <a:off x="459506" y="321130"/>
              <a:ext cx="11277600" cy="4533900"/>
            </a:xfrm>
            <a:custGeom>
              <a:avLst/>
              <a:gdLst/>
              <a:ahLst/>
              <a:cxnLst/>
              <a:rect l="0" t="0" r="r" b="b"/>
              <a:pathLst>
                <a:path w="7104" h="2856">
                  <a:moveTo>
                    <a:pt x="0" y="0"/>
                  </a:moveTo>
                  <a:lnTo>
                    <a:pt x="0" y="2856"/>
                  </a:lnTo>
                  <a:lnTo>
                    <a:pt x="7104" y="2856"/>
                  </a:lnTo>
                  <a:lnTo>
                    <a:pt x="7104" y="1"/>
                  </a:lnTo>
                  <a:lnTo>
                    <a:pt x="7104" y="1"/>
                  </a:lnTo>
                  <a:lnTo>
                    <a:pt x="6943" y="26"/>
                  </a:lnTo>
                  <a:lnTo>
                    <a:pt x="6782" y="50"/>
                  </a:lnTo>
                  <a:lnTo>
                    <a:pt x="6621" y="73"/>
                  </a:lnTo>
                  <a:lnTo>
                    <a:pt x="6459" y="93"/>
                  </a:lnTo>
                  <a:lnTo>
                    <a:pt x="6298" y="113"/>
                  </a:lnTo>
                  <a:lnTo>
                    <a:pt x="6136" y="132"/>
                  </a:lnTo>
                  <a:lnTo>
                    <a:pt x="5976" y="148"/>
                  </a:lnTo>
                  <a:lnTo>
                    <a:pt x="5814" y="163"/>
                  </a:lnTo>
                  <a:lnTo>
                    <a:pt x="5653" y="177"/>
                  </a:lnTo>
                  <a:lnTo>
                    <a:pt x="5494" y="189"/>
                  </a:lnTo>
                  <a:lnTo>
                    <a:pt x="5334" y="201"/>
                  </a:lnTo>
                  <a:lnTo>
                    <a:pt x="5175" y="211"/>
                  </a:lnTo>
                  <a:lnTo>
                    <a:pt x="5017" y="219"/>
                  </a:lnTo>
                  <a:lnTo>
                    <a:pt x="4859" y="227"/>
                  </a:lnTo>
                  <a:lnTo>
                    <a:pt x="4703" y="234"/>
                  </a:lnTo>
                  <a:lnTo>
                    <a:pt x="4548" y="239"/>
                  </a:lnTo>
                  <a:lnTo>
                    <a:pt x="4393" y="243"/>
                  </a:lnTo>
                  <a:lnTo>
                    <a:pt x="4240" y="247"/>
                  </a:lnTo>
                  <a:lnTo>
                    <a:pt x="4088" y="249"/>
                  </a:lnTo>
                  <a:lnTo>
                    <a:pt x="3937" y="251"/>
                  </a:lnTo>
                  <a:lnTo>
                    <a:pt x="3788" y="252"/>
                  </a:lnTo>
                  <a:lnTo>
                    <a:pt x="3640" y="251"/>
                  </a:lnTo>
                  <a:lnTo>
                    <a:pt x="3494" y="251"/>
                  </a:lnTo>
                  <a:lnTo>
                    <a:pt x="3349" y="249"/>
                  </a:lnTo>
                  <a:lnTo>
                    <a:pt x="3207" y="246"/>
                  </a:lnTo>
                  <a:lnTo>
                    <a:pt x="3066" y="243"/>
                  </a:lnTo>
                  <a:lnTo>
                    <a:pt x="2928" y="240"/>
                  </a:lnTo>
                  <a:lnTo>
                    <a:pt x="2791" y="235"/>
                  </a:lnTo>
                  <a:lnTo>
                    <a:pt x="2656" y="230"/>
                  </a:lnTo>
                  <a:lnTo>
                    <a:pt x="2524" y="225"/>
                  </a:lnTo>
                  <a:lnTo>
                    <a:pt x="2266" y="212"/>
                  </a:lnTo>
                  <a:lnTo>
                    <a:pt x="2019" y="198"/>
                  </a:lnTo>
                  <a:lnTo>
                    <a:pt x="1782" y="183"/>
                  </a:lnTo>
                  <a:lnTo>
                    <a:pt x="1557" y="167"/>
                  </a:lnTo>
                  <a:lnTo>
                    <a:pt x="1343" y="150"/>
                  </a:lnTo>
                  <a:lnTo>
                    <a:pt x="1144" y="132"/>
                  </a:lnTo>
                  <a:lnTo>
                    <a:pt x="957" y="114"/>
                  </a:lnTo>
                  <a:lnTo>
                    <a:pt x="785" y="96"/>
                  </a:lnTo>
                  <a:lnTo>
                    <a:pt x="627" y="79"/>
                  </a:lnTo>
                  <a:lnTo>
                    <a:pt x="487" y="63"/>
                  </a:lnTo>
                  <a:lnTo>
                    <a:pt x="361" y="48"/>
                  </a:lnTo>
                  <a:lnTo>
                    <a:pt x="254" y="35"/>
                  </a:lnTo>
                  <a:lnTo>
                    <a:pt x="165" y="23"/>
                  </a:lnTo>
                  <a:lnTo>
                    <a:pt x="42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4969927"/>
            <a:ext cx="8825659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4" y="685800"/>
            <a:ext cx="8825659" cy="3429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5536665"/>
            <a:ext cx="8825658" cy="493712"/>
          </a:xfrm>
        </p:spPr>
        <p:txBody>
          <a:bodyPr>
            <a:normAutofit/>
          </a:bodyPr>
          <a:lstStyle>
            <a:lvl1pPr marL="0" indent="0">
              <a:buNone/>
              <a:defRPr sz="12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B30355-ABA8-4A01-974F-E75F271D066D}" type="datetime1">
              <a:rPr lang="en-US" smtClean="0"/>
              <a:t>5/30/2025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www.bgelderlaw.com/sides (c)2023, Bluegrass Elderlaw, PLLC</a:t>
            </a:r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54719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Freeform 5"/>
            <p:cNvSpPr/>
            <p:nvPr/>
          </p:nvSpPr>
          <p:spPr bwMode="gray">
            <a:xfrm rot="21010068">
              <a:off x="8490951" y="2714874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7" name="Freeform 5"/>
            <p:cNvSpPr/>
            <p:nvPr/>
          </p:nvSpPr>
          <p:spPr bwMode="gray">
            <a:xfrm>
              <a:off x="455612" y="2801319"/>
              <a:ext cx="11277600" cy="3602637"/>
            </a:xfrm>
            <a:custGeom>
              <a:avLst/>
              <a:gdLst/>
              <a:ahLst/>
              <a:cxnLst/>
              <a:rect l="l" t="t" r="r" b="b"/>
              <a:pathLst>
                <a:path w="10000" h="7946">
                  <a:moveTo>
                    <a:pt x="0" y="0"/>
                  </a:moveTo>
                  <a:lnTo>
                    <a:pt x="0" y="7945"/>
                  </a:lnTo>
                  <a:lnTo>
                    <a:pt x="10000" y="7946"/>
                  </a:lnTo>
                  <a:lnTo>
                    <a:pt x="10000" y="4"/>
                  </a:lnTo>
                  <a:lnTo>
                    <a:pt x="10000" y="4"/>
                  </a:lnTo>
                  <a:lnTo>
                    <a:pt x="9773" y="91"/>
                  </a:lnTo>
                  <a:lnTo>
                    <a:pt x="9547" y="175"/>
                  </a:lnTo>
                  <a:lnTo>
                    <a:pt x="9320" y="256"/>
                  </a:lnTo>
                  <a:lnTo>
                    <a:pt x="9092" y="326"/>
                  </a:lnTo>
                  <a:lnTo>
                    <a:pt x="8865" y="396"/>
                  </a:lnTo>
                  <a:lnTo>
                    <a:pt x="8637" y="462"/>
                  </a:lnTo>
                  <a:lnTo>
                    <a:pt x="8412" y="518"/>
                  </a:lnTo>
                  <a:lnTo>
                    <a:pt x="8184" y="571"/>
                  </a:lnTo>
                  <a:lnTo>
                    <a:pt x="7957" y="620"/>
                  </a:lnTo>
                  <a:lnTo>
                    <a:pt x="7734" y="662"/>
                  </a:lnTo>
                  <a:lnTo>
                    <a:pt x="7508" y="704"/>
                  </a:lnTo>
                  <a:lnTo>
                    <a:pt x="7285" y="739"/>
                  </a:lnTo>
                  <a:lnTo>
                    <a:pt x="7062" y="767"/>
                  </a:lnTo>
                  <a:lnTo>
                    <a:pt x="6840" y="795"/>
                  </a:lnTo>
                  <a:lnTo>
                    <a:pt x="6620" y="819"/>
                  </a:lnTo>
                  <a:lnTo>
                    <a:pt x="6402" y="837"/>
                  </a:lnTo>
                  <a:lnTo>
                    <a:pt x="6184" y="851"/>
                  </a:lnTo>
                  <a:lnTo>
                    <a:pt x="5968" y="865"/>
                  </a:lnTo>
                  <a:lnTo>
                    <a:pt x="5755" y="872"/>
                  </a:lnTo>
                  <a:lnTo>
                    <a:pt x="5542" y="879"/>
                  </a:lnTo>
                  <a:lnTo>
                    <a:pt x="5332" y="882"/>
                  </a:lnTo>
                  <a:lnTo>
                    <a:pt x="5124" y="879"/>
                  </a:lnTo>
                  <a:lnTo>
                    <a:pt x="4918" y="879"/>
                  </a:lnTo>
                  <a:lnTo>
                    <a:pt x="4714" y="872"/>
                  </a:lnTo>
                  <a:lnTo>
                    <a:pt x="4514" y="861"/>
                  </a:lnTo>
                  <a:lnTo>
                    <a:pt x="4316" y="851"/>
                  </a:lnTo>
                  <a:lnTo>
                    <a:pt x="4122" y="840"/>
                  </a:lnTo>
                  <a:lnTo>
                    <a:pt x="3929" y="823"/>
                  </a:lnTo>
                  <a:lnTo>
                    <a:pt x="3739" y="805"/>
                  </a:lnTo>
                  <a:lnTo>
                    <a:pt x="3553" y="788"/>
                  </a:lnTo>
                  <a:lnTo>
                    <a:pt x="3190" y="742"/>
                  </a:lnTo>
                  <a:lnTo>
                    <a:pt x="2842" y="693"/>
                  </a:lnTo>
                  <a:lnTo>
                    <a:pt x="2508" y="641"/>
                  </a:lnTo>
                  <a:lnTo>
                    <a:pt x="2192" y="585"/>
                  </a:lnTo>
                  <a:lnTo>
                    <a:pt x="1890" y="525"/>
                  </a:lnTo>
                  <a:lnTo>
                    <a:pt x="1610" y="462"/>
                  </a:lnTo>
                  <a:lnTo>
                    <a:pt x="1347" y="399"/>
                  </a:lnTo>
                  <a:lnTo>
                    <a:pt x="1105" y="336"/>
                  </a:lnTo>
                  <a:lnTo>
                    <a:pt x="883" y="277"/>
                  </a:lnTo>
                  <a:lnTo>
                    <a:pt x="686" y="221"/>
                  </a:lnTo>
                  <a:lnTo>
                    <a:pt x="508" y="168"/>
                  </a:lnTo>
                  <a:lnTo>
                    <a:pt x="358" y="123"/>
                  </a:lnTo>
                  <a:lnTo>
                    <a:pt x="232" y="81"/>
                  </a:lnTo>
                  <a:lnTo>
                    <a:pt x="59" y="21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8798" y="1063417"/>
            <a:ext cx="8831816" cy="1372986"/>
          </a:xfrm>
        </p:spPr>
        <p:txBody>
          <a:bodyPr/>
          <a:lstStyle>
            <a:lvl1pPr>
              <a:defRPr sz="4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543300"/>
            <a:ext cx="8825659" cy="24765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278CC6-0695-4B71-8540-F96F261DDC9B}" type="datetime1">
              <a:rPr lang="en-US" smtClean="0"/>
              <a:t>5/30/2025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www.bgelderlaw.com/sides (c)2023, Bluegrass Elderlaw, PLLC</a:t>
            </a:r>
          </a:p>
        </p:txBody>
      </p:sp>
      <p:sp>
        <p:nvSpPr>
          <p:cNvPr id="13" name="Rectangle 12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260230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7" name="Rectangle 16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Oval 21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Oval 22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Oval 23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Oval 24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Freeform 5"/>
            <p:cNvSpPr/>
            <p:nvPr/>
          </p:nvSpPr>
          <p:spPr bwMode="gray">
            <a:xfrm rot="21010068">
              <a:off x="8490951" y="418511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>
              <a:off x="455612" y="4241801"/>
              <a:ext cx="11277600" cy="2337161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8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16" name="TextBox 15"/>
          <p:cNvSpPr txBox="1"/>
          <p:nvPr/>
        </p:nvSpPr>
        <p:spPr bwMode="gray">
          <a:xfrm>
            <a:off x="881566" y="607336"/>
            <a:ext cx="80191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600" b="0" i="0"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  <a:cs typeface="Arial"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 bwMode="gray">
          <a:xfrm>
            <a:off x="9884458" y="2613787"/>
            <a:ext cx="65276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600" b="0" i="0"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  <a:cs typeface="Arial"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81878" y="982134"/>
            <a:ext cx="8453906" cy="2696632"/>
          </a:xfrm>
        </p:spPr>
        <p:txBody>
          <a:bodyPr/>
          <a:lstStyle>
            <a:lvl1pPr>
              <a:defRPr sz="4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4" name="Text Placeholder 3"/>
          <p:cNvSpPr>
            <a:spLocks noGrp="1"/>
          </p:cNvSpPr>
          <p:nvPr>
            <p:ph type="body" sz="half" idx="13"/>
          </p:nvPr>
        </p:nvSpPr>
        <p:spPr bwMode="gray">
          <a:xfrm>
            <a:off x="1945945" y="3678766"/>
            <a:ext cx="7731219" cy="342174"/>
          </a:xfrm>
        </p:spPr>
        <p:txBody>
          <a:bodyPr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accent1">
                    <a:lumMod val="60000"/>
                    <a:lumOff val="40000"/>
                  </a:schemeClr>
                </a:solidFill>
                <a:latin typeface="+mn-lt"/>
                <a:ea typeface="+mn-ea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5029199"/>
            <a:ext cx="9244897" cy="997857"/>
          </a:xfrm>
        </p:spPr>
        <p:txBody>
          <a:bodyPr anchor="ctr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E59F7C-3E12-45F5-B7FA-43B0FAA0B1A7}" type="datetime1">
              <a:rPr lang="en-US" smtClean="0"/>
              <a:t>5/30/2025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www.bgelderlaw.com/sides (c)2023, Bluegrass Elderlaw, PLLC</a:t>
            </a:r>
          </a:p>
        </p:txBody>
      </p:sp>
      <p:sp>
        <p:nvSpPr>
          <p:cNvPr id="19" name="Rectangle 18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285955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5"/>
            <p:cNvSpPr/>
            <p:nvPr/>
          </p:nvSpPr>
          <p:spPr bwMode="gray">
            <a:xfrm rot="21010068">
              <a:off x="8490951" y="4193583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8" name="Freeform 5"/>
            <p:cNvSpPr/>
            <p:nvPr/>
          </p:nvSpPr>
          <p:spPr bwMode="gray">
            <a:xfrm>
              <a:off x="455612" y="4241801"/>
              <a:ext cx="11277600" cy="2337161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2370667"/>
            <a:ext cx="8825660" cy="1822514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5024967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307644-DB41-4E60-B940-DA14D9487BB2}" type="datetime1">
              <a:rPr lang="en-US" smtClean="0"/>
              <a:t>5/30/2025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www.bgelderlaw.com/sides (c)2023, Bluegrass Elderlaw, PLLC</a:t>
            </a:r>
          </a:p>
        </p:txBody>
      </p:sp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873284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825659" cy="706964"/>
          </a:xfrm>
        </p:spPr>
        <p:txBody>
          <a:bodyPr/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2"/>
            <a:ext cx="314187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1154953" y="3179764"/>
            <a:ext cx="3141879" cy="284729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12721" y="2603500"/>
            <a:ext cx="314700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12721" y="3179763"/>
            <a:ext cx="3147009" cy="284729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88135" y="2603501"/>
            <a:ext cx="314573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88329" y="3179762"/>
            <a:ext cx="3145536" cy="284729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440397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777240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935FCF-C014-47F0-9F41-279E0C649716}" type="datetime1">
              <a:rPr lang="en-US" smtClean="0"/>
              <a:t>5/30/2025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www.bgelderlaw.com/sides (c)2023, Bluegrass Elderlaw, PLLC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190051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825659" cy="706964"/>
          </a:xfrm>
        </p:spPr>
        <p:txBody>
          <a:bodyPr/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532844"/>
            <a:ext cx="30504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334553" y="2603500"/>
            <a:ext cx="2691242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1154954" y="5109106"/>
            <a:ext cx="3050438" cy="91795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68865" y="4532844"/>
            <a:ext cx="3050438" cy="576263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1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748462" y="2603500"/>
            <a:ext cx="2691243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4570172" y="5109105"/>
            <a:ext cx="3050438" cy="91795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82775" y="4532845"/>
            <a:ext cx="305109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2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163031" y="2603500"/>
            <a:ext cx="2691242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82775" y="5109104"/>
            <a:ext cx="3051096" cy="91795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43" name="Straight Connector 42"/>
          <p:cNvCxnSpPr/>
          <p:nvPr/>
        </p:nvCxnSpPr>
        <p:spPr>
          <a:xfrm>
            <a:off x="440583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/>
          <p:cNvCxnSpPr/>
          <p:nvPr/>
        </p:nvCxnSpPr>
        <p:spPr>
          <a:xfrm>
            <a:off x="7797802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72B7E8-8DB2-4A58-BB6F-01F806BA175F}" type="datetime1">
              <a:rPr lang="en-US" smtClean="0"/>
              <a:t>5/30/2025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561111" y="6391838"/>
            <a:ext cx="3644282" cy="304801"/>
          </a:xfrm>
        </p:spPr>
        <p:txBody>
          <a:bodyPr/>
          <a:lstStyle/>
          <a:p>
            <a:r>
              <a:rPr lang="en-US"/>
              <a:t>www.bgelderlaw.com/sides (c)2023, Bluegrass Elderlaw, PLLC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75212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825659" cy="706964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54954" y="2603500"/>
            <a:ext cx="8825659" cy="3416300"/>
          </a:xfrm>
        </p:spPr>
        <p:txBody>
          <a:bodyPr vert="eaVert" anchor="t" anchorCtr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695439" y="6391838"/>
            <a:ext cx="990599" cy="304799"/>
          </a:xfrm>
        </p:spPr>
        <p:txBody>
          <a:bodyPr/>
          <a:lstStyle/>
          <a:p>
            <a:fld id="{2F1E5500-A8EA-417B-853C-8C8F0BAC1F2C}" type="datetime1">
              <a:rPr lang="en-US" smtClean="0"/>
              <a:t>5/30/2025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www.bgelderlaw.com/sides (c)2023, Bluegrass Elderlaw, PLLC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7734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2" name="Rectangle 11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7" name="Rectangle 6"/>
            <p:cNvSpPr/>
            <p:nvPr/>
          </p:nvSpPr>
          <p:spPr bwMode="gray">
            <a:xfrm>
              <a:off x="414867" y="402165"/>
              <a:ext cx="6510866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Freeform 5"/>
            <p:cNvSpPr/>
            <p:nvPr/>
          </p:nvSpPr>
          <p:spPr bwMode="gray">
            <a:xfrm rot="5101749">
              <a:off x="6294738" y="457773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0" name="Freeform 5"/>
            <p:cNvSpPr/>
            <p:nvPr/>
          </p:nvSpPr>
          <p:spPr bwMode="gray">
            <a:xfrm rot="5400000">
              <a:off x="4449232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3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585235" y="1278467"/>
            <a:ext cx="1409965" cy="4748590"/>
          </a:xfrm>
        </p:spPr>
        <p:txBody>
          <a:bodyPr vert="eaVert" anchor="b" anchorCtr="0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54954" y="1278467"/>
            <a:ext cx="6256025" cy="474859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653104" y="6391838"/>
            <a:ext cx="992135" cy="304799"/>
          </a:xfrm>
        </p:spPr>
        <p:txBody>
          <a:bodyPr/>
          <a:lstStyle/>
          <a:p>
            <a:fld id="{12A5E0E6-9E7E-4EEC-8B62-36C4C7BFF974}" type="datetime1">
              <a:rPr lang="en-US" smtClean="0"/>
              <a:t>5/30/2025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www.bgelderlaw.com/sides (c)2023, Bluegrass Elderlaw, PLLC</a:t>
            </a:r>
          </a:p>
        </p:txBody>
      </p:sp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03156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54954" y="2603500"/>
            <a:ext cx="8825659" cy="34163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662A53-380C-4318-8C72-2A6FC83D889D}" type="datetime1">
              <a:rPr lang="en-US" smtClean="0"/>
              <a:t>5/30/2025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www.bgelderlaw.com/sides (c)2023, Bluegrass Elderlaw, PLLC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71438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4" name="Rectangle 1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Rectangle 9"/>
            <p:cNvSpPr/>
            <p:nvPr/>
          </p:nvSpPr>
          <p:spPr bwMode="gray">
            <a:xfrm>
              <a:off x="7289800" y="402165"/>
              <a:ext cx="4478865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5"/>
            <p:cNvSpPr/>
            <p:nvPr/>
          </p:nvSpPr>
          <p:spPr bwMode="gray">
            <a:xfrm rot="16200000">
              <a:off x="3787244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 rot="15922489">
              <a:off x="4698352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2677645"/>
            <a:ext cx="4351025" cy="2283824"/>
          </a:xfrm>
        </p:spPr>
        <p:txBody>
          <a:bodyPr anchor="ctr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95559" y="2677644"/>
            <a:ext cx="3757545" cy="2283824"/>
          </a:xfrm>
        </p:spPr>
        <p:txBody>
          <a:bodyPr anchor="ctr"/>
          <a:lstStyle>
            <a:lvl1pPr marL="0" indent="0" algn="l">
              <a:buNone/>
              <a:defRPr sz="2000" cap="all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D21C7B-5CD0-49D3-954A-5A6A06BC5D40}" type="datetime1">
              <a:rPr lang="en-US" smtClean="0"/>
              <a:t>5/30/2025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www.bgelderlaw.com/sides (c)2023, Bluegrass Elderlaw, PLLC</a:t>
            </a:r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705396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54954" y="2603500"/>
            <a:ext cx="4825158" cy="3416301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08712" y="2603500"/>
            <a:ext cx="4825159" cy="3416300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8FE4BD-7EFA-44CE-AA48-10346F529790}" type="datetime1">
              <a:rPr lang="en-US" smtClean="0"/>
              <a:t>5/30/2025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www.bgelderlaw.com/sides (c)2023, Bluegrass Elderlaw, PLLC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99045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0"/>
            <a:ext cx="4825157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4954" y="3179762"/>
            <a:ext cx="4825158" cy="2840039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08712" y="2603500"/>
            <a:ext cx="482515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08712" y="3179762"/>
            <a:ext cx="4825159" cy="2840039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700A89-4222-4B3E-B276-AEE715CFD059}" type="datetime1">
              <a:rPr lang="en-US" smtClean="0"/>
              <a:t>5/30/2025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www.bgelderlaw.com/sides (c)2023, Bluegrass Elderlaw, PLLC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32540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761413" cy="706964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A4AA83-438F-4317-BCB8-FFE385C9627C}" type="datetime1">
              <a:rPr lang="en-US" smtClean="0"/>
              <a:t>5/30/2025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www.bgelderlaw.com/sides (c)2023, Bluegrass Elderlaw, PLLC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48492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70817E-08F9-487D-9916-6EDB5A7E6078}" type="datetime1">
              <a:rPr lang="en-US" smtClean="0"/>
              <a:t>5/30/2025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www.bgelderlaw.com/sides (c)2023, Bluegrass Elderlaw, PLLC</a:t>
            </a:r>
          </a:p>
        </p:txBody>
      </p:sp>
      <p:sp>
        <p:nvSpPr>
          <p:cNvPr id="7" name="Rectangle 6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505931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4" name="Rectangle 1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Oval 21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Rectangle 10"/>
            <p:cNvSpPr/>
            <p:nvPr/>
          </p:nvSpPr>
          <p:spPr bwMode="gray">
            <a:xfrm>
              <a:off x="5713412" y="402165"/>
              <a:ext cx="6055253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Freeform 5"/>
            <p:cNvSpPr/>
            <p:nvPr/>
          </p:nvSpPr>
          <p:spPr bwMode="gray">
            <a:xfrm rot="15922489">
              <a:off x="3140485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 rot="16200000">
              <a:off x="2229377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5" y="1295400"/>
            <a:ext cx="2793158" cy="16002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81146" y="1447800"/>
            <a:ext cx="5190066" cy="4572000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4" y="3129280"/>
            <a:ext cx="2793158" cy="2895599"/>
          </a:xfrm>
        </p:spPr>
        <p:txBody>
          <a:bodyPr/>
          <a:lstStyle>
            <a:lvl1pPr marL="0" indent="0">
              <a:buNone/>
              <a:defRPr sz="14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3132AE-F9F7-4975-BBE0-6CC1B710B484}" type="datetime1">
              <a:rPr lang="en-US" smtClean="0"/>
              <a:t>5/30/2025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www.bgelderlaw.com/sides (c)2023, Bluegrass Elderlaw, PLLC</a:t>
            </a:r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36144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4" name="Rectangle 1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Rectangle 10"/>
            <p:cNvSpPr/>
            <p:nvPr/>
          </p:nvSpPr>
          <p:spPr bwMode="gray">
            <a:xfrm>
              <a:off x="6172200" y="402165"/>
              <a:ext cx="5596465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Freeform 5"/>
            <p:cNvSpPr/>
            <p:nvPr/>
          </p:nvSpPr>
          <p:spPr bwMode="gray">
            <a:xfrm rot="15922489">
              <a:off x="4203594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 rot="16200000">
              <a:off x="3295432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5" y="1693333"/>
            <a:ext cx="3865134" cy="1735667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547870" y="1143000"/>
            <a:ext cx="3227193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marL="0" lvl="0" indent="0" algn="ctr">
              <a:buNone/>
            </a:pPr>
            <a:r>
              <a:rPr lang="en-US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4" y="3657600"/>
            <a:ext cx="3859212" cy="1371600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CBAF6-B1AD-4EAC-B629-8CE551174299}" type="datetime1">
              <a:rPr lang="en-US" smtClean="0"/>
              <a:t>5/30/2025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www.bgelderlaw.com/sides (c)2023, Bluegrass Elderlaw, PLLC</a:t>
            </a:r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50101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7" name="Rectangle 6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19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Freeform 5"/>
            <p:cNvSpPr/>
            <p:nvPr/>
          </p:nvSpPr>
          <p:spPr bwMode="gray">
            <a:xfrm rot="21010068">
              <a:off x="8490951" y="179751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9" name="Freeform 5"/>
            <p:cNvSpPr/>
            <p:nvPr/>
          </p:nvSpPr>
          <p:spPr bwMode="gray">
            <a:xfrm>
              <a:off x="459506" y="1866405"/>
              <a:ext cx="11277600" cy="4533900"/>
            </a:xfrm>
            <a:custGeom>
              <a:avLst/>
              <a:gdLst/>
              <a:ahLst/>
              <a:cxnLst/>
              <a:rect l="0" t="0" r="r" b="b"/>
              <a:pathLst>
                <a:path w="7104" h="2856">
                  <a:moveTo>
                    <a:pt x="0" y="0"/>
                  </a:moveTo>
                  <a:lnTo>
                    <a:pt x="0" y="2856"/>
                  </a:lnTo>
                  <a:lnTo>
                    <a:pt x="7104" y="2856"/>
                  </a:lnTo>
                  <a:lnTo>
                    <a:pt x="7104" y="1"/>
                  </a:lnTo>
                  <a:lnTo>
                    <a:pt x="7104" y="1"/>
                  </a:lnTo>
                  <a:lnTo>
                    <a:pt x="6943" y="26"/>
                  </a:lnTo>
                  <a:lnTo>
                    <a:pt x="6782" y="50"/>
                  </a:lnTo>
                  <a:lnTo>
                    <a:pt x="6621" y="73"/>
                  </a:lnTo>
                  <a:lnTo>
                    <a:pt x="6459" y="93"/>
                  </a:lnTo>
                  <a:lnTo>
                    <a:pt x="6298" y="113"/>
                  </a:lnTo>
                  <a:lnTo>
                    <a:pt x="6136" y="132"/>
                  </a:lnTo>
                  <a:lnTo>
                    <a:pt x="5976" y="148"/>
                  </a:lnTo>
                  <a:lnTo>
                    <a:pt x="5814" y="163"/>
                  </a:lnTo>
                  <a:lnTo>
                    <a:pt x="5653" y="177"/>
                  </a:lnTo>
                  <a:lnTo>
                    <a:pt x="5494" y="189"/>
                  </a:lnTo>
                  <a:lnTo>
                    <a:pt x="5334" y="201"/>
                  </a:lnTo>
                  <a:lnTo>
                    <a:pt x="5175" y="211"/>
                  </a:lnTo>
                  <a:lnTo>
                    <a:pt x="5017" y="219"/>
                  </a:lnTo>
                  <a:lnTo>
                    <a:pt x="4859" y="227"/>
                  </a:lnTo>
                  <a:lnTo>
                    <a:pt x="4703" y="234"/>
                  </a:lnTo>
                  <a:lnTo>
                    <a:pt x="4548" y="239"/>
                  </a:lnTo>
                  <a:lnTo>
                    <a:pt x="4393" y="243"/>
                  </a:lnTo>
                  <a:lnTo>
                    <a:pt x="4240" y="247"/>
                  </a:lnTo>
                  <a:lnTo>
                    <a:pt x="4088" y="249"/>
                  </a:lnTo>
                  <a:lnTo>
                    <a:pt x="3937" y="251"/>
                  </a:lnTo>
                  <a:lnTo>
                    <a:pt x="3788" y="252"/>
                  </a:lnTo>
                  <a:lnTo>
                    <a:pt x="3640" y="251"/>
                  </a:lnTo>
                  <a:lnTo>
                    <a:pt x="3494" y="251"/>
                  </a:lnTo>
                  <a:lnTo>
                    <a:pt x="3349" y="249"/>
                  </a:lnTo>
                  <a:lnTo>
                    <a:pt x="3207" y="246"/>
                  </a:lnTo>
                  <a:lnTo>
                    <a:pt x="3066" y="243"/>
                  </a:lnTo>
                  <a:lnTo>
                    <a:pt x="2928" y="240"/>
                  </a:lnTo>
                  <a:lnTo>
                    <a:pt x="2791" y="235"/>
                  </a:lnTo>
                  <a:lnTo>
                    <a:pt x="2656" y="230"/>
                  </a:lnTo>
                  <a:lnTo>
                    <a:pt x="2524" y="225"/>
                  </a:lnTo>
                  <a:lnTo>
                    <a:pt x="2266" y="212"/>
                  </a:lnTo>
                  <a:lnTo>
                    <a:pt x="2019" y="198"/>
                  </a:lnTo>
                  <a:lnTo>
                    <a:pt x="1782" y="183"/>
                  </a:lnTo>
                  <a:lnTo>
                    <a:pt x="1557" y="167"/>
                  </a:lnTo>
                  <a:lnTo>
                    <a:pt x="1343" y="150"/>
                  </a:lnTo>
                  <a:lnTo>
                    <a:pt x="1144" y="132"/>
                  </a:lnTo>
                  <a:lnTo>
                    <a:pt x="957" y="114"/>
                  </a:lnTo>
                  <a:lnTo>
                    <a:pt x="785" y="96"/>
                  </a:lnTo>
                  <a:lnTo>
                    <a:pt x="627" y="79"/>
                  </a:lnTo>
                  <a:lnTo>
                    <a:pt x="487" y="63"/>
                  </a:lnTo>
                  <a:lnTo>
                    <a:pt x="361" y="48"/>
                  </a:lnTo>
                  <a:lnTo>
                    <a:pt x="254" y="35"/>
                  </a:lnTo>
                  <a:lnTo>
                    <a:pt x="165" y="23"/>
                  </a:lnTo>
                  <a:lnTo>
                    <a:pt x="42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4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gray">
          <a:xfrm>
            <a:off x="1154954" y="973668"/>
            <a:ext cx="8761413" cy="7069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0"/>
            <a:ext cx="8761413" cy="34163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653104" y="6391838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1" i="0">
                <a:solidFill>
                  <a:schemeClr val="accent1"/>
                </a:solidFill>
              </a:defRPr>
            </a:lvl1pPr>
          </a:lstStyle>
          <a:p>
            <a:fld id="{670006BC-BA97-4395-B768-B9BEE08FB2C4}" type="datetime1">
              <a:rPr lang="en-US" smtClean="0"/>
              <a:t>5/30/2025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61110" y="6391838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1" i="0">
                <a:solidFill>
                  <a:schemeClr val="accent1"/>
                </a:solidFill>
              </a:defRPr>
            </a:lvl1pPr>
          </a:lstStyle>
          <a:p>
            <a:r>
              <a:rPr lang="en-US"/>
              <a:t>www.bgelderlaw.com/sides (c)2023, Bluegrass Elderlaw, PLLC</a:t>
            </a:r>
          </a:p>
        </p:txBody>
      </p:sp>
      <p:sp>
        <p:nvSpPr>
          <p:cNvPr id="21" name="Rectangle 20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bg1"/>
                </a:solidFill>
              </a:defRPr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00014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527" r:id="rId1"/>
    <p:sldLayoutId id="2147484528" r:id="rId2"/>
    <p:sldLayoutId id="2147484529" r:id="rId3"/>
    <p:sldLayoutId id="2147484530" r:id="rId4"/>
    <p:sldLayoutId id="2147484531" r:id="rId5"/>
    <p:sldLayoutId id="2147484532" r:id="rId6"/>
    <p:sldLayoutId id="2147484533" r:id="rId7"/>
    <p:sldLayoutId id="2147484534" r:id="rId8"/>
    <p:sldLayoutId id="2147484535" r:id="rId9"/>
    <p:sldLayoutId id="2147484536" r:id="rId10"/>
    <p:sldLayoutId id="2147484537" r:id="rId11"/>
    <p:sldLayoutId id="2147484538" r:id="rId12"/>
    <p:sldLayoutId id="2147484539" r:id="rId13"/>
    <p:sldLayoutId id="2147484540" r:id="rId14"/>
    <p:sldLayoutId id="2147484541" r:id="rId15"/>
    <p:sldLayoutId id="2147484542" r:id="rId16"/>
    <p:sldLayoutId id="2147484543" r:id="rId17"/>
  </p:sldLayoutIdLst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600" b="0" i="0" kern="1200">
          <a:solidFill>
            <a:schemeClr val="bg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kbml.ky.gov/board/Documents/MOST%20Form.pdf" TargetMode="External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8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sv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hyperlink" Target="https://kbefd.ky.gov/New%20Forms/Updated%20Funeral%20Planning%20Declaration.pdf" TargetMode="Externa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jpe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jpeg"/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bgelderlaw.com/slides" TargetMode="External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5">
            <a:extLst>
              <a:ext uri="{FF2B5EF4-FFF2-40B4-BE49-F238E27FC236}">
                <a16:creationId xmlns:a16="http://schemas.microsoft.com/office/drawing/2014/main" id="{2D529E20-662F-4915-ACD7-970C026FDB7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gray">
          <a:xfrm rot="5677511" flipH="1">
            <a:off x="3527283" y="1857885"/>
            <a:ext cx="3299407" cy="440924"/>
          </a:xfrm>
          <a:custGeom>
            <a:avLst/>
            <a:gdLst/>
            <a:ahLst/>
            <a:cxnLst/>
            <a:rect l="l" t="t" r="r" b="b"/>
            <a:pathLst>
              <a:path w="10000" h="5291">
                <a:moveTo>
                  <a:pt x="85" y="2532"/>
                </a:moveTo>
                <a:cubicBezTo>
                  <a:pt x="1736" y="3911"/>
                  <a:pt x="7524" y="5298"/>
                  <a:pt x="9958" y="5291"/>
                </a:cubicBezTo>
                <a:cubicBezTo>
                  <a:pt x="9989" y="1958"/>
                  <a:pt x="9969" y="3333"/>
                  <a:pt x="10000" y="0"/>
                </a:cubicBezTo>
                <a:lnTo>
                  <a:pt x="10000" y="0"/>
                </a:lnTo>
                <a:lnTo>
                  <a:pt x="9667" y="204"/>
                </a:lnTo>
                <a:lnTo>
                  <a:pt x="9334" y="400"/>
                </a:lnTo>
                <a:lnTo>
                  <a:pt x="9001" y="590"/>
                </a:lnTo>
                <a:lnTo>
                  <a:pt x="8667" y="753"/>
                </a:lnTo>
                <a:lnTo>
                  <a:pt x="8333" y="917"/>
                </a:lnTo>
                <a:lnTo>
                  <a:pt x="7999" y="1071"/>
                </a:lnTo>
                <a:lnTo>
                  <a:pt x="7669" y="1202"/>
                </a:lnTo>
                <a:lnTo>
                  <a:pt x="7333" y="1325"/>
                </a:lnTo>
                <a:lnTo>
                  <a:pt x="7000" y="1440"/>
                </a:lnTo>
                <a:lnTo>
                  <a:pt x="6673" y="1538"/>
                </a:lnTo>
                <a:lnTo>
                  <a:pt x="6340" y="1636"/>
                </a:lnTo>
                <a:lnTo>
                  <a:pt x="6013" y="1719"/>
                </a:lnTo>
                <a:lnTo>
                  <a:pt x="5686" y="1784"/>
                </a:lnTo>
                <a:lnTo>
                  <a:pt x="5359" y="1850"/>
                </a:lnTo>
                <a:lnTo>
                  <a:pt x="5036" y="1906"/>
                </a:lnTo>
                <a:lnTo>
                  <a:pt x="4717" y="1948"/>
                </a:lnTo>
                <a:lnTo>
                  <a:pt x="4396" y="1980"/>
                </a:lnTo>
                <a:lnTo>
                  <a:pt x="4079" y="2013"/>
                </a:lnTo>
                <a:lnTo>
                  <a:pt x="3766" y="2029"/>
                </a:lnTo>
                <a:lnTo>
                  <a:pt x="3454" y="2046"/>
                </a:lnTo>
                <a:lnTo>
                  <a:pt x="3145" y="2053"/>
                </a:lnTo>
                <a:lnTo>
                  <a:pt x="2839" y="2046"/>
                </a:lnTo>
                <a:lnTo>
                  <a:pt x="2537" y="2046"/>
                </a:lnTo>
                <a:lnTo>
                  <a:pt x="2238" y="2029"/>
                </a:lnTo>
                <a:lnTo>
                  <a:pt x="1943" y="2004"/>
                </a:lnTo>
                <a:lnTo>
                  <a:pt x="1653" y="1980"/>
                </a:lnTo>
                <a:lnTo>
                  <a:pt x="1368" y="1955"/>
                </a:lnTo>
                <a:lnTo>
                  <a:pt x="1085" y="1915"/>
                </a:lnTo>
                <a:lnTo>
                  <a:pt x="806" y="1873"/>
                </a:lnTo>
                <a:lnTo>
                  <a:pt x="533" y="1833"/>
                </a:lnTo>
                <a:lnTo>
                  <a:pt x="0" y="1726"/>
                </a:lnTo>
                <a:cubicBezTo>
                  <a:pt x="28" y="1995"/>
                  <a:pt x="57" y="2263"/>
                  <a:pt x="85" y="2532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</p:spPr>
        <p:txBody>
          <a:bodyPr/>
          <a:lstStyle/>
          <a:p>
            <a:endParaRPr lang="en-US"/>
          </a:p>
        </p:txBody>
      </p:sp>
      <p:pic>
        <p:nvPicPr>
          <p:cNvPr id="5" name="Picture 4" descr="A key in a keyhole&#10;&#10;Description automatically generated">
            <a:extLst>
              <a:ext uri="{FF2B5EF4-FFF2-40B4-BE49-F238E27FC236}">
                <a16:creationId xmlns:a16="http://schemas.microsoft.com/office/drawing/2014/main" id="{32DE0110-062C-6D42-4F02-78DEB542A85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2873" r="22735"/>
          <a:stretch/>
        </p:blipFill>
        <p:spPr>
          <a:xfrm>
            <a:off x="423337" y="402166"/>
            <a:ext cx="4932951" cy="6053670"/>
          </a:xfrm>
          <a:custGeom>
            <a:avLst/>
            <a:gdLst/>
            <a:ahLst/>
            <a:cxnLst/>
            <a:rect l="l" t="t" r="r" b="b"/>
            <a:pathLst>
              <a:path w="4932951" h="6053670">
                <a:moveTo>
                  <a:pt x="0" y="0"/>
                </a:moveTo>
                <a:lnTo>
                  <a:pt x="3678393" y="0"/>
                </a:lnTo>
                <a:lnTo>
                  <a:pt x="4478865" y="0"/>
                </a:lnTo>
                <a:lnTo>
                  <a:pt x="4931853" y="0"/>
                </a:lnTo>
                <a:lnTo>
                  <a:pt x="4908487" y="137419"/>
                </a:lnTo>
                <a:lnTo>
                  <a:pt x="4886218" y="274232"/>
                </a:lnTo>
                <a:lnTo>
                  <a:pt x="4864421" y="411650"/>
                </a:lnTo>
                <a:lnTo>
                  <a:pt x="4845759" y="549673"/>
                </a:lnTo>
                <a:lnTo>
                  <a:pt x="4826941" y="687092"/>
                </a:lnTo>
                <a:lnTo>
                  <a:pt x="4809377" y="825115"/>
                </a:lnTo>
                <a:lnTo>
                  <a:pt x="4794322" y="961323"/>
                </a:lnTo>
                <a:lnTo>
                  <a:pt x="4780052" y="1099347"/>
                </a:lnTo>
                <a:lnTo>
                  <a:pt x="4767035" y="1236765"/>
                </a:lnTo>
                <a:lnTo>
                  <a:pt x="4755744" y="1371761"/>
                </a:lnTo>
                <a:lnTo>
                  <a:pt x="4744453" y="1508574"/>
                </a:lnTo>
                <a:lnTo>
                  <a:pt x="4735044" y="1643572"/>
                </a:lnTo>
                <a:lnTo>
                  <a:pt x="4727674" y="1778568"/>
                </a:lnTo>
                <a:lnTo>
                  <a:pt x="4719990" y="1912960"/>
                </a:lnTo>
                <a:lnTo>
                  <a:pt x="4713560" y="2046141"/>
                </a:lnTo>
                <a:lnTo>
                  <a:pt x="4709012" y="2178111"/>
                </a:lnTo>
                <a:lnTo>
                  <a:pt x="4705092" y="2310081"/>
                </a:lnTo>
                <a:lnTo>
                  <a:pt x="4701328" y="2440840"/>
                </a:lnTo>
                <a:lnTo>
                  <a:pt x="4699603" y="2569783"/>
                </a:lnTo>
                <a:lnTo>
                  <a:pt x="4697721" y="2698726"/>
                </a:lnTo>
                <a:lnTo>
                  <a:pt x="4696780" y="2825853"/>
                </a:lnTo>
                <a:lnTo>
                  <a:pt x="4697721" y="2951770"/>
                </a:lnTo>
                <a:lnTo>
                  <a:pt x="4697721" y="3076475"/>
                </a:lnTo>
                <a:lnTo>
                  <a:pt x="4699603" y="3199970"/>
                </a:lnTo>
                <a:lnTo>
                  <a:pt x="4702426" y="3321043"/>
                </a:lnTo>
                <a:lnTo>
                  <a:pt x="4705092" y="3440906"/>
                </a:lnTo>
                <a:lnTo>
                  <a:pt x="4708071" y="3558347"/>
                </a:lnTo>
                <a:lnTo>
                  <a:pt x="4712619" y="3675183"/>
                </a:lnTo>
                <a:lnTo>
                  <a:pt x="4717480" y="3790203"/>
                </a:lnTo>
                <a:lnTo>
                  <a:pt x="4721871" y="3902801"/>
                </a:lnTo>
                <a:lnTo>
                  <a:pt x="4734260" y="4122549"/>
                </a:lnTo>
                <a:lnTo>
                  <a:pt x="4747433" y="4333217"/>
                </a:lnTo>
                <a:lnTo>
                  <a:pt x="4761233" y="4535409"/>
                </a:lnTo>
                <a:lnTo>
                  <a:pt x="4776445" y="4726705"/>
                </a:lnTo>
                <a:lnTo>
                  <a:pt x="4792283" y="4909526"/>
                </a:lnTo>
                <a:lnTo>
                  <a:pt x="4809377" y="5079029"/>
                </a:lnTo>
                <a:lnTo>
                  <a:pt x="4826157" y="5238240"/>
                </a:lnTo>
                <a:lnTo>
                  <a:pt x="4842936" y="5384739"/>
                </a:lnTo>
                <a:lnTo>
                  <a:pt x="4858775" y="5519131"/>
                </a:lnTo>
                <a:lnTo>
                  <a:pt x="4873830" y="5638388"/>
                </a:lnTo>
                <a:lnTo>
                  <a:pt x="4888100" y="5746143"/>
                </a:lnTo>
                <a:lnTo>
                  <a:pt x="4900019" y="5836948"/>
                </a:lnTo>
                <a:lnTo>
                  <a:pt x="4911310" y="5913225"/>
                </a:lnTo>
                <a:lnTo>
                  <a:pt x="4927462" y="6017953"/>
                </a:lnTo>
                <a:lnTo>
                  <a:pt x="4932951" y="6053670"/>
                </a:lnTo>
                <a:lnTo>
                  <a:pt x="4478865" y="6053670"/>
                </a:lnTo>
                <a:lnTo>
                  <a:pt x="3683097" y="6053670"/>
                </a:lnTo>
                <a:lnTo>
                  <a:pt x="0" y="6053670"/>
                </a:lnTo>
                <a:close/>
              </a:path>
            </a:pathLst>
          </a:custGeom>
        </p:spPr>
      </p:pic>
      <p:sp>
        <p:nvSpPr>
          <p:cNvPr id="12" name="Freeform 5">
            <a:extLst>
              <a:ext uri="{FF2B5EF4-FFF2-40B4-BE49-F238E27FC236}">
                <a16:creationId xmlns:a16="http://schemas.microsoft.com/office/drawing/2014/main" id="{1AD5EB79-7F9A-4BBC-92A5-188382CBA1B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gray">
          <a:xfrm>
            <a:off x="0" y="1587"/>
            <a:ext cx="12192000" cy="6856413"/>
          </a:xfrm>
          <a:custGeom>
            <a:avLst/>
            <a:gdLst/>
            <a:ahLst/>
            <a:cxnLst/>
            <a:rect l="0" t="0" r="r" b="b"/>
            <a:pathLst>
              <a:path w="15356" h="8638">
                <a:moveTo>
                  <a:pt x="0" y="0"/>
                </a:moveTo>
                <a:lnTo>
                  <a:pt x="0" y="8638"/>
                </a:lnTo>
                <a:lnTo>
                  <a:pt x="15356" y="8638"/>
                </a:lnTo>
                <a:lnTo>
                  <a:pt x="15356" y="0"/>
                </a:lnTo>
                <a:lnTo>
                  <a:pt x="0" y="0"/>
                </a:lnTo>
                <a:close/>
                <a:moveTo>
                  <a:pt x="14748" y="8038"/>
                </a:moveTo>
                <a:lnTo>
                  <a:pt x="600" y="8038"/>
                </a:lnTo>
                <a:lnTo>
                  <a:pt x="600" y="592"/>
                </a:lnTo>
                <a:lnTo>
                  <a:pt x="14748" y="592"/>
                </a:lnTo>
                <a:lnTo>
                  <a:pt x="14748" y="803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3C3CFC6-9061-42E6-9644-09F2EC55C37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827158" y="819326"/>
            <a:ext cx="5428551" cy="3692853"/>
          </a:xfrm>
        </p:spPr>
        <p:txBody>
          <a:bodyPr>
            <a:noAutofit/>
          </a:bodyPr>
          <a:lstStyle/>
          <a:p>
            <a:r>
              <a:rPr lang="en-US" sz="4400" b="1"/>
              <a:t>Future Planning: Implementing Your Legal, Financial and Health Care Goals</a:t>
            </a:r>
          </a:p>
        </p:txBody>
      </p:sp>
      <p:sp>
        <p:nvSpPr>
          <p:cNvPr id="4" name="Subtitle 3">
            <a:extLst>
              <a:ext uri="{FF2B5EF4-FFF2-40B4-BE49-F238E27FC236}">
                <a16:creationId xmlns:a16="http://schemas.microsoft.com/office/drawing/2014/main" id="{664F1ABD-4411-4319-A2FB-DAEFB507076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356289" y="4965106"/>
            <a:ext cx="3753528" cy="1142864"/>
          </a:xfrm>
        </p:spPr>
        <p:txBody>
          <a:bodyPr>
            <a:normAutofit lnSpcReduction="10000"/>
          </a:bodyPr>
          <a:lstStyle/>
          <a:p>
            <a:pPr>
              <a:lnSpc>
                <a:spcPct val="90000"/>
              </a:lnSpc>
            </a:pPr>
            <a:r>
              <a:rPr lang="en-US" sz="2000" b="1" dirty="0"/>
              <a:t>Mary Patton  </a:t>
            </a:r>
          </a:p>
          <a:p>
            <a:pPr>
              <a:lnSpc>
                <a:spcPct val="90000"/>
              </a:lnSpc>
            </a:pPr>
            <a:r>
              <a:rPr lang="en-US" sz="2000" b="1" dirty="0"/>
              <a:t>Katie Finnell</a:t>
            </a:r>
          </a:p>
          <a:p>
            <a:pPr>
              <a:lnSpc>
                <a:spcPct val="90000"/>
              </a:lnSpc>
            </a:pPr>
            <a:r>
              <a:rPr lang="en-US" sz="2000" b="1" dirty="0"/>
              <a:t>Bluegrass </a:t>
            </a:r>
            <a:r>
              <a:rPr lang="en-US" sz="2000" b="1" dirty="0" err="1"/>
              <a:t>Elderlaw</a:t>
            </a:r>
            <a:r>
              <a:rPr lang="en-US" sz="2000" b="1" dirty="0"/>
              <a:t>, </a:t>
            </a:r>
            <a:r>
              <a:rPr lang="en-US" sz="2000" b="1" dirty="0" err="1"/>
              <a:t>pllc</a:t>
            </a:r>
            <a:endParaRPr lang="en-US" sz="2000" b="1" dirty="0"/>
          </a:p>
          <a:p>
            <a:pPr>
              <a:lnSpc>
                <a:spcPct val="90000"/>
              </a:lnSpc>
            </a:pPr>
            <a:endParaRPr lang="en-US" sz="2000" b="1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B9B8A17F-DC3A-4D9A-AA53-9BFB894CD7B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3232FFB-46BA-2092-77B8-D8A260020E4B}"/>
              </a:ext>
            </a:extLst>
          </p:cNvPr>
          <p:cNvSpPr txBox="1"/>
          <p:nvPr/>
        </p:nvSpPr>
        <p:spPr>
          <a:xfrm>
            <a:off x="9392933" y="5033473"/>
            <a:ext cx="2375730" cy="8679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en-US" sz="1800" b="1">
                <a:solidFill>
                  <a:schemeClr val="accent1">
                    <a:lumMod val="60000"/>
                    <a:lumOff val="40000"/>
                  </a:schemeClr>
                </a:solidFill>
              </a:rPr>
              <a:t>859-281-0048</a:t>
            </a:r>
          </a:p>
          <a:p>
            <a:pPr>
              <a:lnSpc>
                <a:spcPct val="90000"/>
              </a:lnSpc>
            </a:pPr>
            <a:r>
              <a:rPr lang="en-US" sz="1800" b="1" cap="none">
                <a:solidFill>
                  <a:schemeClr val="accent1">
                    <a:lumMod val="60000"/>
                    <a:lumOff val="40000"/>
                  </a:schemeClr>
                </a:solidFill>
              </a:rPr>
              <a:t>bgelderlaw.com</a:t>
            </a:r>
          </a:p>
          <a:p>
            <a:endParaRPr lang="en-US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90966AB0-AABC-5BF4-CC85-D37595EA06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096000" y="5977101"/>
            <a:ext cx="5027612" cy="304801"/>
          </a:xfrm>
        </p:spPr>
        <p:txBody>
          <a:bodyPr/>
          <a:lstStyle/>
          <a:p>
            <a:r>
              <a:rPr lang="en-US" dirty="0"/>
              <a:t>www.bgelderlaw.com/slides (c)2025, Bluegrass </a:t>
            </a:r>
            <a:r>
              <a:rPr lang="en-US" dirty="0" err="1"/>
              <a:t>Elderlaw</a:t>
            </a:r>
            <a:r>
              <a:rPr lang="en-US" dirty="0"/>
              <a:t>, PLLC</a:t>
            </a:r>
          </a:p>
        </p:txBody>
      </p:sp>
    </p:spTree>
    <p:extLst>
      <p:ext uri="{BB962C8B-B14F-4D97-AF65-F5344CB8AC3E}">
        <p14:creationId xmlns:p14="http://schemas.microsoft.com/office/powerpoint/2010/main" val="426888301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CE162B-769D-0EE7-4A61-064A21C68E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/>
              <a:t>Bonus Document: MOST Form</a:t>
            </a:r>
          </a:p>
        </p:txBody>
      </p:sp>
      <p:pic>
        <p:nvPicPr>
          <p:cNvPr id="6" name="Picture Placeholder 5" descr="A medical form with text&#10;&#10;Description automatically generated with medium confidence">
            <a:extLst>
              <a:ext uri="{FF2B5EF4-FFF2-40B4-BE49-F238E27FC236}">
                <a16:creationId xmlns:a16="http://schemas.microsoft.com/office/drawing/2014/main" id="{CBF41352-1F14-4B3A-C855-BEF2D96CB59E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2"/>
          <a:srcRect l="4292" r="4292"/>
          <a:stretch>
            <a:fillRect/>
          </a:stretch>
        </p:blipFill>
        <p:spPr>
          <a:xfrm>
            <a:off x="6547870" y="1143000"/>
            <a:ext cx="3859212" cy="5467388"/>
          </a:xfrm>
        </p:spPr>
      </p:pic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D317273-6027-482E-C5EC-CA59AF8554D1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/>
              <a:t>Medical Orders for Scope of Treatment</a:t>
            </a:r>
          </a:p>
          <a:p>
            <a:endParaRPr lang="en-US"/>
          </a:p>
          <a:p>
            <a:r>
              <a:rPr lang="en-US"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https://kbml.ky.gov/board/Documents/MOST%20Form.pdf</a:t>
            </a:r>
            <a:r>
              <a:rPr lang="en-US"/>
              <a:t>  </a:t>
            </a:r>
          </a:p>
          <a:p>
            <a:endParaRPr lang="en-US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B7ECE528-CD74-A4C5-E60E-ED45A80F47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61110" y="6391838"/>
            <a:ext cx="4198897" cy="304801"/>
          </a:xfrm>
        </p:spPr>
        <p:txBody>
          <a:bodyPr/>
          <a:lstStyle/>
          <a:p>
            <a:r>
              <a:rPr lang="en-US"/>
              <a:t>www.bgelderlaw.com/slides (c)2023, Bluegrass </a:t>
            </a:r>
            <a:r>
              <a:rPr lang="en-US" err="1"/>
              <a:t>Elderlaw</a:t>
            </a:r>
            <a:r>
              <a:rPr lang="en-US"/>
              <a:t>, PLLC</a:t>
            </a:r>
          </a:p>
        </p:txBody>
      </p:sp>
    </p:spTree>
    <p:extLst>
      <p:ext uri="{BB962C8B-B14F-4D97-AF65-F5344CB8AC3E}">
        <p14:creationId xmlns:p14="http://schemas.microsoft.com/office/powerpoint/2010/main" val="262006030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>
            <a:extLst>
              <a:ext uri="{FF2B5EF4-FFF2-40B4-BE49-F238E27FC236}">
                <a16:creationId xmlns:a16="http://schemas.microsoft.com/office/drawing/2014/main" id="{DDA34B8A-FA8D-4E16-AD72-7B60B1C2582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6885D229-60DD-4D71-8181-10E781C1491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0B0DAA45-BE66-4F0C-93A6-519D941071F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EF449A3D-A43B-4688-BD89-35734D00725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15" name="Oval 14">
              <a:extLst>
                <a:ext uri="{FF2B5EF4-FFF2-40B4-BE49-F238E27FC236}">
                  <a16:creationId xmlns:a16="http://schemas.microsoft.com/office/drawing/2014/main" id="{74E9975C-AF3D-48EF-B3F0-112A01A3820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16" name="Oval 15">
              <a:extLst>
                <a:ext uri="{FF2B5EF4-FFF2-40B4-BE49-F238E27FC236}">
                  <a16:creationId xmlns:a16="http://schemas.microsoft.com/office/drawing/2014/main" id="{CF00A076-2FEA-40D1-8F85-84248179796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17" name="Oval 16">
              <a:extLst>
                <a:ext uri="{FF2B5EF4-FFF2-40B4-BE49-F238E27FC236}">
                  <a16:creationId xmlns:a16="http://schemas.microsoft.com/office/drawing/2014/main" id="{A2E68741-6133-4CAA-BF3C-F0E6CF40C5B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18" name="Freeform 5">
              <a:extLst>
                <a:ext uri="{FF2B5EF4-FFF2-40B4-BE49-F238E27FC236}">
                  <a16:creationId xmlns:a16="http://schemas.microsoft.com/office/drawing/2014/main" id="{76C01C64-4A8B-42FC-93C5-2D6A3EBAB74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gray">
            <a:xfrm rot="21010068">
              <a:off x="8490951" y="179751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" name="Freeform 5">
              <a:extLst>
                <a:ext uri="{FF2B5EF4-FFF2-40B4-BE49-F238E27FC236}">
                  <a16:creationId xmlns:a16="http://schemas.microsoft.com/office/drawing/2014/main" id="{D969AEA9-C1EE-45E1-9964-D9705492E12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gray">
            <a:xfrm>
              <a:off x="459506" y="1866405"/>
              <a:ext cx="11277600" cy="4533900"/>
            </a:xfrm>
            <a:custGeom>
              <a:avLst/>
              <a:gdLst/>
              <a:ahLst/>
              <a:cxnLst/>
              <a:rect l="0" t="0" r="r" b="b"/>
              <a:pathLst>
                <a:path w="7104" h="2856">
                  <a:moveTo>
                    <a:pt x="0" y="0"/>
                  </a:moveTo>
                  <a:lnTo>
                    <a:pt x="0" y="2856"/>
                  </a:lnTo>
                  <a:lnTo>
                    <a:pt x="7104" y="2856"/>
                  </a:lnTo>
                  <a:lnTo>
                    <a:pt x="7104" y="1"/>
                  </a:lnTo>
                  <a:lnTo>
                    <a:pt x="7104" y="1"/>
                  </a:lnTo>
                  <a:lnTo>
                    <a:pt x="6943" y="26"/>
                  </a:lnTo>
                  <a:lnTo>
                    <a:pt x="6782" y="50"/>
                  </a:lnTo>
                  <a:lnTo>
                    <a:pt x="6621" y="73"/>
                  </a:lnTo>
                  <a:lnTo>
                    <a:pt x="6459" y="93"/>
                  </a:lnTo>
                  <a:lnTo>
                    <a:pt x="6298" y="113"/>
                  </a:lnTo>
                  <a:lnTo>
                    <a:pt x="6136" y="132"/>
                  </a:lnTo>
                  <a:lnTo>
                    <a:pt x="5976" y="148"/>
                  </a:lnTo>
                  <a:lnTo>
                    <a:pt x="5814" y="163"/>
                  </a:lnTo>
                  <a:lnTo>
                    <a:pt x="5653" y="177"/>
                  </a:lnTo>
                  <a:lnTo>
                    <a:pt x="5494" y="189"/>
                  </a:lnTo>
                  <a:lnTo>
                    <a:pt x="5334" y="201"/>
                  </a:lnTo>
                  <a:lnTo>
                    <a:pt x="5175" y="211"/>
                  </a:lnTo>
                  <a:lnTo>
                    <a:pt x="5017" y="219"/>
                  </a:lnTo>
                  <a:lnTo>
                    <a:pt x="4859" y="227"/>
                  </a:lnTo>
                  <a:lnTo>
                    <a:pt x="4703" y="234"/>
                  </a:lnTo>
                  <a:lnTo>
                    <a:pt x="4548" y="239"/>
                  </a:lnTo>
                  <a:lnTo>
                    <a:pt x="4393" y="243"/>
                  </a:lnTo>
                  <a:lnTo>
                    <a:pt x="4240" y="247"/>
                  </a:lnTo>
                  <a:lnTo>
                    <a:pt x="4088" y="249"/>
                  </a:lnTo>
                  <a:lnTo>
                    <a:pt x="3937" y="251"/>
                  </a:lnTo>
                  <a:lnTo>
                    <a:pt x="3788" y="252"/>
                  </a:lnTo>
                  <a:lnTo>
                    <a:pt x="3640" y="251"/>
                  </a:lnTo>
                  <a:lnTo>
                    <a:pt x="3494" y="251"/>
                  </a:lnTo>
                  <a:lnTo>
                    <a:pt x="3349" y="249"/>
                  </a:lnTo>
                  <a:lnTo>
                    <a:pt x="3207" y="246"/>
                  </a:lnTo>
                  <a:lnTo>
                    <a:pt x="3066" y="243"/>
                  </a:lnTo>
                  <a:lnTo>
                    <a:pt x="2928" y="240"/>
                  </a:lnTo>
                  <a:lnTo>
                    <a:pt x="2791" y="235"/>
                  </a:lnTo>
                  <a:lnTo>
                    <a:pt x="2656" y="230"/>
                  </a:lnTo>
                  <a:lnTo>
                    <a:pt x="2524" y="225"/>
                  </a:lnTo>
                  <a:lnTo>
                    <a:pt x="2266" y="212"/>
                  </a:lnTo>
                  <a:lnTo>
                    <a:pt x="2019" y="198"/>
                  </a:lnTo>
                  <a:lnTo>
                    <a:pt x="1782" y="183"/>
                  </a:lnTo>
                  <a:lnTo>
                    <a:pt x="1557" y="167"/>
                  </a:lnTo>
                  <a:lnTo>
                    <a:pt x="1343" y="150"/>
                  </a:lnTo>
                  <a:lnTo>
                    <a:pt x="1144" y="132"/>
                  </a:lnTo>
                  <a:lnTo>
                    <a:pt x="957" y="114"/>
                  </a:lnTo>
                  <a:lnTo>
                    <a:pt x="785" y="96"/>
                  </a:lnTo>
                  <a:lnTo>
                    <a:pt x="627" y="79"/>
                  </a:lnTo>
                  <a:lnTo>
                    <a:pt x="487" y="63"/>
                  </a:lnTo>
                  <a:lnTo>
                    <a:pt x="361" y="48"/>
                  </a:lnTo>
                  <a:lnTo>
                    <a:pt x="254" y="35"/>
                  </a:lnTo>
                  <a:lnTo>
                    <a:pt x="165" y="23"/>
                  </a:lnTo>
                  <a:lnTo>
                    <a:pt x="42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" name="Freeform 5">
              <a:extLst>
                <a:ext uri="{FF2B5EF4-FFF2-40B4-BE49-F238E27FC236}">
                  <a16:creationId xmlns:a16="http://schemas.microsoft.com/office/drawing/2014/main" id="{4845E67D-4E5B-44B3-AB74-5E95C839E7A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2" name="Rectangle 21">
            <a:extLst>
              <a:ext uri="{FF2B5EF4-FFF2-40B4-BE49-F238E27FC236}">
                <a16:creationId xmlns:a16="http://schemas.microsoft.com/office/drawing/2014/main" id="{079CE317-680B-449C-A423-71C1FE069B4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761413" cy="706964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3600" b="0" i="0" kern="1200">
                <a:solidFill>
                  <a:srgbClr val="EBEBEB"/>
                </a:solidFill>
                <a:latin typeface="+mj-lt"/>
                <a:ea typeface="+mj-ea"/>
                <a:cs typeface="+mj-cs"/>
              </a:rPr>
              <a:t>Last Will and Testament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54955" y="2603500"/>
            <a:ext cx="3986888" cy="3982578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Appoints a trusted person to oversee the  administration of  your estate.  (Called the executor or personal representative.)</a:t>
            </a:r>
          </a:p>
          <a:p>
            <a:r>
              <a:rPr lang="en-US"/>
              <a:t>Outlines how you want your estate divided/distributed.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6FA0F636-E110-4E84-8BCB-98CD44E46F3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8149" r="12884"/>
          <a:stretch/>
        </p:blipFill>
        <p:spPr>
          <a:xfrm>
            <a:off x="6611330" y="2516735"/>
            <a:ext cx="4852981" cy="3958129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1F21B23-B0C3-1705-CC8C-E0E10FFAB8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61110" y="6391838"/>
            <a:ext cx="4089396" cy="304801"/>
          </a:xfrm>
        </p:spPr>
        <p:txBody>
          <a:bodyPr/>
          <a:lstStyle/>
          <a:p>
            <a:r>
              <a:rPr lang="en-US" dirty="0"/>
              <a:t>www.bgelderlaw.com/slides (c)2025, Bluegrass </a:t>
            </a:r>
            <a:r>
              <a:rPr lang="en-US" dirty="0" err="1"/>
              <a:t>Elderlaw</a:t>
            </a:r>
            <a:r>
              <a:rPr lang="en-US" dirty="0"/>
              <a:t>, PLLC</a:t>
            </a:r>
          </a:p>
        </p:txBody>
      </p:sp>
    </p:spTree>
    <p:extLst>
      <p:ext uri="{BB962C8B-B14F-4D97-AF65-F5344CB8AC3E}">
        <p14:creationId xmlns:p14="http://schemas.microsoft.com/office/powerpoint/2010/main" val="50807184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oup 26">
            <a:extLst>
              <a:ext uri="{FF2B5EF4-FFF2-40B4-BE49-F238E27FC236}">
                <a16:creationId xmlns:a16="http://schemas.microsoft.com/office/drawing/2014/main" id="{E5D4A15D-C852-47D7-A7E3-7F8FEE9FCA9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C06AA6A2-9E5B-46E6-82B0-8FC1CA7231C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29" name="Oval 28">
              <a:extLst>
                <a:ext uri="{FF2B5EF4-FFF2-40B4-BE49-F238E27FC236}">
                  <a16:creationId xmlns:a16="http://schemas.microsoft.com/office/drawing/2014/main" id="{11E7C01A-5F5B-4E17-B91B-26FA9ADB546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30" name="Oval 29">
              <a:extLst>
                <a:ext uri="{FF2B5EF4-FFF2-40B4-BE49-F238E27FC236}">
                  <a16:creationId xmlns:a16="http://schemas.microsoft.com/office/drawing/2014/main" id="{71DA43BF-6FE1-458D-A112-1687677B00A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31" name="Oval 30">
              <a:extLst>
                <a:ext uri="{FF2B5EF4-FFF2-40B4-BE49-F238E27FC236}">
                  <a16:creationId xmlns:a16="http://schemas.microsoft.com/office/drawing/2014/main" id="{FAA5FF03-83FF-43B9-B66B-5FD05A9589C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32" name="Oval 31">
              <a:extLst>
                <a:ext uri="{FF2B5EF4-FFF2-40B4-BE49-F238E27FC236}">
                  <a16:creationId xmlns:a16="http://schemas.microsoft.com/office/drawing/2014/main" id="{BC4D7AA7-0424-4C72-AE55-4B413DD4714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33" name="Oval 32">
              <a:extLst>
                <a:ext uri="{FF2B5EF4-FFF2-40B4-BE49-F238E27FC236}">
                  <a16:creationId xmlns:a16="http://schemas.microsoft.com/office/drawing/2014/main" id="{BC2D80F1-5DC4-4396-B0E1-C774E82EC77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34" name="Freeform 5">
              <a:extLst>
                <a:ext uri="{FF2B5EF4-FFF2-40B4-BE49-F238E27FC236}">
                  <a16:creationId xmlns:a16="http://schemas.microsoft.com/office/drawing/2014/main" id="{48171057-920A-4188-A18E-97D710A3592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gray">
            <a:xfrm rot="21010068">
              <a:off x="8490951" y="179751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" name="Freeform 5">
              <a:extLst>
                <a:ext uri="{FF2B5EF4-FFF2-40B4-BE49-F238E27FC236}">
                  <a16:creationId xmlns:a16="http://schemas.microsoft.com/office/drawing/2014/main" id="{1C871B74-1D69-47F0-A28D-8F345477963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gray">
            <a:xfrm>
              <a:off x="459506" y="1866405"/>
              <a:ext cx="11277600" cy="4533900"/>
            </a:xfrm>
            <a:custGeom>
              <a:avLst/>
              <a:gdLst/>
              <a:ahLst/>
              <a:cxnLst/>
              <a:rect l="0" t="0" r="r" b="b"/>
              <a:pathLst>
                <a:path w="7104" h="2856">
                  <a:moveTo>
                    <a:pt x="0" y="0"/>
                  </a:moveTo>
                  <a:lnTo>
                    <a:pt x="0" y="2856"/>
                  </a:lnTo>
                  <a:lnTo>
                    <a:pt x="7104" y="2856"/>
                  </a:lnTo>
                  <a:lnTo>
                    <a:pt x="7104" y="1"/>
                  </a:lnTo>
                  <a:lnTo>
                    <a:pt x="7104" y="1"/>
                  </a:lnTo>
                  <a:lnTo>
                    <a:pt x="6943" y="26"/>
                  </a:lnTo>
                  <a:lnTo>
                    <a:pt x="6782" y="50"/>
                  </a:lnTo>
                  <a:lnTo>
                    <a:pt x="6621" y="73"/>
                  </a:lnTo>
                  <a:lnTo>
                    <a:pt x="6459" y="93"/>
                  </a:lnTo>
                  <a:lnTo>
                    <a:pt x="6298" y="113"/>
                  </a:lnTo>
                  <a:lnTo>
                    <a:pt x="6136" y="132"/>
                  </a:lnTo>
                  <a:lnTo>
                    <a:pt x="5976" y="148"/>
                  </a:lnTo>
                  <a:lnTo>
                    <a:pt x="5814" y="163"/>
                  </a:lnTo>
                  <a:lnTo>
                    <a:pt x="5653" y="177"/>
                  </a:lnTo>
                  <a:lnTo>
                    <a:pt x="5494" y="189"/>
                  </a:lnTo>
                  <a:lnTo>
                    <a:pt x="5334" y="201"/>
                  </a:lnTo>
                  <a:lnTo>
                    <a:pt x="5175" y="211"/>
                  </a:lnTo>
                  <a:lnTo>
                    <a:pt x="5017" y="219"/>
                  </a:lnTo>
                  <a:lnTo>
                    <a:pt x="4859" y="227"/>
                  </a:lnTo>
                  <a:lnTo>
                    <a:pt x="4703" y="234"/>
                  </a:lnTo>
                  <a:lnTo>
                    <a:pt x="4548" y="239"/>
                  </a:lnTo>
                  <a:lnTo>
                    <a:pt x="4393" y="243"/>
                  </a:lnTo>
                  <a:lnTo>
                    <a:pt x="4240" y="247"/>
                  </a:lnTo>
                  <a:lnTo>
                    <a:pt x="4088" y="249"/>
                  </a:lnTo>
                  <a:lnTo>
                    <a:pt x="3937" y="251"/>
                  </a:lnTo>
                  <a:lnTo>
                    <a:pt x="3788" y="252"/>
                  </a:lnTo>
                  <a:lnTo>
                    <a:pt x="3640" y="251"/>
                  </a:lnTo>
                  <a:lnTo>
                    <a:pt x="3494" y="251"/>
                  </a:lnTo>
                  <a:lnTo>
                    <a:pt x="3349" y="249"/>
                  </a:lnTo>
                  <a:lnTo>
                    <a:pt x="3207" y="246"/>
                  </a:lnTo>
                  <a:lnTo>
                    <a:pt x="3066" y="243"/>
                  </a:lnTo>
                  <a:lnTo>
                    <a:pt x="2928" y="240"/>
                  </a:lnTo>
                  <a:lnTo>
                    <a:pt x="2791" y="235"/>
                  </a:lnTo>
                  <a:lnTo>
                    <a:pt x="2656" y="230"/>
                  </a:lnTo>
                  <a:lnTo>
                    <a:pt x="2524" y="225"/>
                  </a:lnTo>
                  <a:lnTo>
                    <a:pt x="2266" y="212"/>
                  </a:lnTo>
                  <a:lnTo>
                    <a:pt x="2019" y="198"/>
                  </a:lnTo>
                  <a:lnTo>
                    <a:pt x="1782" y="183"/>
                  </a:lnTo>
                  <a:lnTo>
                    <a:pt x="1557" y="167"/>
                  </a:lnTo>
                  <a:lnTo>
                    <a:pt x="1343" y="150"/>
                  </a:lnTo>
                  <a:lnTo>
                    <a:pt x="1144" y="132"/>
                  </a:lnTo>
                  <a:lnTo>
                    <a:pt x="957" y="114"/>
                  </a:lnTo>
                  <a:lnTo>
                    <a:pt x="785" y="96"/>
                  </a:lnTo>
                  <a:lnTo>
                    <a:pt x="627" y="79"/>
                  </a:lnTo>
                  <a:lnTo>
                    <a:pt x="487" y="63"/>
                  </a:lnTo>
                  <a:lnTo>
                    <a:pt x="361" y="48"/>
                  </a:lnTo>
                  <a:lnTo>
                    <a:pt x="254" y="35"/>
                  </a:lnTo>
                  <a:lnTo>
                    <a:pt x="165" y="23"/>
                  </a:lnTo>
                  <a:lnTo>
                    <a:pt x="42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6" name="Freeform 5">
              <a:extLst>
                <a:ext uri="{FF2B5EF4-FFF2-40B4-BE49-F238E27FC236}">
                  <a16:creationId xmlns:a16="http://schemas.microsoft.com/office/drawing/2014/main" id="{63001BDC-368C-49CC-9F3F-EAF38A0A49E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38" name="Rectangle 37">
            <a:extLst>
              <a:ext uri="{FF2B5EF4-FFF2-40B4-BE49-F238E27FC236}">
                <a16:creationId xmlns:a16="http://schemas.microsoft.com/office/drawing/2014/main" id="{6288FC2F-B192-42B2-90BE-517E1039BE0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761413" cy="706964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3600">
                <a:solidFill>
                  <a:srgbClr val="EBEBEB"/>
                </a:solidFill>
              </a:rPr>
              <a:t>Probate in Kentucky</a:t>
            </a:r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134371E2-93D8-4FAF-A04E-8B29A180B2CC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82155789"/>
              </p:ext>
            </p:extLst>
          </p:nvPr>
        </p:nvGraphicFramePr>
        <p:xfrm>
          <a:off x="392836" y="2868328"/>
          <a:ext cx="10952103" cy="308646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0FF4D81-060B-CB60-B8B2-889E06C2F9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61110" y="6391838"/>
            <a:ext cx="4181806" cy="304801"/>
          </a:xfrm>
        </p:spPr>
        <p:txBody>
          <a:bodyPr/>
          <a:lstStyle/>
          <a:p>
            <a:r>
              <a:rPr lang="en-US" dirty="0"/>
              <a:t>www.bgelderlaw.com/slides (c)2025, Bluegrass </a:t>
            </a:r>
            <a:r>
              <a:rPr lang="en-US" dirty="0" err="1"/>
              <a:t>Elderlaw</a:t>
            </a:r>
            <a:r>
              <a:rPr lang="en-US" dirty="0"/>
              <a:t>, PLLC</a:t>
            </a:r>
          </a:p>
        </p:txBody>
      </p:sp>
    </p:spTree>
    <p:extLst>
      <p:ext uri="{BB962C8B-B14F-4D97-AF65-F5344CB8AC3E}">
        <p14:creationId xmlns:p14="http://schemas.microsoft.com/office/powerpoint/2010/main" val="240001149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FB3EF4D6-026A-4D52-B916-967329EE3FF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Freeform 5">
            <a:extLst>
              <a:ext uri="{FF2B5EF4-FFF2-40B4-BE49-F238E27FC236}">
                <a16:creationId xmlns:a16="http://schemas.microsoft.com/office/drawing/2014/main" id="{4DB4846F-6AA5-4DB3-9581-D95F22BD566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gray">
          <a:xfrm rot="21010068">
            <a:off x="8490951" y="1797517"/>
            <a:ext cx="3299407" cy="440924"/>
          </a:xfrm>
          <a:custGeom>
            <a:avLst/>
            <a:gdLst/>
            <a:ahLst/>
            <a:cxnLst/>
            <a:rect l="l" t="t" r="r" b="b"/>
            <a:pathLst>
              <a:path w="10000" h="5291">
                <a:moveTo>
                  <a:pt x="85" y="2532"/>
                </a:moveTo>
                <a:cubicBezTo>
                  <a:pt x="1736" y="3911"/>
                  <a:pt x="7524" y="5298"/>
                  <a:pt x="9958" y="5291"/>
                </a:cubicBezTo>
                <a:cubicBezTo>
                  <a:pt x="9989" y="1958"/>
                  <a:pt x="9969" y="3333"/>
                  <a:pt x="10000" y="0"/>
                </a:cubicBezTo>
                <a:lnTo>
                  <a:pt x="10000" y="0"/>
                </a:lnTo>
                <a:lnTo>
                  <a:pt x="9667" y="204"/>
                </a:lnTo>
                <a:lnTo>
                  <a:pt x="9334" y="400"/>
                </a:lnTo>
                <a:lnTo>
                  <a:pt x="9001" y="590"/>
                </a:lnTo>
                <a:lnTo>
                  <a:pt x="8667" y="753"/>
                </a:lnTo>
                <a:lnTo>
                  <a:pt x="8333" y="917"/>
                </a:lnTo>
                <a:lnTo>
                  <a:pt x="7999" y="1071"/>
                </a:lnTo>
                <a:lnTo>
                  <a:pt x="7669" y="1202"/>
                </a:lnTo>
                <a:lnTo>
                  <a:pt x="7333" y="1325"/>
                </a:lnTo>
                <a:lnTo>
                  <a:pt x="7000" y="1440"/>
                </a:lnTo>
                <a:lnTo>
                  <a:pt x="6673" y="1538"/>
                </a:lnTo>
                <a:lnTo>
                  <a:pt x="6340" y="1636"/>
                </a:lnTo>
                <a:lnTo>
                  <a:pt x="6013" y="1719"/>
                </a:lnTo>
                <a:lnTo>
                  <a:pt x="5686" y="1784"/>
                </a:lnTo>
                <a:lnTo>
                  <a:pt x="5359" y="1850"/>
                </a:lnTo>
                <a:lnTo>
                  <a:pt x="5036" y="1906"/>
                </a:lnTo>
                <a:lnTo>
                  <a:pt x="4717" y="1948"/>
                </a:lnTo>
                <a:lnTo>
                  <a:pt x="4396" y="1980"/>
                </a:lnTo>
                <a:lnTo>
                  <a:pt x="4079" y="2013"/>
                </a:lnTo>
                <a:lnTo>
                  <a:pt x="3766" y="2029"/>
                </a:lnTo>
                <a:lnTo>
                  <a:pt x="3454" y="2046"/>
                </a:lnTo>
                <a:lnTo>
                  <a:pt x="3145" y="2053"/>
                </a:lnTo>
                <a:lnTo>
                  <a:pt x="2839" y="2046"/>
                </a:lnTo>
                <a:lnTo>
                  <a:pt x="2537" y="2046"/>
                </a:lnTo>
                <a:lnTo>
                  <a:pt x="2238" y="2029"/>
                </a:lnTo>
                <a:lnTo>
                  <a:pt x="1943" y="2004"/>
                </a:lnTo>
                <a:lnTo>
                  <a:pt x="1653" y="1980"/>
                </a:lnTo>
                <a:lnTo>
                  <a:pt x="1368" y="1955"/>
                </a:lnTo>
                <a:lnTo>
                  <a:pt x="1085" y="1915"/>
                </a:lnTo>
                <a:lnTo>
                  <a:pt x="806" y="1873"/>
                </a:lnTo>
                <a:lnTo>
                  <a:pt x="533" y="1833"/>
                </a:lnTo>
                <a:lnTo>
                  <a:pt x="0" y="1726"/>
                </a:lnTo>
                <a:cubicBezTo>
                  <a:pt x="28" y="1995"/>
                  <a:pt x="57" y="2263"/>
                  <a:pt x="85" y="2532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</p:spPr>
        <p:txBody>
          <a:bodyPr/>
          <a:lstStyle/>
          <a:p>
            <a:endParaRPr lang="en-US"/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D54EC22E-2292-4292-A80B-E81DF64BFB2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1780041"/>
            <a:ext cx="12192000" cy="5077959"/>
          </a:xfrm>
          <a:custGeom>
            <a:avLst/>
            <a:gdLst>
              <a:gd name="connsiteX0" fmla="*/ 12192000 w 12192000"/>
              <a:gd name="connsiteY0" fmla="*/ 0 h 5077959"/>
              <a:gd name="connsiteX1" fmla="*/ 12192000 w 12192000"/>
              <a:gd name="connsiteY1" fmla="*/ 1972152 h 5077959"/>
              <a:gd name="connsiteX2" fmla="*/ 12192000 w 12192000"/>
              <a:gd name="connsiteY2" fmla="*/ 2361342 h 5077959"/>
              <a:gd name="connsiteX3" fmla="*/ 12192000 w 12192000"/>
              <a:gd name="connsiteY3" fmla="*/ 5077959 h 5077959"/>
              <a:gd name="connsiteX4" fmla="*/ 0 w 12192000"/>
              <a:gd name="connsiteY4" fmla="*/ 5077959 h 5077959"/>
              <a:gd name="connsiteX5" fmla="*/ 0 w 12192000"/>
              <a:gd name="connsiteY5" fmla="*/ 2361342 h 5077959"/>
              <a:gd name="connsiteX6" fmla="*/ 0 w 12192000"/>
              <a:gd name="connsiteY6" fmla="*/ 1972152 h 5077959"/>
              <a:gd name="connsiteX7" fmla="*/ 0 w 12192000"/>
              <a:gd name="connsiteY7" fmla="*/ 12515 h 5077959"/>
              <a:gd name="connsiteX8" fmla="*/ 108623 w 12192000"/>
              <a:gd name="connsiteY8" fmla="*/ 29540 h 5077959"/>
              <a:gd name="connsiteX9" fmla="*/ 300195 w 12192000"/>
              <a:gd name="connsiteY9" fmla="*/ 56163 h 5077959"/>
              <a:gd name="connsiteX10" fmla="*/ 527528 w 12192000"/>
              <a:gd name="connsiteY10" fmla="*/ 88041 h 5077959"/>
              <a:gd name="connsiteX11" fmla="*/ 779127 w 12192000"/>
              <a:gd name="connsiteY11" fmla="*/ 121671 h 5077959"/>
              <a:gd name="connsiteX12" fmla="*/ 1062654 w 12192000"/>
              <a:gd name="connsiteY12" fmla="*/ 157052 h 5077959"/>
              <a:gd name="connsiteX13" fmla="*/ 1371726 w 12192000"/>
              <a:gd name="connsiteY13" fmla="*/ 194535 h 5077959"/>
              <a:gd name="connsiteX14" fmla="*/ 1707616 w 12192000"/>
              <a:gd name="connsiteY14" fmla="*/ 232018 h 5077959"/>
              <a:gd name="connsiteX15" fmla="*/ 2065219 w 12192000"/>
              <a:gd name="connsiteY15" fmla="*/ 270201 h 5077959"/>
              <a:gd name="connsiteX16" fmla="*/ 2450918 w 12192000"/>
              <a:gd name="connsiteY16" fmla="*/ 305583 h 5077959"/>
              <a:gd name="connsiteX17" fmla="*/ 2854496 w 12192000"/>
              <a:gd name="connsiteY17" fmla="*/ 339562 h 5077959"/>
              <a:gd name="connsiteX18" fmla="*/ 3281065 w 12192000"/>
              <a:gd name="connsiteY18" fmla="*/ 370390 h 5077959"/>
              <a:gd name="connsiteX19" fmla="*/ 3725514 w 12192000"/>
              <a:gd name="connsiteY19" fmla="*/ 399815 h 5077959"/>
              <a:gd name="connsiteX20" fmla="*/ 4189119 w 12192000"/>
              <a:gd name="connsiteY20" fmla="*/ 427490 h 5077959"/>
              <a:gd name="connsiteX21" fmla="*/ 4426671 w 12192000"/>
              <a:gd name="connsiteY21" fmla="*/ 437298 h 5077959"/>
              <a:gd name="connsiteX22" fmla="*/ 4669330 w 12192000"/>
              <a:gd name="connsiteY22" fmla="*/ 448158 h 5077959"/>
              <a:gd name="connsiteX23" fmla="*/ 4915819 w 12192000"/>
              <a:gd name="connsiteY23" fmla="*/ 458317 h 5077959"/>
              <a:gd name="connsiteX24" fmla="*/ 5163586 w 12192000"/>
              <a:gd name="connsiteY24" fmla="*/ 464973 h 5077959"/>
              <a:gd name="connsiteX25" fmla="*/ 5416461 w 12192000"/>
              <a:gd name="connsiteY25" fmla="*/ 470928 h 5077959"/>
              <a:gd name="connsiteX26" fmla="*/ 5671892 w 12192000"/>
              <a:gd name="connsiteY26" fmla="*/ 477234 h 5077959"/>
              <a:gd name="connsiteX27" fmla="*/ 5932430 w 12192000"/>
              <a:gd name="connsiteY27" fmla="*/ 481437 h 5077959"/>
              <a:gd name="connsiteX28" fmla="*/ 6195523 w 12192000"/>
              <a:gd name="connsiteY28" fmla="*/ 481437 h 5077959"/>
              <a:gd name="connsiteX29" fmla="*/ 6461170 w 12192000"/>
              <a:gd name="connsiteY29" fmla="*/ 483539 h 5077959"/>
              <a:gd name="connsiteX30" fmla="*/ 6729372 w 12192000"/>
              <a:gd name="connsiteY30" fmla="*/ 481437 h 5077959"/>
              <a:gd name="connsiteX31" fmla="*/ 7001406 w 12192000"/>
              <a:gd name="connsiteY31" fmla="*/ 477234 h 5077959"/>
              <a:gd name="connsiteX32" fmla="*/ 7273439 w 12192000"/>
              <a:gd name="connsiteY32" fmla="*/ 473380 h 5077959"/>
              <a:gd name="connsiteX33" fmla="*/ 7549303 w 12192000"/>
              <a:gd name="connsiteY33" fmla="*/ 464973 h 5077959"/>
              <a:gd name="connsiteX34" fmla="*/ 7827722 w 12192000"/>
              <a:gd name="connsiteY34" fmla="*/ 456215 h 5077959"/>
              <a:gd name="connsiteX35" fmla="*/ 8106140 w 12192000"/>
              <a:gd name="connsiteY35" fmla="*/ 446056 h 5077959"/>
              <a:gd name="connsiteX36" fmla="*/ 8387114 w 12192000"/>
              <a:gd name="connsiteY36" fmla="*/ 431694 h 5077959"/>
              <a:gd name="connsiteX37" fmla="*/ 8670640 w 12192000"/>
              <a:gd name="connsiteY37" fmla="*/ 414528 h 5077959"/>
              <a:gd name="connsiteX38" fmla="*/ 8955446 w 12192000"/>
              <a:gd name="connsiteY38" fmla="*/ 398064 h 5077959"/>
              <a:gd name="connsiteX39" fmla="*/ 9240250 w 12192000"/>
              <a:gd name="connsiteY39" fmla="*/ 377045 h 5077959"/>
              <a:gd name="connsiteX40" fmla="*/ 9528886 w 12192000"/>
              <a:gd name="connsiteY40" fmla="*/ 351823 h 5077959"/>
              <a:gd name="connsiteX41" fmla="*/ 9813691 w 12192000"/>
              <a:gd name="connsiteY41" fmla="*/ 326601 h 5077959"/>
              <a:gd name="connsiteX42" fmla="*/ 10103603 w 12192000"/>
              <a:gd name="connsiteY42" fmla="*/ 297525 h 5077959"/>
              <a:gd name="connsiteX43" fmla="*/ 10394794 w 12192000"/>
              <a:gd name="connsiteY43" fmla="*/ 265647 h 5077959"/>
              <a:gd name="connsiteX44" fmla="*/ 10682153 w 12192000"/>
              <a:gd name="connsiteY44" fmla="*/ 232018 h 5077959"/>
              <a:gd name="connsiteX45" fmla="*/ 10973344 w 12192000"/>
              <a:gd name="connsiteY45" fmla="*/ 192783 h 5077959"/>
              <a:gd name="connsiteX46" fmla="*/ 11263257 w 12192000"/>
              <a:gd name="connsiteY46" fmla="*/ 150746 h 5077959"/>
              <a:gd name="connsiteX47" fmla="*/ 11554448 w 12192000"/>
              <a:gd name="connsiteY47" fmla="*/ 109060 h 5077959"/>
              <a:gd name="connsiteX48" fmla="*/ 11844360 w 12192000"/>
              <a:gd name="connsiteY48" fmla="*/ 60367 h 5077959"/>
              <a:gd name="connsiteX49" fmla="*/ 12132996 w 12192000"/>
              <a:gd name="connsiteY49" fmla="*/ 10623 h 50779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</a:cxnLst>
            <a:rect l="l" t="t" r="r" b="b"/>
            <a:pathLst>
              <a:path w="12192000" h="5077959">
                <a:moveTo>
                  <a:pt x="12192000" y="0"/>
                </a:moveTo>
                <a:lnTo>
                  <a:pt x="12192000" y="1972152"/>
                </a:lnTo>
                <a:lnTo>
                  <a:pt x="12192000" y="2361342"/>
                </a:lnTo>
                <a:lnTo>
                  <a:pt x="12192000" y="5077959"/>
                </a:lnTo>
                <a:lnTo>
                  <a:pt x="0" y="5077959"/>
                </a:lnTo>
                <a:lnTo>
                  <a:pt x="0" y="2361342"/>
                </a:lnTo>
                <a:lnTo>
                  <a:pt x="0" y="1972152"/>
                </a:lnTo>
                <a:lnTo>
                  <a:pt x="0" y="12515"/>
                </a:lnTo>
                <a:lnTo>
                  <a:pt x="108623" y="29540"/>
                </a:lnTo>
                <a:lnTo>
                  <a:pt x="300195" y="56163"/>
                </a:lnTo>
                <a:lnTo>
                  <a:pt x="527528" y="88041"/>
                </a:lnTo>
                <a:lnTo>
                  <a:pt x="779127" y="121671"/>
                </a:lnTo>
                <a:lnTo>
                  <a:pt x="1062654" y="157052"/>
                </a:lnTo>
                <a:lnTo>
                  <a:pt x="1371726" y="194535"/>
                </a:lnTo>
                <a:lnTo>
                  <a:pt x="1707616" y="232018"/>
                </a:lnTo>
                <a:lnTo>
                  <a:pt x="2065219" y="270201"/>
                </a:lnTo>
                <a:lnTo>
                  <a:pt x="2450918" y="305583"/>
                </a:lnTo>
                <a:lnTo>
                  <a:pt x="2854496" y="339562"/>
                </a:lnTo>
                <a:lnTo>
                  <a:pt x="3281065" y="370390"/>
                </a:lnTo>
                <a:lnTo>
                  <a:pt x="3725514" y="399815"/>
                </a:lnTo>
                <a:lnTo>
                  <a:pt x="4189119" y="427490"/>
                </a:lnTo>
                <a:lnTo>
                  <a:pt x="4426671" y="437298"/>
                </a:lnTo>
                <a:lnTo>
                  <a:pt x="4669330" y="448158"/>
                </a:lnTo>
                <a:lnTo>
                  <a:pt x="4915819" y="458317"/>
                </a:lnTo>
                <a:lnTo>
                  <a:pt x="5163586" y="464973"/>
                </a:lnTo>
                <a:lnTo>
                  <a:pt x="5416461" y="470928"/>
                </a:lnTo>
                <a:lnTo>
                  <a:pt x="5671892" y="477234"/>
                </a:lnTo>
                <a:lnTo>
                  <a:pt x="5932430" y="481437"/>
                </a:lnTo>
                <a:lnTo>
                  <a:pt x="6195523" y="481437"/>
                </a:lnTo>
                <a:lnTo>
                  <a:pt x="6461170" y="483539"/>
                </a:lnTo>
                <a:lnTo>
                  <a:pt x="6729372" y="481437"/>
                </a:lnTo>
                <a:lnTo>
                  <a:pt x="7001406" y="477234"/>
                </a:lnTo>
                <a:lnTo>
                  <a:pt x="7273439" y="473380"/>
                </a:lnTo>
                <a:lnTo>
                  <a:pt x="7549303" y="464973"/>
                </a:lnTo>
                <a:lnTo>
                  <a:pt x="7827722" y="456215"/>
                </a:lnTo>
                <a:lnTo>
                  <a:pt x="8106140" y="446056"/>
                </a:lnTo>
                <a:lnTo>
                  <a:pt x="8387114" y="431694"/>
                </a:lnTo>
                <a:lnTo>
                  <a:pt x="8670640" y="414528"/>
                </a:lnTo>
                <a:lnTo>
                  <a:pt x="8955446" y="398064"/>
                </a:lnTo>
                <a:lnTo>
                  <a:pt x="9240250" y="377045"/>
                </a:lnTo>
                <a:lnTo>
                  <a:pt x="9528886" y="351823"/>
                </a:lnTo>
                <a:lnTo>
                  <a:pt x="9813691" y="326601"/>
                </a:lnTo>
                <a:lnTo>
                  <a:pt x="10103603" y="297525"/>
                </a:lnTo>
                <a:lnTo>
                  <a:pt x="10394794" y="265647"/>
                </a:lnTo>
                <a:lnTo>
                  <a:pt x="10682153" y="232018"/>
                </a:lnTo>
                <a:lnTo>
                  <a:pt x="10973344" y="192783"/>
                </a:lnTo>
                <a:lnTo>
                  <a:pt x="11263257" y="150746"/>
                </a:lnTo>
                <a:lnTo>
                  <a:pt x="11554448" y="109060"/>
                </a:lnTo>
                <a:lnTo>
                  <a:pt x="11844360" y="60367"/>
                </a:lnTo>
                <a:lnTo>
                  <a:pt x="12132996" y="1062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CC1C7165-8A3A-44EB-88D0-4EFA36A004E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>
        <p:nvSpPr>
          <p:cNvPr id="19" name="Freeform 5">
            <a:extLst>
              <a:ext uri="{FF2B5EF4-FFF2-40B4-BE49-F238E27FC236}">
                <a16:creationId xmlns:a16="http://schemas.microsoft.com/office/drawing/2014/main" id="{A1081473-BB93-49A4-B605-4E205373977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gray">
          <a:xfrm>
            <a:off x="0" y="1587"/>
            <a:ext cx="12192000" cy="6856413"/>
          </a:xfrm>
          <a:custGeom>
            <a:avLst/>
            <a:gdLst/>
            <a:ahLst/>
            <a:cxnLst/>
            <a:rect l="0" t="0" r="r" b="b"/>
            <a:pathLst>
              <a:path w="15356" h="8638">
                <a:moveTo>
                  <a:pt x="0" y="0"/>
                </a:moveTo>
                <a:lnTo>
                  <a:pt x="0" y="8638"/>
                </a:lnTo>
                <a:lnTo>
                  <a:pt x="15356" y="8638"/>
                </a:lnTo>
                <a:lnTo>
                  <a:pt x="15356" y="0"/>
                </a:lnTo>
                <a:lnTo>
                  <a:pt x="0" y="0"/>
                </a:lnTo>
                <a:close/>
                <a:moveTo>
                  <a:pt x="14748" y="8038"/>
                </a:moveTo>
                <a:lnTo>
                  <a:pt x="600" y="8038"/>
                </a:lnTo>
                <a:lnTo>
                  <a:pt x="600" y="592"/>
                </a:lnTo>
                <a:lnTo>
                  <a:pt x="14748" y="592"/>
                </a:lnTo>
                <a:lnTo>
                  <a:pt x="14748" y="803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en-US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1683171" y="838200"/>
            <a:ext cx="8825659" cy="977902"/>
          </a:xfrm>
        </p:spPr>
        <p:txBody>
          <a:bodyPr>
            <a:normAutofit/>
          </a:bodyPr>
          <a:lstStyle/>
          <a:p>
            <a:pPr algn="ctr"/>
            <a:r>
              <a:rPr lang="en-US">
                <a:solidFill>
                  <a:srgbClr val="EBEBEB"/>
                </a:solidFill>
              </a:rPr>
              <a:t>A Note About Trusts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1192697" y="2915478"/>
            <a:ext cx="9634330" cy="3104321"/>
          </a:xfrm>
        </p:spPr>
        <p:txBody>
          <a:bodyPr>
            <a:normAutofit lnSpcReduction="10000"/>
          </a:bodyPr>
          <a:lstStyle/>
          <a:p>
            <a:pPr>
              <a:lnSpc>
                <a:spcPct val="90000"/>
              </a:lnSpc>
            </a:pPr>
            <a:r>
              <a:rPr lang="en-US" sz="2000">
                <a:solidFill>
                  <a:srgbClr val="404040"/>
                </a:solidFill>
              </a:rPr>
              <a:t>Two general types of trusts: Revocable (or “Living”) and Irrevocable.</a:t>
            </a:r>
          </a:p>
          <a:p>
            <a:pPr>
              <a:lnSpc>
                <a:spcPct val="90000"/>
              </a:lnSpc>
            </a:pPr>
            <a:r>
              <a:rPr lang="en-US" sz="2000">
                <a:solidFill>
                  <a:srgbClr val="404040"/>
                </a:solidFill>
              </a:rPr>
              <a:t>Revocable Trusts were popular in the 1980s, 1990s, and early 2000s.</a:t>
            </a:r>
          </a:p>
          <a:p>
            <a:pPr>
              <a:lnSpc>
                <a:spcPct val="90000"/>
              </a:lnSpc>
            </a:pPr>
            <a:r>
              <a:rPr lang="en-US" sz="2000">
                <a:solidFill>
                  <a:srgbClr val="404040"/>
                </a:solidFill>
              </a:rPr>
              <a:t>No longer a tax benefit to your estate unless you have $12.92 Million (2023 number).</a:t>
            </a:r>
          </a:p>
          <a:p>
            <a:pPr>
              <a:lnSpc>
                <a:spcPct val="90000"/>
              </a:lnSpc>
            </a:pPr>
            <a:r>
              <a:rPr lang="en-US" sz="2000">
                <a:solidFill>
                  <a:srgbClr val="404040"/>
                </a:solidFill>
              </a:rPr>
              <a:t>For the Grantor, revocable trusts do not “protect assets from Medicaid.”</a:t>
            </a:r>
          </a:p>
          <a:p>
            <a:pPr>
              <a:lnSpc>
                <a:spcPct val="90000"/>
              </a:lnSpc>
            </a:pPr>
            <a:r>
              <a:rPr lang="en-US" sz="2000">
                <a:solidFill>
                  <a:srgbClr val="404040"/>
                </a:solidFill>
              </a:rPr>
              <a:t>Trusts only control assets that have been titled in the name of the trust. These assets do “avoid probate.”</a:t>
            </a:r>
          </a:p>
          <a:p>
            <a:pPr>
              <a:lnSpc>
                <a:spcPct val="90000"/>
              </a:lnSpc>
            </a:pPr>
            <a:r>
              <a:rPr lang="en-US" sz="2000">
                <a:solidFill>
                  <a:srgbClr val="404040"/>
                </a:solidFill>
              </a:rPr>
              <a:t>Some Irrevocable Trusts can aid in Medicaid Planning.  However, the Grantor must give up all control over the assets placed in the trust. 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2E4B35EB-76CE-BC0A-7134-C6C70F4414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61110" y="6391838"/>
            <a:ext cx="4173260" cy="304801"/>
          </a:xfrm>
        </p:spPr>
        <p:txBody>
          <a:bodyPr/>
          <a:lstStyle/>
          <a:p>
            <a:r>
              <a:rPr lang="en-US" dirty="0">
                <a:solidFill>
                  <a:schemeClr val="tx1">
                    <a:lumMod val="95000"/>
                    <a:lumOff val="5000"/>
                  </a:schemeClr>
                </a:solidFill>
              </a:rPr>
              <a:t>www.bgelderlaw.com/slides (c)2025, Bluegrass </a:t>
            </a:r>
            <a:r>
              <a:rPr lang="en-US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Elderlaw</a:t>
            </a:r>
            <a:r>
              <a:rPr lang="en-US" dirty="0">
                <a:solidFill>
                  <a:schemeClr val="tx1">
                    <a:lumMod val="95000"/>
                    <a:lumOff val="5000"/>
                  </a:schemeClr>
                </a:solidFill>
              </a:rPr>
              <a:t>, PLLC</a:t>
            </a:r>
          </a:p>
        </p:txBody>
      </p:sp>
    </p:spTree>
    <p:extLst>
      <p:ext uri="{BB962C8B-B14F-4D97-AF65-F5344CB8AC3E}">
        <p14:creationId xmlns:p14="http://schemas.microsoft.com/office/powerpoint/2010/main" val="126606703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80B405-60D0-4496-806E-8DF6A9A510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54954" y="973668"/>
            <a:ext cx="8761413" cy="706964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en-US" sz="2800">
                <a:solidFill>
                  <a:srgbClr val="EBEBEB"/>
                </a:solidFill>
              </a:rPr>
              <a:t>Quick Note: Guardianship and Conservatorship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0363987-DBF8-42C9-84D3-F19D49D3DE0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54954" y="2603500"/>
            <a:ext cx="6397313" cy="3416300"/>
          </a:xfrm>
        </p:spPr>
        <p:txBody>
          <a:bodyPr anchor="ctr">
            <a:normAutofit/>
          </a:bodyPr>
          <a:lstStyle/>
          <a:p>
            <a:r>
              <a:rPr lang="en-US"/>
              <a:t>When a person loses their ability to make decisions for themselves, someone will have to have LEGAL authority to act for them.</a:t>
            </a:r>
          </a:p>
          <a:p>
            <a:r>
              <a:rPr lang="en-US"/>
              <a:t>If there is not a POA (or a good POA) in place, guardianship/conservatorship may be required.</a:t>
            </a:r>
          </a:p>
          <a:p>
            <a:r>
              <a:rPr lang="en-US"/>
              <a:t>Court proceeding requiring a finding of incompetency.</a:t>
            </a:r>
          </a:p>
          <a:p>
            <a:r>
              <a:rPr lang="en-US"/>
              <a:t>Court then appoints a guardian (over the person) and/or a conservator (over the person’s stuff)</a:t>
            </a:r>
          </a:p>
          <a:p>
            <a:r>
              <a:rPr lang="en-US"/>
              <a:t>Annual reports and court oversight.</a:t>
            </a:r>
          </a:p>
        </p:txBody>
      </p:sp>
      <p:pic>
        <p:nvPicPr>
          <p:cNvPr id="5" name="Graphic 4" descr="Bank">
            <a:extLst>
              <a:ext uri="{FF2B5EF4-FFF2-40B4-BE49-F238E27FC236}">
                <a16:creationId xmlns:a16="http://schemas.microsoft.com/office/drawing/2014/main" id="{B555FF2A-01FE-4158-B588-7CE92169CF5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027013" y="2775951"/>
            <a:ext cx="3067163" cy="3067163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3A9608B-0448-9D38-79D9-061FA9B164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61110" y="6391838"/>
            <a:ext cx="4181806" cy="304801"/>
          </a:xfrm>
        </p:spPr>
        <p:txBody>
          <a:bodyPr/>
          <a:lstStyle/>
          <a:p>
            <a:r>
              <a:rPr lang="en-US" dirty="0"/>
              <a:t>www.bgelderlaw.com/slides (c)2025, Bluegrass </a:t>
            </a:r>
            <a:r>
              <a:rPr lang="en-US" dirty="0" err="1"/>
              <a:t>Elderlaw</a:t>
            </a:r>
            <a:r>
              <a:rPr lang="en-US" dirty="0"/>
              <a:t>, PLLC</a:t>
            </a:r>
          </a:p>
        </p:txBody>
      </p:sp>
    </p:spTree>
    <p:extLst>
      <p:ext uri="{BB962C8B-B14F-4D97-AF65-F5344CB8AC3E}">
        <p14:creationId xmlns:p14="http://schemas.microsoft.com/office/powerpoint/2010/main" val="226553918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B219AE65-9B94-44EA-BEF3-EF4BFA169C8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F0C81A57-9CD5-461B-8FFE-4A8CB6CFBE0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017539" y="467397"/>
            <a:ext cx="695829" cy="5919116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086C462-37F4-494D-8292-CCB95221CC1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0"/>
            <a:ext cx="12192000" cy="6858000"/>
            <a:chOff x="0" y="0"/>
            <a:chExt cx="12192000" cy="6858000"/>
          </a:xfrm>
          <a:solidFill>
            <a:srgbClr val="FFFFFF"/>
          </a:solidFill>
        </p:grpSpPr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2C7D2D64-353F-4802-AA48-A70CE6020B9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0"/>
              <a:ext cx="12192000" cy="68580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14" name="Freeform 5">
              <a:extLst>
                <a:ext uri="{FF2B5EF4-FFF2-40B4-BE49-F238E27FC236}">
                  <a16:creationId xmlns:a16="http://schemas.microsoft.com/office/drawing/2014/main" id="{30A6328F-CAA3-4052-BF4C-14BD47706E6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ln>
              <a:noFill/>
            </a:ln>
          </p:spPr>
          <p:style>
            <a:lnRef idx="0">
              <a:scrgbClr r="0" g="0" b="0"/>
            </a:lnRef>
            <a:fillRef idx="1002">
              <a:schemeClr val="dk2"/>
            </a:fillRef>
            <a:effectRef idx="0">
              <a:scrgbClr r="0" g="0" b="0"/>
            </a:effectRef>
            <a:fontRef idx="major"/>
          </p:style>
          <p:txBody>
            <a:bodyPr/>
            <a:lstStyle/>
            <a:p>
              <a:endParaRPr lang="en-US"/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55A1DED7-A681-829C-2BDF-7078A3AFD6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00372" y="1209957"/>
            <a:ext cx="3034580" cy="4438087"/>
          </a:xfrm>
        </p:spPr>
        <p:txBody>
          <a:bodyPr anchor="ctr">
            <a:normAutofit/>
          </a:bodyPr>
          <a:lstStyle/>
          <a:p>
            <a:pPr algn="r"/>
            <a:r>
              <a:rPr lang="en-US" sz="3200">
                <a:solidFill>
                  <a:schemeClr val="tx2"/>
                </a:solidFill>
              </a:rPr>
              <a:t>Bonus Document: Funeral Planning Declaration</a:t>
            </a: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AD23B2CD-009B-425A-9616-1E1AD1D5AB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4356687" y="1930986"/>
            <a:ext cx="0" cy="3200400"/>
          </a:xfrm>
          <a:prstGeom prst="line">
            <a:avLst/>
          </a:prstGeom>
          <a:ln w="15875" cap="sq">
            <a:solidFill>
              <a:schemeClr val="tx2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3F18BF5-28CA-1147-834A-BA1A2E2B477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78424" y="1059025"/>
            <a:ext cx="5302189" cy="4739950"/>
          </a:xfrm>
        </p:spPr>
        <p:txBody>
          <a:bodyPr anchor="ctr">
            <a:normAutofit/>
          </a:bodyPr>
          <a:lstStyle/>
          <a:p>
            <a:r>
              <a:rPr lang="en-US">
                <a:solidFill>
                  <a:schemeClr val="tx1"/>
                </a:solidFill>
              </a:rPr>
              <a:t>Indicate who you want to be in charge of your bodily disposition and funeral arrangements.  </a:t>
            </a:r>
          </a:p>
          <a:p>
            <a:r>
              <a:rPr lang="en-US">
                <a:solidFill>
                  <a:schemeClr val="tx1"/>
                </a:solidFill>
              </a:rPr>
              <a:t>Pick what type of arrangements and services you want.</a:t>
            </a:r>
          </a:p>
          <a:p>
            <a:r>
              <a:rPr lang="en-US">
                <a:solidFill>
                  <a:schemeClr val="tx1"/>
                </a:solidFill>
              </a:rPr>
              <a:t>Important document if you want to be cremated.</a:t>
            </a:r>
          </a:p>
          <a:p>
            <a:r>
              <a:rPr lang="en-US">
                <a:solidFill>
                  <a:schemeClr val="tx1"/>
                </a:solidFill>
              </a:rPr>
              <a:t>Available online: </a:t>
            </a:r>
            <a:r>
              <a:rPr lang="en-US">
                <a:solidFill>
                  <a:schemeClr val="tx1"/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https://kbefd.ky.gov/New%20Forms/Updated%20Funeral%20Planning%20Declaration.pdf</a:t>
            </a:r>
            <a:r>
              <a:rPr lang="en-US">
                <a:solidFill>
                  <a:schemeClr val="tx1"/>
                </a:solidFill>
              </a:rPr>
              <a:t> 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C3CE2FE-F8E6-DA78-E8E2-F26DDE3BFB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61110" y="6391838"/>
            <a:ext cx="4648843" cy="304801"/>
          </a:xfrm>
        </p:spPr>
        <p:txBody>
          <a:bodyPr/>
          <a:lstStyle/>
          <a:p>
            <a:r>
              <a:rPr lang="en-US" dirty="0"/>
              <a:t>www.bgelderlaw.com/slides (c)2025, Bluegrass </a:t>
            </a:r>
            <a:r>
              <a:rPr lang="en-US" dirty="0" err="1"/>
              <a:t>Elderlaw</a:t>
            </a:r>
            <a:r>
              <a:rPr lang="en-US" dirty="0"/>
              <a:t>, PLLC</a:t>
            </a:r>
          </a:p>
        </p:txBody>
      </p:sp>
    </p:spTree>
    <p:extLst>
      <p:ext uri="{BB962C8B-B14F-4D97-AF65-F5344CB8AC3E}">
        <p14:creationId xmlns:p14="http://schemas.microsoft.com/office/powerpoint/2010/main" val="252688416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9">
            <a:extLst>
              <a:ext uri="{FF2B5EF4-FFF2-40B4-BE49-F238E27FC236}">
                <a16:creationId xmlns:a16="http://schemas.microsoft.com/office/drawing/2014/main" id="{FAEF28A3-012D-4640-B8B8-1EF6EAF7233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F3B2F1C2-14D3-4A53-B329-323795BCFD5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194E879E-1515-4211-8F1B-B68A92B2C20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F7137E7D-1F4E-498A-97D1-0E1FE6FC6F9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91375183-B6E5-43E0-B28F-39EC9083853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15" name="Oval 14">
              <a:extLst>
                <a:ext uri="{FF2B5EF4-FFF2-40B4-BE49-F238E27FC236}">
                  <a16:creationId xmlns:a16="http://schemas.microsoft.com/office/drawing/2014/main" id="{267F36BD-A8AF-4304-A662-1007CC1748D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16" name="Oval 15">
              <a:extLst>
                <a:ext uri="{FF2B5EF4-FFF2-40B4-BE49-F238E27FC236}">
                  <a16:creationId xmlns:a16="http://schemas.microsoft.com/office/drawing/2014/main" id="{15D9095F-2809-4A90-A032-250AC21C352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17" name="Freeform 5">
              <a:extLst>
                <a:ext uri="{FF2B5EF4-FFF2-40B4-BE49-F238E27FC236}">
                  <a16:creationId xmlns:a16="http://schemas.microsoft.com/office/drawing/2014/main" id="{9027D7BF-C282-4477-A406-245C3F26521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gray">
            <a:xfrm rot="21010068">
              <a:off x="8490951" y="179751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" name="Freeform 5">
              <a:extLst>
                <a:ext uri="{FF2B5EF4-FFF2-40B4-BE49-F238E27FC236}">
                  <a16:creationId xmlns:a16="http://schemas.microsoft.com/office/drawing/2014/main" id="{AC3C43D8-426E-472E-A8E8-C41BF7A876B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gray">
            <a:xfrm>
              <a:off x="459506" y="1866405"/>
              <a:ext cx="11277600" cy="4533900"/>
            </a:xfrm>
            <a:custGeom>
              <a:avLst/>
              <a:gdLst/>
              <a:ahLst/>
              <a:cxnLst/>
              <a:rect l="0" t="0" r="r" b="b"/>
              <a:pathLst>
                <a:path w="7104" h="2856">
                  <a:moveTo>
                    <a:pt x="0" y="0"/>
                  </a:moveTo>
                  <a:lnTo>
                    <a:pt x="0" y="2856"/>
                  </a:lnTo>
                  <a:lnTo>
                    <a:pt x="7104" y="2856"/>
                  </a:lnTo>
                  <a:lnTo>
                    <a:pt x="7104" y="1"/>
                  </a:lnTo>
                  <a:lnTo>
                    <a:pt x="7104" y="1"/>
                  </a:lnTo>
                  <a:lnTo>
                    <a:pt x="6943" y="26"/>
                  </a:lnTo>
                  <a:lnTo>
                    <a:pt x="6782" y="50"/>
                  </a:lnTo>
                  <a:lnTo>
                    <a:pt x="6621" y="73"/>
                  </a:lnTo>
                  <a:lnTo>
                    <a:pt x="6459" y="93"/>
                  </a:lnTo>
                  <a:lnTo>
                    <a:pt x="6298" y="113"/>
                  </a:lnTo>
                  <a:lnTo>
                    <a:pt x="6136" y="132"/>
                  </a:lnTo>
                  <a:lnTo>
                    <a:pt x="5976" y="148"/>
                  </a:lnTo>
                  <a:lnTo>
                    <a:pt x="5814" y="163"/>
                  </a:lnTo>
                  <a:lnTo>
                    <a:pt x="5653" y="177"/>
                  </a:lnTo>
                  <a:lnTo>
                    <a:pt x="5494" y="189"/>
                  </a:lnTo>
                  <a:lnTo>
                    <a:pt x="5334" y="201"/>
                  </a:lnTo>
                  <a:lnTo>
                    <a:pt x="5175" y="211"/>
                  </a:lnTo>
                  <a:lnTo>
                    <a:pt x="5017" y="219"/>
                  </a:lnTo>
                  <a:lnTo>
                    <a:pt x="4859" y="227"/>
                  </a:lnTo>
                  <a:lnTo>
                    <a:pt x="4703" y="234"/>
                  </a:lnTo>
                  <a:lnTo>
                    <a:pt x="4548" y="239"/>
                  </a:lnTo>
                  <a:lnTo>
                    <a:pt x="4393" y="243"/>
                  </a:lnTo>
                  <a:lnTo>
                    <a:pt x="4240" y="247"/>
                  </a:lnTo>
                  <a:lnTo>
                    <a:pt x="4088" y="249"/>
                  </a:lnTo>
                  <a:lnTo>
                    <a:pt x="3937" y="251"/>
                  </a:lnTo>
                  <a:lnTo>
                    <a:pt x="3788" y="252"/>
                  </a:lnTo>
                  <a:lnTo>
                    <a:pt x="3640" y="251"/>
                  </a:lnTo>
                  <a:lnTo>
                    <a:pt x="3494" y="251"/>
                  </a:lnTo>
                  <a:lnTo>
                    <a:pt x="3349" y="249"/>
                  </a:lnTo>
                  <a:lnTo>
                    <a:pt x="3207" y="246"/>
                  </a:lnTo>
                  <a:lnTo>
                    <a:pt x="3066" y="243"/>
                  </a:lnTo>
                  <a:lnTo>
                    <a:pt x="2928" y="240"/>
                  </a:lnTo>
                  <a:lnTo>
                    <a:pt x="2791" y="235"/>
                  </a:lnTo>
                  <a:lnTo>
                    <a:pt x="2656" y="230"/>
                  </a:lnTo>
                  <a:lnTo>
                    <a:pt x="2524" y="225"/>
                  </a:lnTo>
                  <a:lnTo>
                    <a:pt x="2266" y="212"/>
                  </a:lnTo>
                  <a:lnTo>
                    <a:pt x="2019" y="198"/>
                  </a:lnTo>
                  <a:lnTo>
                    <a:pt x="1782" y="183"/>
                  </a:lnTo>
                  <a:lnTo>
                    <a:pt x="1557" y="167"/>
                  </a:lnTo>
                  <a:lnTo>
                    <a:pt x="1343" y="150"/>
                  </a:lnTo>
                  <a:lnTo>
                    <a:pt x="1144" y="132"/>
                  </a:lnTo>
                  <a:lnTo>
                    <a:pt x="957" y="114"/>
                  </a:lnTo>
                  <a:lnTo>
                    <a:pt x="785" y="96"/>
                  </a:lnTo>
                  <a:lnTo>
                    <a:pt x="627" y="79"/>
                  </a:lnTo>
                  <a:lnTo>
                    <a:pt x="487" y="63"/>
                  </a:lnTo>
                  <a:lnTo>
                    <a:pt x="361" y="48"/>
                  </a:lnTo>
                  <a:lnTo>
                    <a:pt x="254" y="35"/>
                  </a:lnTo>
                  <a:lnTo>
                    <a:pt x="165" y="23"/>
                  </a:lnTo>
                  <a:lnTo>
                    <a:pt x="42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" name="Freeform 5">
              <a:extLst>
                <a:ext uri="{FF2B5EF4-FFF2-40B4-BE49-F238E27FC236}">
                  <a16:creationId xmlns:a16="http://schemas.microsoft.com/office/drawing/2014/main" id="{52DCAE0E-B8DE-4C42-A48F-FA0C8345AC9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1" name="Rectangle 20">
            <a:extLst>
              <a:ext uri="{FF2B5EF4-FFF2-40B4-BE49-F238E27FC236}">
                <a16:creationId xmlns:a16="http://schemas.microsoft.com/office/drawing/2014/main" id="{59647F54-801D-44AB-8284-EDDFF77631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761413" cy="706964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3600"/>
              <a:t>Final Notes on Legal Planning	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918" r="29480" b="1"/>
          <a:stretch/>
        </p:blipFill>
        <p:spPr>
          <a:xfrm>
            <a:off x="1151467" y="2775951"/>
            <a:ext cx="3031901" cy="3067163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41336" y="2603500"/>
            <a:ext cx="6551597" cy="3416300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Your original documents should be together in one location.</a:t>
            </a:r>
          </a:p>
          <a:p>
            <a:r>
              <a:rPr lang="en-US"/>
              <a:t>If you are an unmarried domestic partner, you need planning too.  Without the proper documents, you may not be able to make decisions for your partner. </a:t>
            </a:r>
          </a:p>
          <a:p>
            <a:r>
              <a:rPr lang="en-US"/>
              <a:t>Have an experienced attorney draft these documents for you.  This is not the time to try DIY. 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2E9CBC3-AF11-4A95-A872-E43B714406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61110" y="6391838"/>
            <a:ext cx="4412542" cy="304801"/>
          </a:xfrm>
        </p:spPr>
        <p:txBody>
          <a:bodyPr/>
          <a:lstStyle/>
          <a:p>
            <a:r>
              <a:rPr lang="en-US" dirty="0"/>
              <a:t>www.bgelderlaw.com/slides (c)2025, Bluegrass </a:t>
            </a:r>
            <a:r>
              <a:rPr lang="en-US" dirty="0" err="1"/>
              <a:t>Elderlaw</a:t>
            </a:r>
            <a:r>
              <a:rPr lang="en-US" dirty="0"/>
              <a:t>, PLLC</a:t>
            </a:r>
          </a:p>
        </p:txBody>
      </p:sp>
    </p:spTree>
    <p:extLst>
      <p:ext uri="{BB962C8B-B14F-4D97-AF65-F5344CB8AC3E}">
        <p14:creationId xmlns:p14="http://schemas.microsoft.com/office/powerpoint/2010/main" val="302519635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3">
            <a:extLst>
              <a:ext uri="{FF2B5EF4-FFF2-40B4-BE49-F238E27FC236}">
                <a16:creationId xmlns:a16="http://schemas.microsoft.com/office/drawing/2014/main" id="{A000C36E-AAFD-4188-BB55-FAE4A82728C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0"/>
            <a:ext cx="12192000" cy="6858000"/>
          </a:xfrm>
          <a:prstGeom prst="rect">
            <a:avLst/>
          </a:prstGeom>
          <a:blipFill>
            <a:blip r:embed="rId2">
              <a:duotone>
                <a:schemeClr val="dk2">
                  <a:shade val="69000"/>
                  <a:hueMod val="91000"/>
                  <a:satMod val="164000"/>
                  <a:lumMod val="74000"/>
                </a:schemeClr>
                <a:schemeClr val="dk2">
                  <a:hueMod val="124000"/>
                  <a:satMod val="140000"/>
                  <a:lumMod val="142000"/>
                </a:schemeClr>
              </a:duotone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>
        <p:nvSpPr>
          <p:cNvPr id="12" name="Rectangle 15">
            <a:extLst>
              <a:ext uri="{FF2B5EF4-FFF2-40B4-BE49-F238E27FC236}">
                <a16:creationId xmlns:a16="http://schemas.microsoft.com/office/drawing/2014/main" id="{13CB6D4A-4ADE-4BAF-BB67-7E9E8AB2C80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gray">
          <a:xfrm flipH="1">
            <a:off x="343043" y="402165"/>
            <a:ext cx="6738659" cy="605367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>
        <p:nvSpPr>
          <p:cNvPr id="13" name="Oval 17">
            <a:extLst>
              <a:ext uri="{FF2B5EF4-FFF2-40B4-BE49-F238E27FC236}">
                <a16:creationId xmlns:a16="http://schemas.microsoft.com/office/drawing/2014/main" id="{2065753A-F15B-43F6-B811-03D54342667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995198" y="2667000"/>
            <a:ext cx="4191000" cy="4191000"/>
          </a:xfrm>
          <a:prstGeom prst="ellipse">
            <a:avLst/>
          </a:prstGeom>
          <a:gradFill flip="none" rotWithShape="1">
            <a:gsLst>
              <a:gs pos="0">
                <a:schemeClr val="accent5">
                  <a:alpha val="11000"/>
                </a:schemeClr>
              </a:gs>
              <a:gs pos="75000">
                <a:schemeClr val="accent5">
                  <a:alpha val="0"/>
                </a:schemeClr>
              </a:gs>
              <a:gs pos="36000">
                <a:schemeClr val="accent5">
                  <a:alpha val="1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>
        <p:nvSpPr>
          <p:cNvPr id="20" name="Freeform 5">
            <a:extLst>
              <a:ext uri="{FF2B5EF4-FFF2-40B4-BE49-F238E27FC236}">
                <a16:creationId xmlns:a16="http://schemas.microsoft.com/office/drawing/2014/main" id="{219AED55-7F29-4A42-9B4E-43EA055109A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gray">
          <a:xfrm rot="5677511" flipH="1">
            <a:off x="6355223" y="1826078"/>
            <a:ext cx="3299407" cy="440924"/>
          </a:xfrm>
          <a:custGeom>
            <a:avLst/>
            <a:gdLst/>
            <a:ahLst/>
            <a:cxnLst/>
            <a:rect l="l" t="t" r="r" b="b"/>
            <a:pathLst>
              <a:path w="10000" h="5291">
                <a:moveTo>
                  <a:pt x="85" y="2532"/>
                </a:moveTo>
                <a:cubicBezTo>
                  <a:pt x="1736" y="3911"/>
                  <a:pt x="7524" y="5298"/>
                  <a:pt x="9958" y="5291"/>
                </a:cubicBezTo>
                <a:cubicBezTo>
                  <a:pt x="9989" y="1958"/>
                  <a:pt x="9969" y="3333"/>
                  <a:pt x="10000" y="0"/>
                </a:cubicBezTo>
                <a:lnTo>
                  <a:pt x="10000" y="0"/>
                </a:lnTo>
                <a:lnTo>
                  <a:pt x="9667" y="204"/>
                </a:lnTo>
                <a:lnTo>
                  <a:pt x="9334" y="400"/>
                </a:lnTo>
                <a:lnTo>
                  <a:pt x="9001" y="590"/>
                </a:lnTo>
                <a:lnTo>
                  <a:pt x="8667" y="753"/>
                </a:lnTo>
                <a:lnTo>
                  <a:pt x="8333" y="917"/>
                </a:lnTo>
                <a:lnTo>
                  <a:pt x="7999" y="1071"/>
                </a:lnTo>
                <a:lnTo>
                  <a:pt x="7669" y="1202"/>
                </a:lnTo>
                <a:lnTo>
                  <a:pt x="7333" y="1325"/>
                </a:lnTo>
                <a:lnTo>
                  <a:pt x="7000" y="1440"/>
                </a:lnTo>
                <a:lnTo>
                  <a:pt x="6673" y="1538"/>
                </a:lnTo>
                <a:lnTo>
                  <a:pt x="6340" y="1636"/>
                </a:lnTo>
                <a:lnTo>
                  <a:pt x="6013" y="1719"/>
                </a:lnTo>
                <a:lnTo>
                  <a:pt x="5686" y="1784"/>
                </a:lnTo>
                <a:lnTo>
                  <a:pt x="5359" y="1850"/>
                </a:lnTo>
                <a:lnTo>
                  <a:pt x="5036" y="1906"/>
                </a:lnTo>
                <a:lnTo>
                  <a:pt x="4717" y="1948"/>
                </a:lnTo>
                <a:lnTo>
                  <a:pt x="4396" y="1980"/>
                </a:lnTo>
                <a:lnTo>
                  <a:pt x="4079" y="2013"/>
                </a:lnTo>
                <a:lnTo>
                  <a:pt x="3766" y="2029"/>
                </a:lnTo>
                <a:lnTo>
                  <a:pt x="3454" y="2046"/>
                </a:lnTo>
                <a:lnTo>
                  <a:pt x="3145" y="2053"/>
                </a:lnTo>
                <a:lnTo>
                  <a:pt x="2839" y="2046"/>
                </a:lnTo>
                <a:lnTo>
                  <a:pt x="2537" y="2046"/>
                </a:lnTo>
                <a:lnTo>
                  <a:pt x="2238" y="2029"/>
                </a:lnTo>
                <a:lnTo>
                  <a:pt x="1943" y="2004"/>
                </a:lnTo>
                <a:lnTo>
                  <a:pt x="1653" y="1980"/>
                </a:lnTo>
                <a:lnTo>
                  <a:pt x="1368" y="1955"/>
                </a:lnTo>
                <a:lnTo>
                  <a:pt x="1085" y="1915"/>
                </a:lnTo>
                <a:lnTo>
                  <a:pt x="806" y="1873"/>
                </a:lnTo>
                <a:lnTo>
                  <a:pt x="533" y="1833"/>
                </a:lnTo>
                <a:lnTo>
                  <a:pt x="0" y="1726"/>
                </a:lnTo>
                <a:cubicBezTo>
                  <a:pt x="28" y="1995"/>
                  <a:pt x="57" y="2263"/>
                  <a:pt x="85" y="2532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</p:spPr>
        <p:txBody>
          <a:bodyPr/>
          <a:lstStyle/>
          <a:p>
            <a:endParaRPr lang="en-US"/>
          </a:p>
        </p:txBody>
      </p:sp>
      <p:sp>
        <p:nvSpPr>
          <p:cNvPr id="22" name="Freeform 5">
            <a:extLst>
              <a:ext uri="{FF2B5EF4-FFF2-40B4-BE49-F238E27FC236}">
                <a16:creationId xmlns:a16="http://schemas.microsoft.com/office/drawing/2014/main" id="{3394EDF3-F539-40F8-9354-FE028858291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gray">
          <a:xfrm rot="5400000" flipH="1">
            <a:off x="4512068" y="2801721"/>
            <a:ext cx="6053670" cy="1254558"/>
          </a:xfrm>
          <a:custGeom>
            <a:avLst/>
            <a:gdLst/>
            <a:ahLst/>
            <a:cxnLst/>
            <a:rect l="l" t="t" r="r" b="b"/>
            <a:pathLst>
              <a:path w="10000" h="8000">
                <a:moveTo>
                  <a:pt x="0" y="0"/>
                </a:moveTo>
                <a:lnTo>
                  <a:pt x="0" y="7970"/>
                </a:lnTo>
                <a:lnTo>
                  <a:pt x="10000" y="8000"/>
                </a:lnTo>
                <a:lnTo>
                  <a:pt x="10000" y="7"/>
                </a:lnTo>
                <a:lnTo>
                  <a:pt x="10000" y="7"/>
                </a:lnTo>
                <a:lnTo>
                  <a:pt x="9773" y="156"/>
                </a:lnTo>
                <a:lnTo>
                  <a:pt x="9547" y="298"/>
                </a:lnTo>
                <a:lnTo>
                  <a:pt x="9320" y="437"/>
                </a:lnTo>
                <a:lnTo>
                  <a:pt x="9092" y="556"/>
                </a:lnTo>
                <a:lnTo>
                  <a:pt x="8865" y="676"/>
                </a:lnTo>
                <a:lnTo>
                  <a:pt x="8637" y="788"/>
                </a:lnTo>
                <a:lnTo>
                  <a:pt x="8412" y="884"/>
                </a:lnTo>
                <a:lnTo>
                  <a:pt x="8184" y="975"/>
                </a:lnTo>
                <a:lnTo>
                  <a:pt x="7957" y="1058"/>
                </a:lnTo>
                <a:lnTo>
                  <a:pt x="7734" y="1130"/>
                </a:lnTo>
                <a:lnTo>
                  <a:pt x="7508" y="1202"/>
                </a:lnTo>
                <a:lnTo>
                  <a:pt x="7285" y="1262"/>
                </a:lnTo>
                <a:lnTo>
                  <a:pt x="7062" y="1309"/>
                </a:lnTo>
                <a:lnTo>
                  <a:pt x="6840" y="1358"/>
                </a:lnTo>
                <a:lnTo>
                  <a:pt x="6620" y="1399"/>
                </a:lnTo>
                <a:lnTo>
                  <a:pt x="6402" y="1428"/>
                </a:lnTo>
                <a:lnTo>
                  <a:pt x="6184" y="1453"/>
                </a:lnTo>
                <a:lnTo>
                  <a:pt x="5968" y="1477"/>
                </a:lnTo>
                <a:lnTo>
                  <a:pt x="5755" y="1488"/>
                </a:lnTo>
                <a:lnTo>
                  <a:pt x="5542" y="1500"/>
                </a:lnTo>
                <a:lnTo>
                  <a:pt x="5332" y="1506"/>
                </a:lnTo>
                <a:lnTo>
                  <a:pt x="5124" y="1500"/>
                </a:lnTo>
                <a:lnTo>
                  <a:pt x="4918" y="1500"/>
                </a:lnTo>
                <a:lnTo>
                  <a:pt x="4714" y="1488"/>
                </a:lnTo>
                <a:lnTo>
                  <a:pt x="4514" y="1470"/>
                </a:lnTo>
                <a:lnTo>
                  <a:pt x="4316" y="1453"/>
                </a:lnTo>
                <a:lnTo>
                  <a:pt x="4122" y="1434"/>
                </a:lnTo>
                <a:lnTo>
                  <a:pt x="3929" y="1405"/>
                </a:lnTo>
                <a:lnTo>
                  <a:pt x="3739" y="1374"/>
                </a:lnTo>
                <a:lnTo>
                  <a:pt x="3553" y="1346"/>
                </a:lnTo>
                <a:lnTo>
                  <a:pt x="3190" y="1267"/>
                </a:lnTo>
                <a:lnTo>
                  <a:pt x="2842" y="1183"/>
                </a:lnTo>
                <a:lnTo>
                  <a:pt x="2508" y="1095"/>
                </a:lnTo>
                <a:lnTo>
                  <a:pt x="2192" y="998"/>
                </a:lnTo>
                <a:lnTo>
                  <a:pt x="1890" y="897"/>
                </a:lnTo>
                <a:lnTo>
                  <a:pt x="1610" y="788"/>
                </a:lnTo>
                <a:lnTo>
                  <a:pt x="1347" y="681"/>
                </a:lnTo>
                <a:lnTo>
                  <a:pt x="1105" y="574"/>
                </a:lnTo>
                <a:lnTo>
                  <a:pt x="883" y="473"/>
                </a:lnTo>
                <a:lnTo>
                  <a:pt x="686" y="377"/>
                </a:lnTo>
                <a:lnTo>
                  <a:pt x="508" y="286"/>
                </a:lnTo>
                <a:lnTo>
                  <a:pt x="358" y="210"/>
                </a:lnTo>
                <a:lnTo>
                  <a:pt x="232" y="138"/>
                </a:lnTo>
                <a:lnTo>
                  <a:pt x="59" y="35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en-US"/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25236E71-242B-4CE7-96BC-B66F91F9DF6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9818848" y="2895600"/>
            <a:ext cx="2362200" cy="2362200"/>
          </a:xfrm>
          <a:prstGeom prst="ellipse">
            <a:avLst/>
          </a:prstGeom>
          <a:gradFill flip="none" rotWithShape="1">
            <a:gsLst>
              <a:gs pos="0">
                <a:schemeClr val="accent5">
                  <a:alpha val="8000"/>
                </a:schemeClr>
              </a:gs>
              <a:gs pos="72000">
                <a:schemeClr val="accent5">
                  <a:alpha val="0"/>
                </a:schemeClr>
              </a:gs>
              <a:gs pos="36000">
                <a:schemeClr val="accent5">
                  <a:alpha val="8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>
        <p:nvSpPr>
          <p:cNvPr id="26" name="Freeform 5">
            <a:extLst>
              <a:ext uri="{FF2B5EF4-FFF2-40B4-BE49-F238E27FC236}">
                <a16:creationId xmlns:a16="http://schemas.microsoft.com/office/drawing/2014/main" id="{683A5930-ABB0-4C7A-8E96-AB945DFB0D3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gray">
          <a:xfrm flipH="1">
            <a:off x="0" y="1587"/>
            <a:ext cx="12192000" cy="6856413"/>
          </a:xfrm>
          <a:custGeom>
            <a:avLst/>
            <a:gdLst/>
            <a:ahLst/>
            <a:cxnLst/>
            <a:rect l="0" t="0" r="r" b="b"/>
            <a:pathLst>
              <a:path w="15356" h="8638">
                <a:moveTo>
                  <a:pt x="0" y="0"/>
                </a:moveTo>
                <a:lnTo>
                  <a:pt x="0" y="8638"/>
                </a:lnTo>
                <a:lnTo>
                  <a:pt x="15356" y="8638"/>
                </a:lnTo>
                <a:lnTo>
                  <a:pt x="15356" y="0"/>
                </a:lnTo>
                <a:lnTo>
                  <a:pt x="0" y="0"/>
                </a:lnTo>
                <a:close/>
                <a:moveTo>
                  <a:pt x="14748" y="8038"/>
                </a:moveTo>
                <a:lnTo>
                  <a:pt x="600" y="8038"/>
                </a:lnTo>
                <a:lnTo>
                  <a:pt x="600" y="592"/>
                </a:lnTo>
                <a:lnTo>
                  <a:pt x="14748" y="592"/>
                </a:lnTo>
                <a:lnTo>
                  <a:pt x="14748" y="803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71239" y="973667"/>
            <a:ext cx="2942210" cy="4833745"/>
          </a:xfrm>
        </p:spPr>
        <p:txBody>
          <a:bodyPr>
            <a:normAutofit/>
          </a:bodyPr>
          <a:lstStyle/>
          <a:p>
            <a:r>
              <a:rPr lang="en-US">
                <a:solidFill>
                  <a:srgbClr val="EBEBEB"/>
                </a:solidFill>
              </a:rPr>
              <a:t>Payment Sources</a:t>
            </a: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33E51D9F-DA72-49DE-9183-76B062B3858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09819017"/>
              </p:ext>
            </p:extLst>
          </p:nvPr>
        </p:nvGraphicFramePr>
        <p:xfrm>
          <a:off x="964907" y="973667"/>
          <a:ext cx="6116795" cy="49287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0D47B97-7BEC-598E-AF16-C378C59A80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61110" y="6391838"/>
            <a:ext cx="4191000" cy="304801"/>
          </a:xfrm>
        </p:spPr>
        <p:txBody>
          <a:bodyPr/>
          <a:lstStyle/>
          <a:p>
            <a:r>
              <a:rPr lang="en-US" dirty="0"/>
              <a:t>www.bgelderlaw.com/slides (c)2025, Bluegrass </a:t>
            </a:r>
            <a:r>
              <a:rPr lang="en-US" dirty="0" err="1"/>
              <a:t>Elderlaw</a:t>
            </a:r>
            <a:r>
              <a:rPr lang="en-US" dirty="0"/>
              <a:t>, PLLC</a:t>
            </a:r>
          </a:p>
        </p:txBody>
      </p:sp>
    </p:spTree>
    <p:extLst>
      <p:ext uri="{BB962C8B-B14F-4D97-AF65-F5344CB8AC3E}">
        <p14:creationId xmlns:p14="http://schemas.microsoft.com/office/powerpoint/2010/main" val="274360204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Medicare vs. Medicaid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2800"/>
              <a:t>Medicare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r>
              <a:rPr lang="en-US" sz="2000"/>
              <a:t>Government insurance program</a:t>
            </a:r>
          </a:p>
          <a:p>
            <a:r>
              <a:rPr lang="en-US" sz="2000"/>
              <a:t>Age-based </a:t>
            </a:r>
            <a:br>
              <a:rPr lang="en-US" sz="2000"/>
            </a:br>
            <a:r>
              <a:rPr lang="en-US" sz="2000"/>
              <a:t>(65 years of age or older)</a:t>
            </a:r>
          </a:p>
          <a:p>
            <a:r>
              <a:rPr lang="en-US" sz="2000"/>
              <a:t>Federally-administered</a:t>
            </a:r>
          </a:p>
          <a:p>
            <a:r>
              <a:rPr lang="en-US" sz="2000"/>
              <a:t>LIMITED payment for long-term nursing home care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 sz="2800"/>
              <a:t>Medicaid</a:t>
            </a:r>
            <a:r>
              <a:rPr lang="en-US"/>
              <a:t>	</a:t>
            </a:r>
          </a:p>
        </p:txBody>
      </p:sp>
      <p:sp>
        <p:nvSpPr>
          <p:cNvPr id="7" name="Content Placeholder 6"/>
          <p:cNvSpPr>
            <a:spLocks noGrp="1"/>
          </p:cNvSpPr>
          <p:nvPr>
            <p:ph sz="quarter" idx="4"/>
          </p:nvPr>
        </p:nvSpPr>
        <p:spPr>
          <a:xfrm>
            <a:off x="6208712" y="3179762"/>
            <a:ext cx="4825159" cy="3168029"/>
          </a:xfrm>
        </p:spPr>
        <p:txBody>
          <a:bodyPr>
            <a:normAutofit/>
          </a:bodyPr>
          <a:lstStyle/>
          <a:p>
            <a:r>
              <a:rPr lang="en-US" sz="2000"/>
              <a:t>Government assistance program</a:t>
            </a:r>
          </a:p>
          <a:p>
            <a:r>
              <a:rPr lang="en-US" sz="2000"/>
              <a:t>Needs-based</a:t>
            </a:r>
          </a:p>
          <a:p>
            <a:r>
              <a:rPr lang="en-US" sz="2000"/>
              <a:t>State-administered</a:t>
            </a:r>
          </a:p>
          <a:p>
            <a:r>
              <a:rPr lang="en-US" sz="2000"/>
              <a:t>Pays for long-term nursing home care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2226FB8-F792-D5FC-FFC2-B9141CF8DC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61110" y="6391838"/>
            <a:ext cx="4079256" cy="304801"/>
          </a:xfrm>
        </p:spPr>
        <p:txBody>
          <a:bodyPr/>
          <a:lstStyle/>
          <a:p>
            <a:r>
              <a:rPr lang="en-US" dirty="0"/>
              <a:t>www.bgelderlaw.com/slides (c)2025, Bluegrass </a:t>
            </a:r>
            <a:r>
              <a:rPr lang="en-US" dirty="0" err="1"/>
              <a:t>Elderlaw</a:t>
            </a:r>
            <a:r>
              <a:rPr lang="en-US" dirty="0"/>
              <a:t>, PLLC</a:t>
            </a:r>
          </a:p>
        </p:txBody>
      </p:sp>
    </p:spTree>
    <p:extLst>
      <p:ext uri="{BB962C8B-B14F-4D97-AF65-F5344CB8AC3E}">
        <p14:creationId xmlns:p14="http://schemas.microsoft.com/office/powerpoint/2010/main" val="104838248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id="{7084313B-C03D-4981-9786-879159A6039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A99190B9-52DD-45DC-BE21-AACE88FEC7F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D1EE260A-12FB-4D71-A318-71BED7FF314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11" name="Oval 10">
              <a:extLst>
                <a:ext uri="{FF2B5EF4-FFF2-40B4-BE49-F238E27FC236}">
                  <a16:creationId xmlns:a16="http://schemas.microsoft.com/office/drawing/2014/main" id="{B52EC39A-8D44-4CEF-820F-A442CFA42DE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2D010773-529F-4A3D-A0AB-E7CE12DC617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D7582733-2D5B-4103-A63C-0D0D8178046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6D073C2A-0E86-458E-88D4-27124FDADCA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15" name="Freeform 5">
              <a:extLst>
                <a:ext uri="{FF2B5EF4-FFF2-40B4-BE49-F238E27FC236}">
                  <a16:creationId xmlns:a16="http://schemas.microsoft.com/office/drawing/2014/main" id="{01A64F04-7AF7-48B9-A1B0-956BBCEEFE5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gray">
            <a:xfrm rot="21010068">
              <a:off x="8490951" y="179751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" name="Freeform 5">
              <a:extLst>
                <a:ext uri="{FF2B5EF4-FFF2-40B4-BE49-F238E27FC236}">
                  <a16:creationId xmlns:a16="http://schemas.microsoft.com/office/drawing/2014/main" id="{989ABE99-7694-4211-A627-459BE5422B6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gray">
            <a:xfrm>
              <a:off x="459506" y="1866405"/>
              <a:ext cx="11277600" cy="4533900"/>
            </a:xfrm>
            <a:custGeom>
              <a:avLst/>
              <a:gdLst/>
              <a:ahLst/>
              <a:cxnLst/>
              <a:rect l="0" t="0" r="r" b="b"/>
              <a:pathLst>
                <a:path w="7104" h="2856">
                  <a:moveTo>
                    <a:pt x="0" y="0"/>
                  </a:moveTo>
                  <a:lnTo>
                    <a:pt x="0" y="2856"/>
                  </a:lnTo>
                  <a:lnTo>
                    <a:pt x="7104" y="2856"/>
                  </a:lnTo>
                  <a:lnTo>
                    <a:pt x="7104" y="1"/>
                  </a:lnTo>
                  <a:lnTo>
                    <a:pt x="7104" y="1"/>
                  </a:lnTo>
                  <a:lnTo>
                    <a:pt x="6943" y="26"/>
                  </a:lnTo>
                  <a:lnTo>
                    <a:pt x="6782" y="50"/>
                  </a:lnTo>
                  <a:lnTo>
                    <a:pt x="6621" y="73"/>
                  </a:lnTo>
                  <a:lnTo>
                    <a:pt x="6459" y="93"/>
                  </a:lnTo>
                  <a:lnTo>
                    <a:pt x="6298" y="113"/>
                  </a:lnTo>
                  <a:lnTo>
                    <a:pt x="6136" y="132"/>
                  </a:lnTo>
                  <a:lnTo>
                    <a:pt x="5976" y="148"/>
                  </a:lnTo>
                  <a:lnTo>
                    <a:pt x="5814" y="163"/>
                  </a:lnTo>
                  <a:lnTo>
                    <a:pt x="5653" y="177"/>
                  </a:lnTo>
                  <a:lnTo>
                    <a:pt x="5494" y="189"/>
                  </a:lnTo>
                  <a:lnTo>
                    <a:pt x="5334" y="201"/>
                  </a:lnTo>
                  <a:lnTo>
                    <a:pt x="5175" y="211"/>
                  </a:lnTo>
                  <a:lnTo>
                    <a:pt x="5017" y="219"/>
                  </a:lnTo>
                  <a:lnTo>
                    <a:pt x="4859" y="227"/>
                  </a:lnTo>
                  <a:lnTo>
                    <a:pt x="4703" y="234"/>
                  </a:lnTo>
                  <a:lnTo>
                    <a:pt x="4548" y="239"/>
                  </a:lnTo>
                  <a:lnTo>
                    <a:pt x="4393" y="243"/>
                  </a:lnTo>
                  <a:lnTo>
                    <a:pt x="4240" y="247"/>
                  </a:lnTo>
                  <a:lnTo>
                    <a:pt x="4088" y="249"/>
                  </a:lnTo>
                  <a:lnTo>
                    <a:pt x="3937" y="251"/>
                  </a:lnTo>
                  <a:lnTo>
                    <a:pt x="3788" y="252"/>
                  </a:lnTo>
                  <a:lnTo>
                    <a:pt x="3640" y="251"/>
                  </a:lnTo>
                  <a:lnTo>
                    <a:pt x="3494" y="251"/>
                  </a:lnTo>
                  <a:lnTo>
                    <a:pt x="3349" y="249"/>
                  </a:lnTo>
                  <a:lnTo>
                    <a:pt x="3207" y="246"/>
                  </a:lnTo>
                  <a:lnTo>
                    <a:pt x="3066" y="243"/>
                  </a:lnTo>
                  <a:lnTo>
                    <a:pt x="2928" y="240"/>
                  </a:lnTo>
                  <a:lnTo>
                    <a:pt x="2791" y="235"/>
                  </a:lnTo>
                  <a:lnTo>
                    <a:pt x="2656" y="230"/>
                  </a:lnTo>
                  <a:lnTo>
                    <a:pt x="2524" y="225"/>
                  </a:lnTo>
                  <a:lnTo>
                    <a:pt x="2266" y="212"/>
                  </a:lnTo>
                  <a:lnTo>
                    <a:pt x="2019" y="198"/>
                  </a:lnTo>
                  <a:lnTo>
                    <a:pt x="1782" y="183"/>
                  </a:lnTo>
                  <a:lnTo>
                    <a:pt x="1557" y="167"/>
                  </a:lnTo>
                  <a:lnTo>
                    <a:pt x="1343" y="150"/>
                  </a:lnTo>
                  <a:lnTo>
                    <a:pt x="1144" y="132"/>
                  </a:lnTo>
                  <a:lnTo>
                    <a:pt x="957" y="114"/>
                  </a:lnTo>
                  <a:lnTo>
                    <a:pt x="785" y="96"/>
                  </a:lnTo>
                  <a:lnTo>
                    <a:pt x="627" y="79"/>
                  </a:lnTo>
                  <a:lnTo>
                    <a:pt x="487" y="63"/>
                  </a:lnTo>
                  <a:lnTo>
                    <a:pt x="361" y="48"/>
                  </a:lnTo>
                  <a:lnTo>
                    <a:pt x="254" y="35"/>
                  </a:lnTo>
                  <a:lnTo>
                    <a:pt x="165" y="23"/>
                  </a:lnTo>
                  <a:lnTo>
                    <a:pt x="42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" name="Freeform 5">
              <a:extLst>
                <a:ext uri="{FF2B5EF4-FFF2-40B4-BE49-F238E27FC236}">
                  <a16:creationId xmlns:a16="http://schemas.microsoft.com/office/drawing/2014/main" id="{254B4214-6F53-497C-8322-9CE8158AA33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9" name="Rectangle 18">
            <a:extLst>
              <a:ext uri="{FF2B5EF4-FFF2-40B4-BE49-F238E27FC236}">
                <a16:creationId xmlns:a16="http://schemas.microsoft.com/office/drawing/2014/main" id="{20E145FF-1D18-4246-A2BA-9F6B4D53364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 useBgFill="1">
        <p:nvSpPr>
          <p:cNvPr id="5" name="Rectangle 20">
            <a:extLst>
              <a:ext uri="{FF2B5EF4-FFF2-40B4-BE49-F238E27FC236}">
                <a16:creationId xmlns:a16="http://schemas.microsoft.com/office/drawing/2014/main" id="{B219AE65-9B94-44EA-BEF3-EF4BFA169C8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22">
            <a:extLst>
              <a:ext uri="{FF2B5EF4-FFF2-40B4-BE49-F238E27FC236}">
                <a16:creationId xmlns:a16="http://schemas.microsoft.com/office/drawing/2014/main" id="{F0C81A57-9CD5-461B-8FFE-4A8CB6CFBE0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017539" y="467397"/>
            <a:ext cx="695829" cy="5919116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grpSp>
        <p:nvGrpSpPr>
          <p:cNvPr id="7" name="Group 24">
            <a:extLst>
              <a:ext uri="{FF2B5EF4-FFF2-40B4-BE49-F238E27FC236}">
                <a16:creationId xmlns:a16="http://schemas.microsoft.com/office/drawing/2014/main" id="{3086C462-37F4-494D-8292-CCB95221CC1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0"/>
            <a:ext cx="12192000" cy="6858000"/>
            <a:chOff x="0" y="0"/>
            <a:chExt cx="12192000" cy="6858000"/>
          </a:xfrm>
          <a:solidFill>
            <a:srgbClr val="FFFFFF"/>
          </a:solidFill>
        </p:grpSpPr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2C7D2D64-353F-4802-AA48-A70CE6020B9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0"/>
              <a:ext cx="12192000" cy="68580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27" name="Freeform 5">
              <a:extLst>
                <a:ext uri="{FF2B5EF4-FFF2-40B4-BE49-F238E27FC236}">
                  <a16:creationId xmlns:a16="http://schemas.microsoft.com/office/drawing/2014/main" id="{30A6328F-CAA3-4052-BF4C-14BD47706E6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ln>
              <a:noFill/>
            </a:ln>
          </p:spPr>
          <p:style>
            <a:lnRef idx="0">
              <a:scrgbClr r="0" g="0" b="0"/>
            </a:lnRef>
            <a:fillRef idx="1002">
              <a:schemeClr val="dk2"/>
            </a:fillRef>
            <a:effectRef idx="0">
              <a:scrgbClr r="0" g="0" b="0"/>
            </a:effectRef>
            <a:fontRef idx="major"/>
          </p:style>
          <p:txBody>
            <a:bodyPr/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0372" y="1209957"/>
            <a:ext cx="3034580" cy="4438087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r"/>
            <a:r>
              <a:rPr lang="en-US" sz="3200">
                <a:solidFill>
                  <a:schemeClr val="tx1"/>
                </a:solidFill>
              </a:rPr>
              <a:t>Medicaid Basics</a:t>
            </a:r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AD23B2CD-009B-425A-9616-1E1AD1D5AB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4356687" y="1930986"/>
            <a:ext cx="0" cy="3200400"/>
          </a:xfrm>
          <a:prstGeom prst="line">
            <a:avLst/>
          </a:prstGeom>
          <a:ln w="15875" cap="sq">
            <a:solidFill>
              <a:schemeClr val="tx2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8424" y="1059025"/>
            <a:ext cx="5302189" cy="4739950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2400">
                <a:solidFill>
                  <a:schemeClr val="tx1"/>
                </a:solidFill>
              </a:rPr>
              <a:t>Why do we care? Paying for Long Term Care is the biggest risk for dissipation of family assets.  Not taxes.</a:t>
            </a:r>
          </a:p>
          <a:p>
            <a:r>
              <a:rPr lang="en-US" sz="2400">
                <a:solidFill>
                  <a:schemeClr val="tx1"/>
                </a:solidFill>
              </a:rPr>
              <a:t>76 million Baby Boomers</a:t>
            </a:r>
          </a:p>
          <a:p>
            <a:r>
              <a:rPr lang="en-US" sz="2400">
                <a:solidFill>
                  <a:schemeClr val="tx1"/>
                </a:solidFill>
              </a:rPr>
              <a:t>Nursing Home Costs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DEB822E-D174-0934-F478-FBE83B9997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61110" y="6391838"/>
            <a:ext cx="4335630" cy="304801"/>
          </a:xfrm>
        </p:spPr>
        <p:txBody>
          <a:bodyPr/>
          <a:lstStyle/>
          <a:p>
            <a:r>
              <a:rPr lang="en-US" dirty="0"/>
              <a:t>www.bgelderlaw.com/slides (c)2025, Bluegrass </a:t>
            </a:r>
            <a:r>
              <a:rPr lang="en-US" dirty="0" err="1"/>
              <a:t>Elderlaw</a:t>
            </a:r>
            <a:r>
              <a:rPr lang="en-US" dirty="0"/>
              <a:t>, PLLC</a:t>
            </a:r>
          </a:p>
        </p:txBody>
      </p:sp>
    </p:spTree>
    <p:extLst>
      <p:ext uri="{BB962C8B-B14F-4D97-AF65-F5344CB8AC3E}">
        <p14:creationId xmlns:p14="http://schemas.microsoft.com/office/powerpoint/2010/main" val="369560757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5" name="Rectangle 7">
            <a:extLst>
              <a:ext uri="{FF2B5EF4-FFF2-40B4-BE49-F238E27FC236}">
                <a16:creationId xmlns:a16="http://schemas.microsoft.com/office/drawing/2014/main" id="{324E43EB-867C-4B35-9A5C-E435157C729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9">
            <a:extLst>
              <a:ext uri="{FF2B5EF4-FFF2-40B4-BE49-F238E27FC236}">
                <a16:creationId xmlns:a16="http://schemas.microsoft.com/office/drawing/2014/main" id="{A7C0F5DA-B59F-4F13-8BB8-FFD8F2C572B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>
        <p:nvSpPr>
          <p:cNvPr id="12" name="Freeform 5">
            <a:extLst>
              <a:ext uri="{FF2B5EF4-FFF2-40B4-BE49-F238E27FC236}">
                <a16:creationId xmlns:a16="http://schemas.microsoft.com/office/drawing/2014/main" id="{9CEA1DEC-CC9E-4776-9E08-048A15BFA6C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gray">
          <a:xfrm rot="15922489">
            <a:off x="3140485" y="1826078"/>
            <a:ext cx="3299407" cy="440924"/>
          </a:xfrm>
          <a:custGeom>
            <a:avLst/>
            <a:gdLst/>
            <a:ahLst/>
            <a:cxnLst/>
            <a:rect l="l" t="t" r="r" b="b"/>
            <a:pathLst>
              <a:path w="10000" h="5291">
                <a:moveTo>
                  <a:pt x="85" y="2532"/>
                </a:moveTo>
                <a:cubicBezTo>
                  <a:pt x="1736" y="3911"/>
                  <a:pt x="7524" y="5298"/>
                  <a:pt x="9958" y="5291"/>
                </a:cubicBezTo>
                <a:cubicBezTo>
                  <a:pt x="9989" y="1958"/>
                  <a:pt x="9969" y="3333"/>
                  <a:pt x="10000" y="0"/>
                </a:cubicBezTo>
                <a:lnTo>
                  <a:pt x="10000" y="0"/>
                </a:lnTo>
                <a:lnTo>
                  <a:pt x="9667" y="204"/>
                </a:lnTo>
                <a:lnTo>
                  <a:pt x="9334" y="400"/>
                </a:lnTo>
                <a:lnTo>
                  <a:pt x="9001" y="590"/>
                </a:lnTo>
                <a:lnTo>
                  <a:pt x="8667" y="753"/>
                </a:lnTo>
                <a:lnTo>
                  <a:pt x="8333" y="917"/>
                </a:lnTo>
                <a:lnTo>
                  <a:pt x="7999" y="1071"/>
                </a:lnTo>
                <a:lnTo>
                  <a:pt x="7669" y="1202"/>
                </a:lnTo>
                <a:lnTo>
                  <a:pt x="7333" y="1325"/>
                </a:lnTo>
                <a:lnTo>
                  <a:pt x="7000" y="1440"/>
                </a:lnTo>
                <a:lnTo>
                  <a:pt x="6673" y="1538"/>
                </a:lnTo>
                <a:lnTo>
                  <a:pt x="6340" y="1636"/>
                </a:lnTo>
                <a:lnTo>
                  <a:pt x="6013" y="1719"/>
                </a:lnTo>
                <a:lnTo>
                  <a:pt x="5686" y="1784"/>
                </a:lnTo>
                <a:lnTo>
                  <a:pt x="5359" y="1850"/>
                </a:lnTo>
                <a:lnTo>
                  <a:pt x="5036" y="1906"/>
                </a:lnTo>
                <a:lnTo>
                  <a:pt x="4717" y="1948"/>
                </a:lnTo>
                <a:lnTo>
                  <a:pt x="4396" y="1980"/>
                </a:lnTo>
                <a:lnTo>
                  <a:pt x="4079" y="2013"/>
                </a:lnTo>
                <a:lnTo>
                  <a:pt x="3766" y="2029"/>
                </a:lnTo>
                <a:lnTo>
                  <a:pt x="3454" y="2046"/>
                </a:lnTo>
                <a:lnTo>
                  <a:pt x="3145" y="2053"/>
                </a:lnTo>
                <a:lnTo>
                  <a:pt x="2839" y="2046"/>
                </a:lnTo>
                <a:lnTo>
                  <a:pt x="2537" y="2046"/>
                </a:lnTo>
                <a:lnTo>
                  <a:pt x="2238" y="2029"/>
                </a:lnTo>
                <a:lnTo>
                  <a:pt x="1943" y="2004"/>
                </a:lnTo>
                <a:lnTo>
                  <a:pt x="1653" y="1980"/>
                </a:lnTo>
                <a:lnTo>
                  <a:pt x="1368" y="1955"/>
                </a:lnTo>
                <a:lnTo>
                  <a:pt x="1085" y="1915"/>
                </a:lnTo>
                <a:lnTo>
                  <a:pt x="806" y="1873"/>
                </a:lnTo>
                <a:lnTo>
                  <a:pt x="533" y="1833"/>
                </a:lnTo>
                <a:lnTo>
                  <a:pt x="0" y="1726"/>
                </a:lnTo>
                <a:cubicBezTo>
                  <a:pt x="28" y="1995"/>
                  <a:pt x="57" y="2263"/>
                  <a:pt x="85" y="2532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</p:spPr>
        <p:txBody>
          <a:bodyPr/>
          <a:lstStyle/>
          <a:p>
            <a:endParaRPr lang="en-US"/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9CE399CF-F4B8-4832-A8CB-B93F6B1EF44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gray">
          <a:xfrm rot="16200000">
            <a:off x="5171964" y="-140866"/>
            <a:ext cx="6053670" cy="7139732"/>
          </a:xfrm>
          <a:custGeom>
            <a:avLst/>
            <a:gdLst>
              <a:gd name="connsiteX0" fmla="*/ 6053670 w 6053670"/>
              <a:gd name="connsiteY0" fmla="*/ 1098 h 7139732"/>
              <a:gd name="connsiteX1" fmla="*/ 6053670 w 6053670"/>
              <a:gd name="connsiteY1" fmla="*/ 1084479 h 7139732"/>
              <a:gd name="connsiteX2" fmla="*/ 6053670 w 6053670"/>
              <a:gd name="connsiteY2" fmla="*/ 1254558 h 7139732"/>
              <a:gd name="connsiteX3" fmla="*/ 6053670 w 6053670"/>
              <a:gd name="connsiteY3" fmla="*/ 7139732 h 7139732"/>
              <a:gd name="connsiteX4" fmla="*/ 0 w 6053670"/>
              <a:gd name="connsiteY4" fmla="*/ 7139732 h 7139732"/>
              <a:gd name="connsiteX5" fmla="*/ 0 w 6053670"/>
              <a:gd name="connsiteY5" fmla="*/ 1249853 h 7139732"/>
              <a:gd name="connsiteX6" fmla="*/ 0 w 6053670"/>
              <a:gd name="connsiteY6" fmla="*/ 1084479 h 7139732"/>
              <a:gd name="connsiteX7" fmla="*/ 0 w 6053670"/>
              <a:gd name="connsiteY7" fmla="*/ 0 h 7139732"/>
              <a:gd name="connsiteX8" fmla="*/ 35717 w 6053670"/>
              <a:gd name="connsiteY8" fmla="*/ 5488 h 7139732"/>
              <a:gd name="connsiteX9" fmla="*/ 140445 w 6053670"/>
              <a:gd name="connsiteY9" fmla="*/ 21641 h 7139732"/>
              <a:gd name="connsiteX10" fmla="*/ 216722 w 6053670"/>
              <a:gd name="connsiteY10" fmla="*/ 32932 h 7139732"/>
              <a:gd name="connsiteX11" fmla="*/ 307527 w 6053670"/>
              <a:gd name="connsiteY11" fmla="*/ 44850 h 7139732"/>
              <a:gd name="connsiteX12" fmla="*/ 415282 w 6053670"/>
              <a:gd name="connsiteY12" fmla="*/ 59121 h 7139732"/>
              <a:gd name="connsiteX13" fmla="*/ 534539 w 6053670"/>
              <a:gd name="connsiteY13" fmla="*/ 74175 h 7139732"/>
              <a:gd name="connsiteX14" fmla="*/ 668931 w 6053670"/>
              <a:gd name="connsiteY14" fmla="*/ 90014 h 7139732"/>
              <a:gd name="connsiteX15" fmla="*/ 815430 w 6053670"/>
              <a:gd name="connsiteY15" fmla="*/ 106794 h 7139732"/>
              <a:gd name="connsiteX16" fmla="*/ 974641 w 6053670"/>
              <a:gd name="connsiteY16" fmla="*/ 123574 h 7139732"/>
              <a:gd name="connsiteX17" fmla="*/ 1144144 w 6053670"/>
              <a:gd name="connsiteY17" fmla="*/ 140667 h 7139732"/>
              <a:gd name="connsiteX18" fmla="*/ 1326965 w 6053670"/>
              <a:gd name="connsiteY18" fmla="*/ 156506 h 7139732"/>
              <a:gd name="connsiteX19" fmla="*/ 1518261 w 6053670"/>
              <a:gd name="connsiteY19" fmla="*/ 171717 h 7139732"/>
              <a:gd name="connsiteX20" fmla="*/ 1720453 w 6053670"/>
              <a:gd name="connsiteY20" fmla="*/ 185518 h 7139732"/>
              <a:gd name="connsiteX21" fmla="*/ 1931121 w 6053670"/>
              <a:gd name="connsiteY21" fmla="*/ 198690 h 7139732"/>
              <a:gd name="connsiteX22" fmla="*/ 2150869 w 6053670"/>
              <a:gd name="connsiteY22" fmla="*/ 211079 h 7139732"/>
              <a:gd name="connsiteX23" fmla="*/ 2263467 w 6053670"/>
              <a:gd name="connsiteY23" fmla="*/ 215470 h 7139732"/>
              <a:gd name="connsiteX24" fmla="*/ 2378487 w 6053670"/>
              <a:gd name="connsiteY24" fmla="*/ 220332 h 7139732"/>
              <a:gd name="connsiteX25" fmla="*/ 2495323 w 6053670"/>
              <a:gd name="connsiteY25" fmla="*/ 224879 h 7139732"/>
              <a:gd name="connsiteX26" fmla="*/ 2612764 w 6053670"/>
              <a:gd name="connsiteY26" fmla="*/ 227859 h 7139732"/>
              <a:gd name="connsiteX27" fmla="*/ 2732627 w 6053670"/>
              <a:gd name="connsiteY27" fmla="*/ 230525 h 7139732"/>
              <a:gd name="connsiteX28" fmla="*/ 2853700 w 6053670"/>
              <a:gd name="connsiteY28" fmla="*/ 233348 h 7139732"/>
              <a:gd name="connsiteX29" fmla="*/ 2977195 w 6053670"/>
              <a:gd name="connsiteY29" fmla="*/ 235229 h 7139732"/>
              <a:gd name="connsiteX30" fmla="*/ 3101901 w 6053670"/>
              <a:gd name="connsiteY30" fmla="*/ 235229 h 7139732"/>
              <a:gd name="connsiteX31" fmla="*/ 3227817 w 6053670"/>
              <a:gd name="connsiteY31" fmla="*/ 236170 h 7139732"/>
              <a:gd name="connsiteX32" fmla="*/ 3354944 w 6053670"/>
              <a:gd name="connsiteY32" fmla="*/ 235229 h 7139732"/>
              <a:gd name="connsiteX33" fmla="*/ 3483887 w 6053670"/>
              <a:gd name="connsiteY33" fmla="*/ 233348 h 7139732"/>
              <a:gd name="connsiteX34" fmla="*/ 3612830 w 6053670"/>
              <a:gd name="connsiteY34" fmla="*/ 231623 h 7139732"/>
              <a:gd name="connsiteX35" fmla="*/ 3743590 w 6053670"/>
              <a:gd name="connsiteY35" fmla="*/ 227859 h 7139732"/>
              <a:gd name="connsiteX36" fmla="*/ 3875560 w 6053670"/>
              <a:gd name="connsiteY36" fmla="*/ 223938 h 7139732"/>
              <a:gd name="connsiteX37" fmla="*/ 4007530 w 6053670"/>
              <a:gd name="connsiteY37" fmla="*/ 219391 h 7139732"/>
              <a:gd name="connsiteX38" fmla="*/ 4140710 w 6053670"/>
              <a:gd name="connsiteY38" fmla="*/ 212961 h 7139732"/>
              <a:gd name="connsiteX39" fmla="*/ 4275102 w 6053670"/>
              <a:gd name="connsiteY39" fmla="*/ 205277 h 7139732"/>
              <a:gd name="connsiteX40" fmla="*/ 4410098 w 6053670"/>
              <a:gd name="connsiteY40" fmla="*/ 197907 h 7139732"/>
              <a:gd name="connsiteX41" fmla="*/ 4545096 w 6053670"/>
              <a:gd name="connsiteY41" fmla="*/ 188498 h 7139732"/>
              <a:gd name="connsiteX42" fmla="*/ 4681909 w 6053670"/>
              <a:gd name="connsiteY42" fmla="*/ 177207 h 7139732"/>
              <a:gd name="connsiteX43" fmla="*/ 4816905 w 6053670"/>
              <a:gd name="connsiteY43" fmla="*/ 165916 h 7139732"/>
              <a:gd name="connsiteX44" fmla="*/ 4954323 w 6053670"/>
              <a:gd name="connsiteY44" fmla="*/ 152899 h 7139732"/>
              <a:gd name="connsiteX45" fmla="*/ 5092347 w 6053670"/>
              <a:gd name="connsiteY45" fmla="*/ 138629 h 7139732"/>
              <a:gd name="connsiteX46" fmla="*/ 5228555 w 6053670"/>
              <a:gd name="connsiteY46" fmla="*/ 123574 h 7139732"/>
              <a:gd name="connsiteX47" fmla="*/ 5366578 w 6053670"/>
              <a:gd name="connsiteY47" fmla="*/ 106010 h 7139732"/>
              <a:gd name="connsiteX48" fmla="*/ 5503997 w 6053670"/>
              <a:gd name="connsiteY48" fmla="*/ 87192 h 7139732"/>
              <a:gd name="connsiteX49" fmla="*/ 5642020 w 6053670"/>
              <a:gd name="connsiteY49" fmla="*/ 68530 h 7139732"/>
              <a:gd name="connsiteX50" fmla="*/ 5779438 w 6053670"/>
              <a:gd name="connsiteY50" fmla="*/ 46733 h 7139732"/>
              <a:gd name="connsiteX51" fmla="*/ 5916251 w 6053670"/>
              <a:gd name="connsiteY51" fmla="*/ 24464 h 71397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6053670" h="7139732">
                <a:moveTo>
                  <a:pt x="6053670" y="1098"/>
                </a:moveTo>
                <a:lnTo>
                  <a:pt x="6053670" y="1084479"/>
                </a:lnTo>
                <a:lnTo>
                  <a:pt x="6053670" y="1254558"/>
                </a:lnTo>
                <a:lnTo>
                  <a:pt x="6053670" y="7139732"/>
                </a:lnTo>
                <a:lnTo>
                  <a:pt x="0" y="7139732"/>
                </a:lnTo>
                <a:lnTo>
                  <a:pt x="0" y="1249853"/>
                </a:lnTo>
                <a:lnTo>
                  <a:pt x="0" y="1084479"/>
                </a:lnTo>
                <a:lnTo>
                  <a:pt x="0" y="0"/>
                </a:lnTo>
                <a:lnTo>
                  <a:pt x="35717" y="5488"/>
                </a:lnTo>
                <a:lnTo>
                  <a:pt x="140445" y="21641"/>
                </a:lnTo>
                <a:lnTo>
                  <a:pt x="216722" y="32932"/>
                </a:lnTo>
                <a:lnTo>
                  <a:pt x="307527" y="44850"/>
                </a:lnTo>
                <a:lnTo>
                  <a:pt x="415282" y="59121"/>
                </a:lnTo>
                <a:lnTo>
                  <a:pt x="534539" y="74175"/>
                </a:lnTo>
                <a:lnTo>
                  <a:pt x="668931" y="90014"/>
                </a:lnTo>
                <a:lnTo>
                  <a:pt x="815430" y="106794"/>
                </a:lnTo>
                <a:lnTo>
                  <a:pt x="974641" y="123574"/>
                </a:lnTo>
                <a:lnTo>
                  <a:pt x="1144144" y="140667"/>
                </a:lnTo>
                <a:lnTo>
                  <a:pt x="1326965" y="156506"/>
                </a:lnTo>
                <a:lnTo>
                  <a:pt x="1518261" y="171717"/>
                </a:lnTo>
                <a:lnTo>
                  <a:pt x="1720453" y="185518"/>
                </a:lnTo>
                <a:lnTo>
                  <a:pt x="1931121" y="198690"/>
                </a:lnTo>
                <a:lnTo>
                  <a:pt x="2150869" y="211079"/>
                </a:lnTo>
                <a:lnTo>
                  <a:pt x="2263467" y="215470"/>
                </a:lnTo>
                <a:lnTo>
                  <a:pt x="2378487" y="220332"/>
                </a:lnTo>
                <a:lnTo>
                  <a:pt x="2495323" y="224879"/>
                </a:lnTo>
                <a:lnTo>
                  <a:pt x="2612764" y="227859"/>
                </a:lnTo>
                <a:lnTo>
                  <a:pt x="2732627" y="230525"/>
                </a:lnTo>
                <a:lnTo>
                  <a:pt x="2853700" y="233348"/>
                </a:lnTo>
                <a:lnTo>
                  <a:pt x="2977195" y="235229"/>
                </a:lnTo>
                <a:lnTo>
                  <a:pt x="3101901" y="235229"/>
                </a:lnTo>
                <a:lnTo>
                  <a:pt x="3227817" y="236170"/>
                </a:lnTo>
                <a:lnTo>
                  <a:pt x="3354944" y="235229"/>
                </a:lnTo>
                <a:lnTo>
                  <a:pt x="3483887" y="233348"/>
                </a:lnTo>
                <a:lnTo>
                  <a:pt x="3612830" y="231623"/>
                </a:lnTo>
                <a:lnTo>
                  <a:pt x="3743590" y="227859"/>
                </a:lnTo>
                <a:lnTo>
                  <a:pt x="3875560" y="223938"/>
                </a:lnTo>
                <a:lnTo>
                  <a:pt x="4007530" y="219391"/>
                </a:lnTo>
                <a:lnTo>
                  <a:pt x="4140710" y="212961"/>
                </a:lnTo>
                <a:lnTo>
                  <a:pt x="4275102" y="205277"/>
                </a:lnTo>
                <a:lnTo>
                  <a:pt x="4410098" y="197907"/>
                </a:lnTo>
                <a:lnTo>
                  <a:pt x="4545096" y="188498"/>
                </a:lnTo>
                <a:lnTo>
                  <a:pt x="4681909" y="177207"/>
                </a:lnTo>
                <a:lnTo>
                  <a:pt x="4816905" y="165916"/>
                </a:lnTo>
                <a:lnTo>
                  <a:pt x="4954323" y="152899"/>
                </a:lnTo>
                <a:lnTo>
                  <a:pt x="5092347" y="138629"/>
                </a:lnTo>
                <a:lnTo>
                  <a:pt x="5228555" y="123574"/>
                </a:lnTo>
                <a:lnTo>
                  <a:pt x="5366578" y="106010"/>
                </a:lnTo>
                <a:lnTo>
                  <a:pt x="5503997" y="87192"/>
                </a:lnTo>
                <a:lnTo>
                  <a:pt x="5642020" y="68530"/>
                </a:lnTo>
                <a:lnTo>
                  <a:pt x="5779438" y="46733"/>
                </a:lnTo>
                <a:lnTo>
                  <a:pt x="5916251" y="2446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en-US"/>
          </a:p>
        </p:txBody>
      </p:sp>
      <p:sp>
        <p:nvSpPr>
          <p:cNvPr id="16" name="Freeform 5">
            <a:extLst>
              <a:ext uri="{FF2B5EF4-FFF2-40B4-BE49-F238E27FC236}">
                <a16:creationId xmlns:a16="http://schemas.microsoft.com/office/drawing/2014/main" id="{1F23E73A-FDC8-462C-83C1-3AA8961449C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gray">
          <a:xfrm>
            <a:off x="0" y="1587"/>
            <a:ext cx="12192000" cy="6856413"/>
          </a:xfrm>
          <a:custGeom>
            <a:avLst/>
            <a:gdLst/>
            <a:ahLst/>
            <a:cxnLst/>
            <a:rect l="0" t="0" r="r" b="b"/>
            <a:pathLst>
              <a:path w="15356" h="8638">
                <a:moveTo>
                  <a:pt x="0" y="0"/>
                </a:moveTo>
                <a:lnTo>
                  <a:pt x="0" y="8638"/>
                </a:lnTo>
                <a:lnTo>
                  <a:pt x="15356" y="8638"/>
                </a:lnTo>
                <a:lnTo>
                  <a:pt x="15356" y="0"/>
                </a:lnTo>
                <a:lnTo>
                  <a:pt x="0" y="0"/>
                </a:lnTo>
                <a:close/>
                <a:moveTo>
                  <a:pt x="14748" y="8038"/>
                </a:moveTo>
                <a:lnTo>
                  <a:pt x="600" y="8038"/>
                </a:lnTo>
                <a:lnTo>
                  <a:pt x="600" y="592"/>
                </a:lnTo>
                <a:lnTo>
                  <a:pt x="14748" y="592"/>
                </a:lnTo>
                <a:lnTo>
                  <a:pt x="14748" y="803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4087" y="1130603"/>
            <a:ext cx="3342442" cy="4596794"/>
          </a:xfrm>
        </p:spPr>
        <p:txBody>
          <a:bodyPr anchor="ctr">
            <a:normAutofit/>
          </a:bodyPr>
          <a:lstStyle/>
          <a:p>
            <a:r>
              <a:rPr lang="en-US" sz="3200">
                <a:solidFill>
                  <a:srgbClr val="EBEBEB"/>
                </a:solidFill>
              </a:rPr>
              <a:t>Objectives	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90077" y="437513"/>
            <a:ext cx="5502614" cy="5954325"/>
          </a:xfrm>
        </p:spPr>
        <p:txBody>
          <a:bodyPr anchor="ctr">
            <a:normAutofit/>
          </a:bodyPr>
          <a:lstStyle/>
          <a:p>
            <a:r>
              <a:rPr lang="en-US" sz="2000"/>
              <a:t>To understand the importance of advance planning </a:t>
            </a:r>
          </a:p>
          <a:p>
            <a:r>
              <a:rPr lang="en-US" sz="2000"/>
              <a:t>To identify the steps to getting legal, financial and future care plans put in place</a:t>
            </a:r>
          </a:p>
          <a:p>
            <a:r>
              <a:rPr lang="en-US" sz="2000"/>
              <a:t>To become familiar with the specific legal issues, future care options, and financial issues pertaining</a:t>
            </a:r>
          </a:p>
          <a:p>
            <a:r>
              <a:rPr lang="en-US" sz="2000"/>
              <a:t>To provide tools for making plans now</a:t>
            </a:r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67C5AF92-3121-89BD-D496-DD66B9D1A7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61110" y="6391838"/>
            <a:ext cx="4067823" cy="304801"/>
          </a:xfrm>
        </p:spPr>
        <p:txBody>
          <a:bodyPr/>
          <a:lstStyle/>
          <a:p>
            <a:r>
              <a:rPr lang="en-US" dirty="0"/>
              <a:t>www.bgelderlaw.com/slides (c)2025, Bluegrass </a:t>
            </a:r>
            <a:r>
              <a:rPr lang="en-US" dirty="0" err="1"/>
              <a:t>Elderlaw</a:t>
            </a:r>
            <a:r>
              <a:rPr lang="en-US" dirty="0"/>
              <a:t>, PLLC</a:t>
            </a:r>
          </a:p>
        </p:txBody>
      </p:sp>
    </p:spTree>
    <p:extLst>
      <p:ext uri="{BB962C8B-B14F-4D97-AF65-F5344CB8AC3E}">
        <p14:creationId xmlns:p14="http://schemas.microsoft.com/office/powerpoint/2010/main" val="91392043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/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5458" y="639097"/>
            <a:ext cx="6593075" cy="1612490"/>
          </a:xfrm>
        </p:spPr>
        <p:txBody>
          <a:bodyPr>
            <a:normAutofit/>
          </a:bodyPr>
          <a:lstStyle/>
          <a:p>
            <a:r>
              <a:rPr lang="en-US"/>
              <a:t>Conclusion: Plan Now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55458" y="2572006"/>
            <a:ext cx="6593075" cy="3972232"/>
          </a:xfrm>
        </p:spPr>
        <p:txBody>
          <a:bodyPr>
            <a:normAutofit/>
          </a:bodyPr>
          <a:lstStyle/>
          <a:p>
            <a:r>
              <a:rPr lang="en-US" sz="2000"/>
              <a:t>Creates Peace of Mind</a:t>
            </a:r>
          </a:p>
          <a:p>
            <a:r>
              <a:rPr lang="en-US" sz="2000"/>
              <a:t>Memorializes your wishes and desires</a:t>
            </a:r>
          </a:p>
          <a:p>
            <a:r>
              <a:rPr lang="en-US" sz="2000"/>
              <a:t>Makes things easier for family upon death</a:t>
            </a:r>
          </a:p>
          <a:p>
            <a:r>
              <a:rPr lang="en-US" sz="2000"/>
              <a:t>Provides ability to make medical and financial decisions during periods of incompetency</a:t>
            </a:r>
          </a:p>
          <a:p>
            <a:r>
              <a:rPr lang="en-US" sz="2000"/>
              <a:t>Avoid Guardianship</a:t>
            </a:r>
          </a:p>
          <a:p>
            <a:r>
              <a:rPr lang="en-US" sz="2000"/>
              <a:t>Ability to plan for the costs of long-term care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4"/>
          <a:srcRect t="-1" r="15604" b="17718"/>
          <a:stretch/>
        </p:blipFill>
        <p:spPr>
          <a:xfrm>
            <a:off x="733557" y="639097"/>
            <a:ext cx="3817175" cy="5575439"/>
          </a:xfrm>
          <a:prstGeom prst="roundRect">
            <a:avLst>
              <a:gd name="adj" fmla="val 4380"/>
            </a:avLst>
          </a:prstGeom>
          <a:ln w="50800" cap="sq" cmpd="dbl">
            <a:gradFill flip="none" rotWithShape="1">
              <a:gsLst>
                <a:gs pos="0">
                  <a:srgbClr val="FFFFFF"/>
                </a:gs>
                <a:gs pos="100000">
                  <a:schemeClr val="tx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8BE9178-4281-6CA2-1131-987F1E7B30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61110" y="6391838"/>
            <a:ext cx="4318539" cy="304801"/>
          </a:xfrm>
        </p:spPr>
        <p:txBody>
          <a:bodyPr/>
          <a:lstStyle/>
          <a:p>
            <a:r>
              <a:rPr lang="en-US" dirty="0"/>
              <a:t>www.bgelderlaw.com/slides (c)2025, Bluegrass </a:t>
            </a:r>
            <a:r>
              <a:rPr lang="en-US" dirty="0" err="1"/>
              <a:t>Elderlaw</a:t>
            </a:r>
            <a:r>
              <a:rPr lang="en-US" dirty="0"/>
              <a:t>, PLLC</a:t>
            </a:r>
          </a:p>
        </p:txBody>
      </p:sp>
    </p:spTree>
    <p:extLst>
      <p:ext uri="{BB962C8B-B14F-4D97-AF65-F5344CB8AC3E}">
        <p14:creationId xmlns:p14="http://schemas.microsoft.com/office/powerpoint/2010/main" val="69173878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>
            <a:extLst>
              <a:ext uri="{FF2B5EF4-FFF2-40B4-BE49-F238E27FC236}">
                <a16:creationId xmlns:a16="http://schemas.microsoft.com/office/drawing/2014/main" id="{FAEF28A3-012D-4640-B8B8-1EF6EAF7233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9" name="Rectangle 12">
              <a:extLst>
                <a:ext uri="{FF2B5EF4-FFF2-40B4-BE49-F238E27FC236}">
                  <a16:creationId xmlns:a16="http://schemas.microsoft.com/office/drawing/2014/main" id="{F3B2F1C2-14D3-4A53-B329-323795BCFD5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194E879E-1515-4211-8F1B-B68A92B2C20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10" name="Oval 14">
              <a:extLst>
                <a:ext uri="{FF2B5EF4-FFF2-40B4-BE49-F238E27FC236}">
                  <a16:creationId xmlns:a16="http://schemas.microsoft.com/office/drawing/2014/main" id="{F7137E7D-1F4E-498A-97D1-0E1FE6FC6F9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16" name="Oval 15">
              <a:extLst>
                <a:ext uri="{FF2B5EF4-FFF2-40B4-BE49-F238E27FC236}">
                  <a16:creationId xmlns:a16="http://schemas.microsoft.com/office/drawing/2014/main" id="{91375183-B6E5-43E0-B28F-39EC9083853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22" name="Oval 16">
              <a:extLst>
                <a:ext uri="{FF2B5EF4-FFF2-40B4-BE49-F238E27FC236}">
                  <a16:creationId xmlns:a16="http://schemas.microsoft.com/office/drawing/2014/main" id="{267F36BD-A8AF-4304-A662-1007CC1748D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18" name="Oval 17">
              <a:extLst>
                <a:ext uri="{FF2B5EF4-FFF2-40B4-BE49-F238E27FC236}">
                  <a16:creationId xmlns:a16="http://schemas.microsoft.com/office/drawing/2014/main" id="{15D9095F-2809-4A90-A032-250AC21C352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24" name="Freeform 5">
              <a:extLst>
                <a:ext uri="{FF2B5EF4-FFF2-40B4-BE49-F238E27FC236}">
                  <a16:creationId xmlns:a16="http://schemas.microsoft.com/office/drawing/2014/main" id="{9027D7BF-C282-4477-A406-245C3F26521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gray">
            <a:xfrm rot="21010068">
              <a:off x="8490951" y="179751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" name="Freeform 5">
              <a:extLst>
                <a:ext uri="{FF2B5EF4-FFF2-40B4-BE49-F238E27FC236}">
                  <a16:creationId xmlns:a16="http://schemas.microsoft.com/office/drawing/2014/main" id="{AC3C43D8-426E-472E-A8E8-C41BF7A876B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gray">
            <a:xfrm>
              <a:off x="459506" y="1866405"/>
              <a:ext cx="11277600" cy="4533900"/>
            </a:xfrm>
            <a:custGeom>
              <a:avLst/>
              <a:gdLst/>
              <a:ahLst/>
              <a:cxnLst/>
              <a:rect l="0" t="0" r="r" b="b"/>
              <a:pathLst>
                <a:path w="7104" h="2856">
                  <a:moveTo>
                    <a:pt x="0" y="0"/>
                  </a:moveTo>
                  <a:lnTo>
                    <a:pt x="0" y="2856"/>
                  </a:lnTo>
                  <a:lnTo>
                    <a:pt x="7104" y="2856"/>
                  </a:lnTo>
                  <a:lnTo>
                    <a:pt x="7104" y="1"/>
                  </a:lnTo>
                  <a:lnTo>
                    <a:pt x="7104" y="1"/>
                  </a:lnTo>
                  <a:lnTo>
                    <a:pt x="6943" y="26"/>
                  </a:lnTo>
                  <a:lnTo>
                    <a:pt x="6782" y="50"/>
                  </a:lnTo>
                  <a:lnTo>
                    <a:pt x="6621" y="73"/>
                  </a:lnTo>
                  <a:lnTo>
                    <a:pt x="6459" y="93"/>
                  </a:lnTo>
                  <a:lnTo>
                    <a:pt x="6298" y="113"/>
                  </a:lnTo>
                  <a:lnTo>
                    <a:pt x="6136" y="132"/>
                  </a:lnTo>
                  <a:lnTo>
                    <a:pt x="5976" y="148"/>
                  </a:lnTo>
                  <a:lnTo>
                    <a:pt x="5814" y="163"/>
                  </a:lnTo>
                  <a:lnTo>
                    <a:pt x="5653" y="177"/>
                  </a:lnTo>
                  <a:lnTo>
                    <a:pt x="5494" y="189"/>
                  </a:lnTo>
                  <a:lnTo>
                    <a:pt x="5334" y="201"/>
                  </a:lnTo>
                  <a:lnTo>
                    <a:pt x="5175" y="211"/>
                  </a:lnTo>
                  <a:lnTo>
                    <a:pt x="5017" y="219"/>
                  </a:lnTo>
                  <a:lnTo>
                    <a:pt x="4859" y="227"/>
                  </a:lnTo>
                  <a:lnTo>
                    <a:pt x="4703" y="234"/>
                  </a:lnTo>
                  <a:lnTo>
                    <a:pt x="4548" y="239"/>
                  </a:lnTo>
                  <a:lnTo>
                    <a:pt x="4393" y="243"/>
                  </a:lnTo>
                  <a:lnTo>
                    <a:pt x="4240" y="247"/>
                  </a:lnTo>
                  <a:lnTo>
                    <a:pt x="4088" y="249"/>
                  </a:lnTo>
                  <a:lnTo>
                    <a:pt x="3937" y="251"/>
                  </a:lnTo>
                  <a:lnTo>
                    <a:pt x="3788" y="252"/>
                  </a:lnTo>
                  <a:lnTo>
                    <a:pt x="3640" y="251"/>
                  </a:lnTo>
                  <a:lnTo>
                    <a:pt x="3494" y="251"/>
                  </a:lnTo>
                  <a:lnTo>
                    <a:pt x="3349" y="249"/>
                  </a:lnTo>
                  <a:lnTo>
                    <a:pt x="3207" y="246"/>
                  </a:lnTo>
                  <a:lnTo>
                    <a:pt x="3066" y="243"/>
                  </a:lnTo>
                  <a:lnTo>
                    <a:pt x="2928" y="240"/>
                  </a:lnTo>
                  <a:lnTo>
                    <a:pt x="2791" y="235"/>
                  </a:lnTo>
                  <a:lnTo>
                    <a:pt x="2656" y="230"/>
                  </a:lnTo>
                  <a:lnTo>
                    <a:pt x="2524" y="225"/>
                  </a:lnTo>
                  <a:lnTo>
                    <a:pt x="2266" y="212"/>
                  </a:lnTo>
                  <a:lnTo>
                    <a:pt x="2019" y="198"/>
                  </a:lnTo>
                  <a:lnTo>
                    <a:pt x="1782" y="183"/>
                  </a:lnTo>
                  <a:lnTo>
                    <a:pt x="1557" y="167"/>
                  </a:lnTo>
                  <a:lnTo>
                    <a:pt x="1343" y="150"/>
                  </a:lnTo>
                  <a:lnTo>
                    <a:pt x="1144" y="132"/>
                  </a:lnTo>
                  <a:lnTo>
                    <a:pt x="957" y="114"/>
                  </a:lnTo>
                  <a:lnTo>
                    <a:pt x="785" y="96"/>
                  </a:lnTo>
                  <a:lnTo>
                    <a:pt x="627" y="79"/>
                  </a:lnTo>
                  <a:lnTo>
                    <a:pt x="487" y="63"/>
                  </a:lnTo>
                  <a:lnTo>
                    <a:pt x="361" y="48"/>
                  </a:lnTo>
                  <a:lnTo>
                    <a:pt x="254" y="35"/>
                  </a:lnTo>
                  <a:lnTo>
                    <a:pt x="165" y="23"/>
                  </a:lnTo>
                  <a:lnTo>
                    <a:pt x="42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" name="Freeform 5">
              <a:extLst>
                <a:ext uri="{FF2B5EF4-FFF2-40B4-BE49-F238E27FC236}">
                  <a16:creationId xmlns:a16="http://schemas.microsoft.com/office/drawing/2014/main" id="{52DCAE0E-B8DE-4C42-A48F-FA0C8345AC9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3" name="Rectangle 22">
            <a:extLst>
              <a:ext uri="{FF2B5EF4-FFF2-40B4-BE49-F238E27FC236}">
                <a16:creationId xmlns:a16="http://schemas.microsoft.com/office/drawing/2014/main" id="{59647F54-801D-44AB-8284-EDDFF77631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 useBgFill="1">
        <p:nvSpPr>
          <p:cNvPr id="25" name="Rectangle 24">
            <a:extLst>
              <a:ext uri="{FF2B5EF4-FFF2-40B4-BE49-F238E27FC236}">
                <a16:creationId xmlns:a16="http://schemas.microsoft.com/office/drawing/2014/main" id="{6E0488BA-180E-40D8-8350-4B179179556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243" y="1399613"/>
            <a:ext cx="3670854" cy="706964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>
                <a:solidFill>
                  <a:schemeClr val="tx1"/>
                </a:solidFill>
              </a:rPr>
              <a:t>Contact</a:t>
            </a:r>
          </a:p>
        </p:txBody>
      </p:sp>
      <p:graphicFrame>
        <p:nvGraphicFramePr>
          <p:cNvPr id="7" name="Content Placeholder 3">
            <a:extLst>
              <a:ext uri="{FF2B5EF4-FFF2-40B4-BE49-F238E27FC236}">
                <a16:creationId xmlns:a16="http://schemas.microsoft.com/office/drawing/2014/main" id="{5F45BB25-FA72-47C9-AA8B-D851E0090C16}"/>
              </a:ext>
            </a:extLst>
          </p:cNvPr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1045362644"/>
              </p:ext>
            </p:extLst>
          </p:nvPr>
        </p:nvGraphicFramePr>
        <p:xfrm>
          <a:off x="1154955" y="2603500"/>
          <a:ext cx="4861670" cy="34163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" name="Rectangle 4">
            <a:extLst>
              <a:ext uri="{FF2B5EF4-FFF2-40B4-BE49-F238E27FC236}">
                <a16:creationId xmlns:a16="http://schemas.microsoft.com/office/drawing/2014/main" id="{6854DF07-91C5-55CD-F7D8-6EA45B5AD1E9}"/>
              </a:ext>
            </a:extLst>
          </p:cNvPr>
          <p:cNvSpPr/>
          <p:nvPr/>
        </p:nvSpPr>
        <p:spPr>
          <a:xfrm>
            <a:off x="6135518" y="0"/>
            <a:ext cx="6124092" cy="7019157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 descr="A close up of a logo&#10;&#10;Description automatically generated">
            <a:extLst>
              <a:ext uri="{FF2B5EF4-FFF2-40B4-BE49-F238E27FC236}">
                <a16:creationId xmlns:a16="http://schemas.microsoft.com/office/drawing/2014/main" id="{25D82F50-7BB9-FE67-158F-D6169DB5F2C0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l="11600"/>
          <a:stretch/>
        </p:blipFill>
        <p:spPr>
          <a:xfrm>
            <a:off x="6200104" y="2430707"/>
            <a:ext cx="5808415" cy="2560238"/>
          </a:xfrm>
          <a:prstGeom prst="rect">
            <a:avLst/>
          </a:prstGeom>
        </p:spPr>
      </p:pic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A15D22B-749C-E62F-3B7E-A4463FF5E7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61110" y="6391838"/>
            <a:ext cx="4532183" cy="304801"/>
          </a:xfrm>
        </p:spPr>
        <p:txBody>
          <a:bodyPr/>
          <a:lstStyle/>
          <a:p>
            <a:r>
              <a:rPr lang="en-US" dirty="0"/>
              <a:t>www.bgelderlaw.com/slides (c)2025, Bluegrass </a:t>
            </a:r>
            <a:r>
              <a:rPr lang="en-US" dirty="0" err="1"/>
              <a:t>Elderlaw</a:t>
            </a:r>
            <a:r>
              <a:rPr lang="en-US" dirty="0"/>
              <a:t>, PLLC</a:t>
            </a:r>
          </a:p>
        </p:txBody>
      </p:sp>
    </p:spTree>
    <p:extLst>
      <p:ext uri="{BB962C8B-B14F-4D97-AF65-F5344CB8AC3E}">
        <p14:creationId xmlns:p14="http://schemas.microsoft.com/office/powerpoint/2010/main" val="134539226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46580" y="568345"/>
            <a:ext cx="9701953" cy="1560716"/>
          </a:xfrm>
        </p:spPr>
        <p:txBody>
          <a:bodyPr>
            <a:normAutofit/>
          </a:bodyPr>
          <a:lstStyle/>
          <a:p>
            <a:r>
              <a:rPr lang="en-US"/>
              <a:t>Why Plan Now?	</a:t>
            </a:r>
          </a:p>
        </p:txBody>
      </p:sp>
      <p:graphicFrame>
        <p:nvGraphicFramePr>
          <p:cNvPr id="7" name="Content Placeholder 2">
            <a:extLst>
              <a:ext uri="{FF2B5EF4-FFF2-40B4-BE49-F238E27FC236}">
                <a16:creationId xmlns:a16="http://schemas.microsoft.com/office/drawing/2014/main" id="{A029D5FC-E964-48C7-8642-C912B5B98304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628836778"/>
              </p:ext>
            </p:extLst>
          </p:nvPr>
        </p:nvGraphicFramePr>
        <p:xfrm>
          <a:off x="1846580" y="2438400"/>
          <a:ext cx="9701953" cy="36512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C8BF83E-831D-CB51-47EF-D796DCBC1A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61110" y="6391838"/>
            <a:ext cx="4207443" cy="304801"/>
          </a:xfrm>
        </p:spPr>
        <p:txBody>
          <a:bodyPr/>
          <a:lstStyle/>
          <a:p>
            <a:r>
              <a:rPr lang="en-US" dirty="0"/>
              <a:t>www.bgelderlaw.com/slides (c)2025, Bluegrass </a:t>
            </a:r>
            <a:r>
              <a:rPr lang="en-US" dirty="0" err="1"/>
              <a:t>Elderlaw</a:t>
            </a:r>
            <a:r>
              <a:rPr lang="en-US" dirty="0"/>
              <a:t>, PLLC</a:t>
            </a:r>
          </a:p>
        </p:txBody>
      </p:sp>
    </p:spTree>
    <p:extLst>
      <p:ext uri="{BB962C8B-B14F-4D97-AF65-F5344CB8AC3E}">
        <p14:creationId xmlns:p14="http://schemas.microsoft.com/office/powerpoint/2010/main" val="245203208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56981798-4550-46DA-9172-4846E2FB66E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D82EB7D3-3AD8-4ED1-9E1A-2906E14635E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gray">
          <a:xfrm flipH="1">
            <a:off x="423335" y="404829"/>
            <a:ext cx="4478865" cy="605367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61110" y="973668"/>
            <a:ext cx="4177867" cy="1391692"/>
          </a:xfrm>
        </p:spPr>
        <p:txBody>
          <a:bodyPr>
            <a:normAutofit/>
          </a:bodyPr>
          <a:lstStyle/>
          <a:p>
            <a:r>
              <a:rPr lang="en-US">
                <a:solidFill>
                  <a:schemeClr val="tx2"/>
                </a:solidFill>
              </a:rPr>
              <a:t>Let’s Talk About “Competency”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61110" y="2603500"/>
            <a:ext cx="4072673" cy="3416300"/>
          </a:xfrm>
        </p:spPr>
        <p:txBody>
          <a:bodyPr>
            <a:normAutofit/>
          </a:bodyPr>
          <a:lstStyle/>
          <a:p>
            <a:r>
              <a:rPr lang="en-US"/>
              <a:t>A person needs to be legally competent when executing (signing) legal documents.</a:t>
            </a:r>
          </a:p>
          <a:p>
            <a:r>
              <a:rPr lang="en-US"/>
              <a:t>A diagnosis of dementia or Alzheimer’s disease does not mean that person lacks competency.</a:t>
            </a:r>
          </a:p>
          <a:p>
            <a:r>
              <a:rPr lang="en-US"/>
              <a:t>Competency is a sliding scale.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10" r="21186" b="-1"/>
          <a:stretch/>
        </p:blipFill>
        <p:spPr>
          <a:xfrm>
            <a:off x="5120117" y="461681"/>
            <a:ext cx="6585549" cy="5934638"/>
          </a:xfrm>
          <a:custGeom>
            <a:avLst/>
            <a:gdLst/>
            <a:ahLst/>
            <a:cxnLst/>
            <a:rect l="l" t="t" r="r" b="b"/>
            <a:pathLst>
              <a:path w="6585549" h="5934638">
                <a:moveTo>
                  <a:pt x="225406" y="0"/>
                </a:moveTo>
                <a:lnTo>
                  <a:pt x="6585549" y="0"/>
                </a:lnTo>
                <a:lnTo>
                  <a:pt x="6585549" y="5934638"/>
                </a:lnTo>
                <a:lnTo>
                  <a:pt x="226600" y="5934638"/>
                </a:lnTo>
                <a:lnTo>
                  <a:pt x="214529" y="5856373"/>
                </a:lnTo>
                <a:lnTo>
                  <a:pt x="203238" y="5780097"/>
                </a:lnTo>
                <a:lnTo>
                  <a:pt x="191320" y="5689292"/>
                </a:lnTo>
                <a:lnTo>
                  <a:pt x="177049" y="5581536"/>
                </a:lnTo>
                <a:lnTo>
                  <a:pt x="161995" y="5462279"/>
                </a:lnTo>
                <a:lnTo>
                  <a:pt x="146156" y="5327888"/>
                </a:lnTo>
                <a:lnTo>
                  <a:pt x="129376" y="5181389"/>
                </a:lnTo>
                <a:lnTo>
                  <a:pt x="112596" y="5022177"/>
                </a:lnTo>
                <a:lnTo>
                  <a:pt x="95503" y="4852675"/>
                </a:lnTo>
                <a:lnTo>
                  <a:pt x="79664" y="4669854"/>
                </a:lnTo>
                <a:lnTo>
                  <a:pt x="64453" y="4478558"/>
                </a:lnTo>
                <a:lnTo>
                  <a:pt x="50652" y="4276365"/>
                </a:lnTo>
                <a:lnTo>
                  <a:pt x="37480" y="4065697"/>
                </a:lnTo>
                <a:lnTo>
                  <a:pt x="25091" y="3845949"/>
                </a:lnTo>
                <a:lnTo>
                  <a:pt x="20700" y="3733351"/>
                </a:lnTo>
                <a:lnTo>
                  <a:pt x="15838" y="3618331"/>
                </a:lnTo>
                <a:lnTo>
                  <a:pt x="11291" y="3501495"/>
                </a:lnTo>
                <a:lnTo>
                  <a:pt x="8311" y="3384054"/>
                </a:lnTo>
                <a:lnTo>
                  <a:pt x="5645" y="3264191"/>
                </a:lnTo>
                <a:lnTo>
                  <a:pt x="2822" y="3143118"/>
                </a:lnTo>
                <a:lnTo>
                  <a:pt x="941" y="3019623"/>
                </a:lnTo>
                <a:lnTo>
                  <a:pt x="941" y="2894918"/>
                </a:lnTo>
                <a:lnTo>
                  <a:pt x="0" y="2769001"/>
                </a:lnTo>
                <a:lnTo>
                  <a:pt x="941" y="2641874"/>
                </a:lnTo>
                <a:lnTo>
                  <a:pt x="2822" y="2512931"/>
                </a:lnTo>
                <a:lnTo>
                  <a:pt x="4547" y="2383988"/>
                </a:lnTo>
                <a:lnTo>
                  <a:pt x="8311" y="2253229"/>
                </a:lnTo>
                <a:lnTo>
                  <a:pt x="12232" y="2121259"/>
                </a:lnTo>
                <a:lnTo>
                  <a:pt x="16779" y="1989289"/>
                </a:lnTo>
                <a:lnTo>
                  <a:pt x="23209" y="1856108"/>
                </a:lnTo>
                <a:lnTo>
                  <a:pt x="30893" y="1721716"/>
                </a:lnTo>
                <a:lnTo>
                  <a:pt x="38264" y="1586720"/>
                </a:lnTo>
                <a:lnTo>
                  <a:pt x="47673" y="1451723"/>
                </a:lnTo>
                <a:lnTo>
                  <a:pt x="58964" y="1314910"/>
                </a:lnTo>
                <a:lnTo>
                  <a:pt x="70255" y="1179913"/>
                </a:lnTo>
                <a:lnTo>
                  <a:pt x="83271" y="1042495"/>
                </a:lnTo>
                <a:lnTo>
                  <a:pt x="97542" y="904471"/>
                </a:lnTo>
                <a:lnTo>
                  <a:pt x="112596" y="768263"/>
                </a:lnTo>
                <a:lnTo>
                  <a:pt x="130160" y="630240"/>
                </a:lnTo>
                <a:lnTo>
                  <a:pt x="148978" y="492821"/>
                </a:lnTo>
                <a:lnTo>
                  <a:pt x="167640" y="354798"/>
                </a:lnTo>
                <a:lnTo>
                  <a:pt x="189438" y="217380"/>
                </a:lnTo>
                <a:lnTo>
                  <a:pt x="211706" y="80567"/>
                </a:lnTo>
                <a:close/>
              </a:path>
            </a:pathLst>
          </a:custGeom>
        </p:spPr>
      </p:pic>
      <p:sp>
        <p:nvSpPr>
          <p:cNvPr id="13" name="Freeform 5">
            <a:extLst>
              <a:ext uri="{FF2B5EF4-FFF2-40B4-BE49-F238E27FC236}">
                <a16:creationId xmlns:a16="http://schemas.microsoft.com/office/drawing/2014/main" id="{2D529E20-662F-4915-ACD7-970C026FDB7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gray">
          <a:xfrm rot="5677511" flipH="1">
            <a:off x="3545327" y="1903328"/>
            <a:ext cx="3299407" cy="440924"/>
          </a:xfrm>
          <a:custGeom>
            <a:avLst/>
            <a:gdLst/>
            <a:ahLst/>
            <a:cxnLst/>
            <a:rect l="l" t="t" r="r" b="b"/>
            <a:pathLst>
              <a:path w="10000" h="5291">
                <a:moveTo>
                  <a:pt x="85" y="2532"/>
                </a:moveTo>
                <a:cubicBezTo>
                  <a:pt x="1736" y="3911"/>
                  <a:pt x="7524" y="5298"/>
                  <a:pt x="9958" y="5291"/>
                </a:cubicBezTo>
                <a:cubicBezTo>
                  <a:pt x="9989" y="1958"/>
                  <a:pt x="9969" y="3333"/>
                  <a:pt x="10000" y="0"/>
                </a:cubicBezTo>
                <a:lnTo>
                  <a:pt x="10000" y="0"/>
                </a:lnTo>
                <a:lnTo>
                  <a:pt x="9667" y="204"/>
                </a:lnTo>
                <a:lnTo>
                  <a:pt x="9334" y="400"/>
                </a:lnTo>
                <a:lnTo>
                  <a:pt x="9001" y="590"/>
                </a:lnTo>
                <a:lnTo>
                  <a:pt x="8667" y="753"/>
                </a:lnTo>
                <a:lnTo>
                  <a:pt x="8333" y="917"/>
                </a:lnTo>
                <a:lnTo>
                  <a:pt x="7999" y="1071"/>
                </a:lnTo>
                <a:lnTo>
                  <a:pt x="7669" y="1202"/>
                </a:lnTo>
                <a:lnTo>
                  <a:pt x="7333" y="1325"/>
                </a:lnTo>
                <a:lnTo>
                  <a:pt x="7000" y="1440"/>
                </a:lnTo>
                <a:lnTo>
                  <a:pt x="6673" y="1538"/>
                </a:lnTo>
                <a:lnTo>
                  <a:pt x="6340" y="1636"/>
                </a:lnTo>
                <a:lnTo>
                  <a:pt x="6013" y="1719"/>
                </a:lnTo>
                <a:lnTo>
                  <a:pt x="5686" y="1784"/>
                </a:lnTo>
                <a:lnTo>
                  <a:pt x="5359" y="1850"/>
                </a:lnTo>
                <a:lnTo>
                  <a:pt x="5036" y="1906"/>
                </a:lnTo>
                <a:lnTo>
                  <a:pt x="4717" y="1948"/>
                </a:lnTo>
                <a:lnTo>
                  <a:pt x="4396" y="1980"/>
                </a:lnTo>
                <a:lnTo>
                  <a:pt x="4079" y="2013"/>
                </a:lnTo>
                <a:lnTo>
                  <a:pt x="3766" y="2029"/>
                </a:lnTo>
                <a:lnTo>
                  <a:pt x="3454" y="2046"/>
                </a:lnTo>
                <a:lnTo>
                  <a:pt x="3145" y="2053"/>
                </a:lnTo>
                <a:lnTo>
                  <a:pt x="2839" y="2046"/>
                </a:lnTo>
                <a:lnTo>
                  <a:pt x="2537" y="2046"/>
                </a:lnTo>
                <a:lnTo>
                  <a:pt x="2238" y="2029"/>
                </a:lnTo>
                <a:lnTo>
                  <a:pt x="1943" y="2004"/>
                </a:lnTo>
                <a:lnTo>
                  <a:pt x="1653" y="1980"/>
                </a:lnTo>
                <a:lnTo>
                  <a:pt x="1368" y="1955"/>
                </a:lnTo>
                <a:lnTo>
                  <a:pt x="1085" y="1915"/>
                </a:lnTo>
                <a:lnTo>
                  <a:pt x="806" y="1873"/>
                </a:lnTo>
                <a:lnTo>
                  <a:pt x="533" y="1833"/>
                </a:lnTo>
                <a:lnTo>
                  <a:pt x="0" y="1726"/>
                </a:lnTo>
                <a:cubicBezTo>
                  <a:pt x="28" y="1995"/>
                  <a:pt x="57" y="2263"/>
                  <a:pt x="85" y="2532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</p:spPr>
        <p:txBody>
          <a:bodyPr/>
          <a:lstStyle/>
          <a:p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6F11925-A203-AC6E-6C96-3E4072869AB8}"/>
              </a:ext>
            </a:extLst>
          </p:cNvPr>
          <p:cNvSpPr txBox="1"/>
          <p:nvPr/>
        </p:nvSpPr>
        <p:spPr>
          <a:xfrm>
            <a:off x="7256222" y="6401602"/>
            <a:ext cx="42734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>
                <a:solidFill>
                  <a:schemeClr val="tx1">
                    <a:lumMod val="95000"/>
                    <a:lumOff val="5000"/>
                  </a:schemeClr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www.bgelderlaw.com/slides</a:t>
            </a:r>
            <a:r>
              <a:rPr lang="en-US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A191DAB-3A2F-E14C-C997-499521CF51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61110" y="6391838"/>
            <a:ext cx="4177867" cy="304801"/>
          </a:xfrm>
        </p:spPr>
        <p:txBody>
          <a:bodyPr/>
          <a:lstStyle/>
          <a:p>
            <a:r>
              <a:rPr lang="en-US" dirty="0"/>
              <a:t>www.bgelderlaw.com/slides (c)2025, Bluegrass </a:t>
            </a:r>
            <a:r>
              <a:rPr lang="en-US" dirty="0" err="1"/>
              <a:t>Elderlaw</a:t>
            </a:r>
            <a:r>
              <a:rPr lang="en-US" dirty="0"/>
              <a:t>, PLLC</a:t>
            </a:r>
          </a:p>
        </p:txBody>
      </p:sp>
    </p:spTree>
    <p:extLst>
      <p:ext uri="{BB962C8B-B14F-4D97-AF65-F5344CB8AC3E}">
        <p14:creationId xmlns:p14="http://schemas.microsoft.com/office/powerpoint/2010/main" val="259144344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F70C2B8F-6B1B-46D5-86E6-40F36C695FC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>
        <p:nvSpPr>
          <p:cNvPr id="13" name="Freeform 5">
            <a:extLst>
              <a:ext uri="{FF2B5EF4-FFF2-40B4-BE49-F238E27FC236}">
                <a16:creationId xmlns:a16="http://schemas.microsoft.com/office/drawing/2014/main" id="{DB521824-592C-476A-AB0A-CA0C6D1F340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gray">
          <a:xfrm rot="15922489">
            <a:off x="4698352" y="1826078"/>
            <a:ext cx="3299407" cy="440924"/>
          </a:xfrm>
          <a:custGeom>
            <a:avLst/>
            <a:gdLst/>
            <a:ahLst/>
            <a:cxnLst/>
            <a:rect l="l" t="t" r="r" b="b"/>
            <a:pathLst>
              <a:path w="10000" h="5291">
                <a:moveTo>
                  <a:pt x="85" y="2532"/>
                </a:moveTo>
                <a:cubicBezTo>
                  <a:pt x="1736" y="3911"/>
                  <a:pt x="7524" y="5298"/>
                  <a:pt x="9958" y="5291"/>
                </a:cubicBezTo>
                <a:cubicBezTo>
                  <a:pt x="9989" y="1958"/>
                  <a:pt x="9969" y="3333"/>
                  <a:pt x="10000" y="0"/>
                </a:cubicBezTo>
                <a:lnTo>
                  <a:pt x="10000" y="0"/>
                </a:lnTo>
                <a:lnTo>
                  <a:pt x="9667" y="204"/>
                </a:lnTo>
                <a:lnTo>
                  <a:pt x="9334" y="400"/>
                </a:lnTo>
                <a:lnTo>
                  <a:pt x="9001" y="590"/>
                </a:lnTo>
                <a:lnTo>
                  <a:pt x="8667" y="753"/>
                </a:lnTo>
                <a:lnTo>
                  <a:pt x="8333" y="917"/>
                </a:lnTo>
                <a:lnTo>
                  <a:pt x="7999" y="1071"/>
                </a:lnTo>
                <a:lnTo>
                  <a:pt x="7669" y="1202"/>
                </a:lnTo>
                <a:lnTo>
                  <a:pt x="7333" y="1325"/>
                </a:lnTo>
                <a:lnTo>
                  <a:pt x="7000" y="1440"/>
                </a:lnTo>
                <a:lnTo>
                  <a:pt x="6673" y="1538"/>
                </a:lnTo>
                <a:lnTo>
                  <a:pt x="6340" y="1636"/>
                </a:lnTo>
                <a:lnTo>
                  <a:pt x="6013" y="1719"/>
                </a:lnTo>
                <a:lnTo>
                  <a:pt x="5686" y="1784"/>
                </a:lnTo>
                <a:lnTo>
                  <a:pt x="5359" y="1850"/>
                </a:lnTo>
                <a:lnTo>
                  <a:pt x="5036" y="1906"/>
                </a:lnTo>
                <a:lnTo>
                  <a:pt x="4717" y="1948"/>
                </a:lnTo>
                <a:lnTo>
                  <a:pt x="4396" y="1980"/>
                </a:lnTo>
                <a:lnTo>
                  <a:pt x="4079" y="2013"/>
                </a:lnTo>
                <a:lnTo>
                  <a:pt x="3766" y="2029"/>
                </a:lnTo>
                <a:lnTo>
                  <a:pt x="3454" y="2046"/>
                </a:lnTo>
                <a:lnTo>
                  <a:pt x="3145" y="2053"/>
                </a:lnTo>
                <a:lnTo>
                  <a:pt x="2839" y="2046"/>
                </a:lnTo>
                <a:lnTo>
                  <a:pt x="2537" y="2046"/>
                </a:lnTo>
                <a:lnTo>
                  <a:pt x="2238" y="2029"/>
                </a:lnTo>
                <a:lnTo>
                  <a:pt x="1943" y="2004"/>
                </a:lnTo>
                <a:lnTo>
                  <a:pt x="1653" y="1980"/>
                </a:lnTo>
                <a:lnTo>
                  <a:pt x="1368" y="1955"/>
                </a:lnTo>
                <a:lnTo>
                  <a:pt x="1085" y="1915"/>
                </a:lnTo>
                <a:lnTo>
                  <a:pt x="806" y="1873"/>
                </a:lnTo>
                <a:lnTo>
                  <a:pt x="533" y="1833"/>
                </a:lnTo>
                <a:lnTo>
                  <a:pt x="0" y="1726"/>
                </a:lnTo>
                <a:cubicBezTo>
                  <a:pt x="28" y="1995"/>
                  <a:pt x="57" y="2263"/>
                  <a:pt x="85" y="2532"/>
                </a:cubicBezTo>
                <a:close/>
              </a:path>
            </a:pathLst>
          </a:custGeom>
          <a:solidFill>
            <a:schemeClr val="tx1">
              <a:alpha val="20000"/>
            </a:schemeClr>
          </a:solidFill>
          <a:ln>
            <a:noFill/>
          </a:ln>
        </p:spPr>
        <p:txBody>
          <a:bodyPr/>
          <a:lstStyle/>
          <a:p>
            <a:endParaRPr lang="en-US"/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A2749EFA-8EE4-4EB8-9424-8E593B9320A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gray">
          <a:xfrm rot="16200000">
            <a:off x="5950898" y="638067"/>
            <a:ext cx="6053670" cy="5581866"/>
          </a:xfrm>
          <a:custGeom>
            <a:avLst/>
            <a:gdLst>
              <a:gd name="connsiteX0" fmla="*/ 6053670 w 6053670"/>
              <a:gd name="connsiteY0" fmla="*/ 1098 h 5581866"/>
              <a:gd name="connsiteX1" fmla="*/ 6053670 w 6053670"/>
              <a:gd name="connsiteY1" fmla="*/ 514028 h 5581866"/>
              <a:gd name="connsiteX2" fmla="*/ 6053670 w 6053670"/>
              <a:gd name="connsiteY2" fmla="*/ 1254558 h 5581866"/>
              <a:gd name="connsiteX3" fmla="*/ 6053670 w 6053670"/>
              <a:gd name="connsiteY3" fmla="*/ 5581866 h 5581866"/>
              <a:gd name="connsiteX4" fmla="*/ 0 w 6053670"/>
              <a:gd name="connsiteY4" fmla="*/ 5581866 h 5581866"/>
              <a:gd name="connsiteX5" fmla="*/ 0 w 6053670"/>
              <a:gd name="connsiteY5" fmla="*/ 1249853 h 5581866"/>
              <a:gd name="connsiteX6" fmla="*/ 0 w 6053670"/>
              <a:gd name="connsiteY6" fmla="*/ 514028 h 5581866"/>
              <a:gd name="connsiteX7" fmla="*/ 0 w 6053670"/>
              <a:gd name="connsiteY7" fmla="*/ 0 h 5581866"/>
              <a:gd name="connsiteX8" fmla="*/ 35717 w 6053670"/>
              <a:gd name="connsiteY8" fmla="*/ 5488 h 5581866"/>
              <a:gd name="connsiteX9" fmla="*/ 140445 w 6053670"/>
              <a:gd name="connsiteY9" fmla="*/ 21641 h 5581866"/>
              <a:gd name="connsiteX10" fmla="*/ 216722 w 6053670"/>
              <a:gd name="connsiteY10" fmla="*/ 32932 h 5581866"/>
              <a:gd name="connsiteX11" fmla="*/ 307527 w 6053670"/>
              <a:gd name="connsiteY11" fmla="*/ 44850 h 5581866"/>
              <a:gd name="connsiteX12" fmla="*/ 415282 w 6053670"/>
              <a:gd name="connsiteY12" fmla="*/ 59121 h 5581866"/>
              <a:gd name="connsiteX13" fmla="*/ 534539 w 6053670"/>
              <a:gd name="connsiteY13" fmla="*/ 74175 h 5581866"/>
              <a:gd name="connsiteX14" fmla="*/ 668931 w 6053670"/>
              <a:gd name="connsiteY14" fmla="*/ 90014 h 5581866"/>
              <a:gd name="connsiteX15" fmla="*/ 815430 w 6053670"/>
              <a:gd name="connsiteY15" fmla="*/ 106794 h 5581866"/>
              <a:gd name="connsiteX16" fmla="*/ 974641 w 6053670"/>
              <a:gd name="connsiteY16" fmla="*/ 123574 h 5581866"/>
              <a:gd name="connsiteX17" fmla="*/ 1144144 w 6053670"/>
              <a:gd name="connsiteY17" fmla="*/ 140667 h 5581866"/>
              <a:gd name="connsiteX18" fmla="*/ 1326965 w 6053670"/>
              <a:gd name="connsiteY18" fmla="*/ 156506 h 5581866"/>
              <a:gd name="connsiteX19" fmla="*/ 1518261 w 6053670"/>
              <a:gd name="connsiteY19" fmla="*/ 171717 h 5581866"/>
              <a:gd name="connsiteX20" fmla="*/ 1720453 w 6053670"/>
              <a:gd name="connsiteY20" fmla="*/ 185518 h 5581866"/>
              <a:gd name="connsiteX21" fmla="*/ 1931121 w 6053670"/>
              <a:gd name="connsiteY21" fmla="*/ 198690 h 5581866"/>
              <a:gd name="connsiteX22" fmla="*/ 2150869 w 6053670"/>
              <a:gd name="connsiteY22" fmla="*/ 211079 h 5581866"/>
              <a:gd name="connsiteX23" fmla="*/ 2263467 w 6053670"/>
              <a:gd name="connsiteY23" fmla="*/ 215470 h 5581866"/>
              <a:gd name="connsiteX24" fmla="*/ 2378487 w 6053670"/>
              <a:gd name="connsiteY24" fmla="*/ 220332 h 5581866"/>
              <a:gd name="connsiteX25" fmla="*/ 2495323 w 6053670"/>
              <a:gd name="connsiteY25" fmla="*/ 224879 h 5581866"/>
              <a:gd name="connsiteX26" fmla="*/ 2612764 w 6053670"/>
              <a:gd name="connsiteY26" fmla="*/ 227859 h 5581866"/>
              <a:gd name="connsiteX27" fmla="*/ 2732627 w 6053670"/>
              <a:gd name="connsiteY27" fmla="*/ 230525 h 5581866"/>
              <a:gd name="connsiteX28" fmla="*/ 2853700 w 6053670"/>
              <a:gd name="connsiteY28" fmla="*/ 233348 h 5581866"/>
              <a:gd name="connsiteX29" fmla="*/ 2977195 w 6053670"/>
              <a:gd name="connsiteY29" fmla="*/ 235229 h 5581866"/>
              <a:gd name="connsiteX30" fmla="*/ 3101900 w 6053670"/>
              <a:gd name="connsiteY30" fmla="*/ 235229 h 5581866"/>
              <a:gd name="connsiteX31" fmla="*/ 3227817 w 6053670"/>
              <a:gd name="connsiteY31" fmla="*/ 236170 h 5581866"/>
              <a:gd name="connsiteX32" fmla="*/ 3354944 w 6053670"/>
              <a:gd name="connsiteY32" fmla="*/ 235229 h 5581866"/>
              <a:gd name="connsiteX33" fmla="*/ 3483887 w 6053670"/>
              <a:gd name="connsiteY33" fmla="*/ 233348 h 5581866"/>
              <a:gd name="connsiteX34" fmla="*/ 3612830 w 6053670"/>
              <a:gd name="connsiteY34" fmla="*/ 231623 h 5581866"/>
              <a:gd name="connsiteX35" fmla="*/ 3743589 w 6053670"/>
              <a:gd name="connsiteY35" fmla="*/ 227859 h 5581866"/>
              <a:gd name="connsiteX36" fmla="*/ 3875559 w 6053670"/>
              <a:gd name="connsiteY36" fmla="*/ 223938 h 5581866"/>
              <a:gd name="connsiteX37" fmla="*/ 4007529 w 6053670"/>
              <a:gd name="connsiteY37" fmla="*/ 219391 h 5581866"/>
              <a:gd name="connsiteX38" fmla="*/ 4140710 w 6053670"/>
              <a:gd name="connsiteY38" fmla="*/ 212961 h 5581866"/>
              <a:gd name="connsiteX39" fmla="*/ 4275102 w 6053670"/>
              <a:gd name="connsiteY39" fmla="*/ 205277 h 5581866"/>
              <a:gd name="connsiteX40" fmla="*/ 4410098 w 6053670"/>
              <a:gd name="connsiteY40" fmla="*/ 197907 h 5581866"/>
              <a:gd name="connsiteX41" fmla="*/ 4545096 w 6053670"/>
              <a:gd name="connsiteY41" fmla="*/ 188498 h 5581866"/>
              <a:gd name="connsiteX42" fmla="*/ 4681909 w 6053670"/>
              <a:gd name="connsiteY42" fmla="*/ 177207 h 5581866"/>
              <a:gd name="connsiteX43" fmla="*/ 4816905 w 6053670"/>
              <a:gd name="connsiteY43" fmla="*/ 165916 h 5581866"/>
              <a:gd name="connsiteX44" fmla="*/ 4954323 w 6053670"/>
              <a:gd name="connsiteY44" fmla="*/ 152899 h 5581866"/>
              <a:gd name="connsiteX45" fmla="*/ 5092347 w 6053670"/>
              <a:gd name="connsiteY45" fmla="*/ 138629 h 5581866"/>
              <a:gd name="connsiteX46" fmla="*/ 5228555 w 6053670"/>
              <a:gd name="connsiteY46" fmla="*/ 123574 h 5581866"/>
              <a:gd name="connsiteX47" fmla="*/ 5366578 w 6053670"/>
              <a:gd name="connsiteY47" fmla="*/ 106010 h 5581866"/>
              <a:gd name="connsiteX48" fmla="*/ 5503997 w 6053670"/>
              <a:gd name="connsiteY48" fmla="*/ 87192 h 5581866"/>
              <a:gd name="connsiteX49" fmla="*/ 5642020 w 6053670"/>
              <a:gd name="connsiteY49" fmla="*/ 68530 h 5581866"/>
              <a:gd name="connsiteX50" fmla="*/ 5779438 w 6053670"/>
              <a:gd name="connsiteY50" fmla="*/ 46733 h 5581866"/>
              <a:gd name="connsiteX51" fmla="*/ 5916251 w 6053670"/>
              <a:gd name="connsiteY51" fmla="*/ 24464 h 55818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6053670" h="5581866">
                <a:moveTo>
                  <a:pt x="6053670" y="1098"/>
                </a:moveTo>
                <a:lnTo>
                  <a:pt x="6053670" y="514028"/>
                </a:lnTo>
                <a:lnTo>
                  <a:pt x="6053670" y="1254558"/>
                </a:lnTo>
                <a:lnTo>
                  <a:pt x="6053670" y="5581866"/>
                </a:lnTo>
                <a:lnTo>
                  <a:pt x="0" y="5581866"/>
                </a:lnTo>
                <a:lnTo>
                  <a:pt x="0" y="1249853"/>
                </a:lnTo>
                <a:lnTo>
                  <a:pt x="0" y="514028"/>
                </a:lnTo>
                <a:lnTo>
                  <a:pt x="0" y="0"/>
                </a:lnTo>
                <a:lnTo>
                  <a:pt x="35717" y="5488"/>
                </a:lnTo>
                <a:lnTo>
                  <a:pt x="140445" y="21641"/>
                </a:lnTo>
                <a:lnTo>
                  <a:pt x="216722" y="32932"/>
                </a:lnTo>
                <a:lnTo>
                  <a:pt x="307527" y="44850"/>
                </a:lnTo>
                <a:lnTo>
                  <a:pt x="415282" y="59121"/>
                </a:lnTo>
                <a:lnTo>
                  <a:pt x="534539" y="74175"/>
                </a:lnTo>
                <a:lnTo>
                  <a:pt x="668931" y="90014"/>
                </a:lnTo>
                <a:lnTo>
                  <a:pt x="815430" y="106794"/>
                </a:lnTo>
                <a:lnTo>
                  <a:pt x="974641" y="123574"/>
                </a:lnTo>
                <a:lnTo>
                  <a:pt x="1144144" y="140667"/>
                </a:lnTo>
                <a:lnTo>
                  <a:pt x="1326965" y="156506"/>
                </a:lnTo>
                <a:lnTo>
                  <a:pt x="1518261" y="171717"/>
                </a:lnTo>
                <a:lnTo>
                  <a:pt x="1720453" y="185518"/>
                </a:lnTo>
                <a:lnTo>
                  <a:pt x="1931121" y="198690"/>
                </a:lnTo>
                <a:lnTo>
                  <a:pt x="2150869" y="211079"/>
                </a:lnTo>
                <a:lnTo>
                  <a:pt x="2263467" y="215470"/>
                </a:lnTo>
                <a:lnTo>
                  <a:pt x="2378487" y="220332"/>
                </a:lnTo>
                <a:lnTo>
                  <a:pt x="2495323" y="224879"/>
                </a:lnTo>
                <a:lnTo>
                  <a:pt x="2612764" y="227859"/>
                </a:lnTo>
                <a:lnTo>
                  <a:pt x="2732627" y="230525"/>
                </a:lnTo>
                <a:lnTo>
                  <a:pt x="2853700" y="233348"/>
                </a:lnTo>
                <a:lnTo>
                  <a:pt x="2977195" y="235229"/>
                </a:lnTo>
                <a:lnTo>
                  <a:pt x="3101900" y="235229"/>
                </a:lnTo>
                <a:lnTo>
                  <a:pt x="3227817" y="236170"/>
                </a:lnTo>
                <a:lnTo>
                  <a:pt x="3354944" y="235229"/>
                </a:lnTo>
                <a:lnTo>
                  <a:pt x="3483887" y="233348"/>
                </a:lnTo>
                <a:lnTo>
                  <a:pt x="3612830" y="231623"/>
                </a:lnTo>
                <a:lnTo>
                  <a:pt x="3743589" y="227859"/>
                </a:lnTo>
                <a:lnTo>
                  <a:pt x="3875559" y="223938"/>
                </a:lnTo>
                <a:lnTo>
                  <a:pt x="4007529" y="219391"/>
                </a:lnTo>
                <a:lnTo>
                  <a:pt x="4140710" y="212961"/>
                </a:lnTo>
                <a:lnTo>
                  <a:pt x="4275102" y="205277"/>
                </a:lnTo>
                <a:lnTo>
                  <a:pt x="4410098" y="197907"/>
                </a:lnTo>
                <a:lnTo>
                  <a:pt x="4545096" y="188498"/>
                </a:lnTo>
                <a:lnTo>
                  <a:pt x="4681909" y="177207"/>
                </a:lnTo>
                <a:lnTo>
                  <a:pt x="4816905" y="165916"/>
                </a:lnTo>
                <a:lnTo>
                  <a:pt x="4954323" y="152899"/>
                </a:lnTo>
                <a:lnTo>
                  <a:pt x="5092347" y="138629"/>
                </a:lnTo>
                <a:lnTo>
                  <a:pt x="5228555" y="123574"/>
                </a:lnTo>
                <a:lnTo>
                  <a:pt x="5366578" y="106010"/>
                </a:lnTo>
                <a:lnTo>
                  <a:pt x="5503997" y="87192"/>
                </a:lnTo>
                <a:lnTo>
                  <a:pt x="5642020" y="68530"/>
                </a:lnTo>
                <a:lnTo>
                  <a:pt x="5779438" y="46733"/>
                </a:lnTo>
                <a:lnTo>
                  <a:pt x="5916251" y="24464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/>
          <a:lstStyle/>
          <a:p>
            <a:endParaRPr lang="en-US"/>
          </a:p>
        </p:txBody>
      </p:sp>
      <p:sp>
        <p:nvSpPr>
          <p:cNvPr id="17" name="Freeform 5">
            <a:extLst>
              <a:ext uri="{FF2B5EF4-FFF2-40B4-BE49-F238E27FC236}">
                <a16:creationId xmlns:a16="http://schemas.microsoft.com/office/drawing/2014/main" id="{B5C860C9-D4F9-4350-80DA-0D1CD36C774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gray">
          <a:xfrm>
            <a:off x="0" y="1587"/>
            <a:ext cx="12192000" cy="6856413"/>
          </a:xfrm>
          <a:custGeom>
            <a:avLst/>
            <a:gdLst/>
            <a:ahLst/>
            <a:cxnLst/>
            <a:rect l="0" t="0" r="r" b="b"/>
            <a:pathLst>
              <a:path w="15356" h="8638">
                <a:moveTo>
                  <a:pt x="0" y="0"/>
                </a:moveTo>
                <a:lnTo>
                  <a:pt x="0" y="8638"/>
                </a:lnTo>
                <a:lnTo>
                  <a:pt x="15356" y="8638"/>
                </a:lnTo>
                <a:lnTo>
                  <a:pt x="15356" y="0"/>
                </a:lnTo>
                <a:lnTo>
                  <a:pt x="0" y="0"/>
                </a:lnTo>
                <a:close/>
                <a:moveTo>
                  <a:pt x="14748" y="8038"/>
                </a:moveTo>
                <a:lnTo>
                  <a:pt x="600" y="8038"/>
                </a:lnTo>
                <a:lnTo>
                  <a:pt x="600" y="592"/>
                </a:lnTo>
                <a:lnTo>
                  <a:pt x="14748" y="592"/>
                </a:lnTo>
                <a:lnTo>
                  <a:pt x="14748" y="8038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/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9098" y="629265"/>
            <a:ext cx="5132438" cy="1622322"/>
          </a:xfrm>
        </p:spPr>
        <p:txBody>
          <a:bodyPr>
            <a:normAutofit/>
          </a:bodyPr>
          <a:lstStyle/>
          <a:p>
            <a:r>
              <a:rPr lang="en-US">
                <a:solidFill>
                  <a:srgbClr val="EBEBEB"/>
                </a:solidFill>
              </a:rPr>
              <a:t>5 Important Documents You Need</a:t>
            </a:r>
          </a:p>
        </p:txBody>
      </p:sp>
      <p:pic>
        <p:nvPicPr>
          <p:cNvPr id="6" name="Graphic 5" descr="Checklist">
            <a:extLst>
              <a:ext uri="{FF2B5EF4-FFF2-40B4-BE49-F238E27FC236}">
                <a16:creationId xmlns:a16="http://schemas.microsoft.com/office/drawing/2014/main" id="{84BB5538-A5AC-4668-8480-839C4D7D4C5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714836" y="1023437"/>
            <a:ext cx="4828707" cy="4828707"/>
          </a:xfrm>
          <a:prstGeom prst="rect">
            <a:avLst/>
          </a:prstGeom>
        </p:spPr>
      </p:pic>
      <p:sp>
        <p:nvSpPr>
          <p:cNvPr id="19" name="Rectangle 18">
            <a:extLst>
              <a:ext uri="{FF2B5EF4-FFF2-40B4-BE49-F238E27FC236}">
                <a16:creationId xmlns:a16="http://schemas.microsoft.com/office/drawing/2014/main" id="{538A90C8-AE0E-4EBA-9AF8-EEDB206020E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9098" y="2418735"/>
            <a:ext cx="5132439" cy="3811742"/>
          </a:xfrm>
        </p:spPr>
        <p:txBody>
          <a:bodyPr anchor="ctr">
            <a:normAutofit/>
          </a:bodyPr>
          <a:lstStyle/>
          <a:p>
            <a:pPr>
              <a:buFont typeface="+mj-lt"/>
              <a:buAutoNum type="arabicParenR"/>
            </a:pPr>
            <a:r>
              <a:rPr lang="en-US">
                <a:solidFill>
                  <a:srgbClr val="FFFFFF"/>
                </a:solidFill>
              </a:rPr>
              <a:t> A list of your assets, accounts, insurance policies, and funeral instructions</a:t>
            </a:r>
          </a:p>
          <a:p>
            <a:pPr>
              <a:buFont typeface="+mj-lt"/>
              <a:buAutoNum type="arabicParenR"/>
            </a:pPr>
            <a:r>
              <a:rPr lang="en-US">
                <a:solidFill>
                  <a:srgbClr val="FFFFFF"/>
                </a:solidFill>
              </a:rPr>
              <a:t> Durable Power-of-Attorney for Legal and Financial Affairs</a:t>
            </a:r>
          </a:p>
          <a:p>
            <a:pPr>
              <a:buFont typeface="+mj-lt"/>
              <a:buAutoNum type="arabicParenR"/>
            </a:pPr>
            <a:r>
              <a:rPr lang="en-US">
                <a:solidFill>
                  <a:srgbClr val="FFFFFF"/>
                </a:solidFill>
              </a:rPr>
              <a:t> Durable Power-of-Attorney for Health Care</a:t>
            </a:r>
          </a:p>
          <a:p>
            <a:pPr>
              <a:buFont typeface="+mj-lt"/>
              <a:buAutoNum type="arabicParenR"/>
            </a:pPr>
            <a:r>
              <a:rPr lang="en-US">
                <a:solidFill>
                  <a:srgbClr val="FFFFFF"/>
                </a:solidFill>
              </a:rPr>
              <a:t> Living Will</a:t>
            </a:r>
          </a:p>
          <a:p>
            <a:pPr>
              <a:buFont typeface="+mj-lt"/>
              <a:buAutoNum type="arabicParenR"/>
            </a:pPr>
            <a:r>
              <a:rPr lang="en-US">
                <a:solidFill>
                  <a:srgbClr val="FFFFFF"/>
                </a:solidFill>
              </a:rPr>
              <a:t> Last Will and Testament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A9F97B6-2E07-8838-DB92-9D69F92330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61110" y="6391838"/>
            <a:ext cx="4309993" cy="304801"/>
          </a:xfrm>
        </p:spPr>
        <p:txBody>
          <a:bodyPr/>
          <a:lstStyle/>
          <a:p>
            <a:r>
              <a:rPr lang="en-US" dirty="0"/>
              <a:t>www.bgelderlaw.com/slides (c)2025, Bluegrass </a:t>
            </a:r>
            <a:r>
              <a:rPr lang="en-US" dirty="0" err="1"/>
              <a:t>Elderlaw</a:t>
            </a:r>
            <a:r>
              <a:rPr lang="en-US" dirty="0"/>
              <a:t>, PLLC</a:t>
            </a:r>
          </a:p>
        </p:txBody>
      </p:sp>
    </p:spTree>
    <p:extLst>
      <p:ext uri="{BB962C8B-B14F-4D97-AF65-F5344CB8AC3E}">
        <p14:creationId xmlns:p14="http://schemas.microsoft.com/office/powerpoint/2010/main" val="130929745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oup 15">
            <a:extLst>
              <a:ext uri="{FF2B5EF4-FFF2-40B4-BE49-F238E27FC236}">
                <a16:creationId xmlns:a16="http://schemas.microsoft.com/office/drawing/2014/main" id="{FAEF28A3-012D-4640-B8B8-1EF6EAF7233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44" name="Rectangle 16">
              <a:extLst>
                <a:ext uri="{FF2B5EF4-FFF2-40B4-BE49-F238E27FC236}">
                  <a16:creationId xmlns:a16="http://schemas.microsoft.com/office/drawing/2014/main" id="{F3B2F1C2-14D3-4A53-B329-323795BCFD5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45" name="Oval 17">
              <a:extLst>
                <a:ext uri="{FF2B5EF4-FFF2-40B4-BE49-F238E27FC236}">
                  <a16:creationId xmlns:a16="http://schemas.microsoft.com/office/drawing/2014/main" id="{194E879E-1515-4211-8F1B-B68A92B2C20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46" name="Oval 18">
              <a:extLst>
                <a:ext uri="{FF2B5EF4-FFF2-40B4-BE49-F238E27FC236}">
                  <a16:creationId xmlns:a16="http://schemas.microsoft.com/office/drawing/2014/main" id="{F7137E7D-1F4E-498A-97D1-0E1FE6FC6F9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47" name="Oval 19">
              <a:extLst>
                <a:ext uri="{FF2B5EF4-FFF2-40B4-BE49-F238E27FC236}">
                  <a16:creationId xmlns:a16="http://schemas.microsoft.com/office/drawing/2014/main" id="{91375183-B6E5-43E0-B28F-39EC9083853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48" name="Oval 20">
              <a:extLst>
                <a:ext uri="{FF2B5EF4-FFF2-40B4-BE49-F238E27FC236}">
                  <a16:creationId xmlns:a16="http://schemas.microsoft.com/office/drawing/2014/main" id="{267F36BD-A8AF-4304-A662-1007CC1748D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49" name="Oval 21">
              <a:extLst>
                <a:ext uri="{FF2B5EF4-FFF2-40B4-BE49-F238E27FC236}">
                  <a16:creationId xmlns:a16="http://schemas.microsoft.com/office/drawing/2014/main" id="{15D9095F-2809-4A90-A032-250AC21C352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50" name="Freeform 5">
              <a:extLst>
                <a:ext uri="{FF2B5EF4-FFF2-40B4-BE49-F238E27FC236}">
                  <a16:creationId xmlns:a16="http://schemas.microsoft.com/office/drawing/2014/main" id="{9027D7BF-C282-4477-A406-245C3F26521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gray">
            <a:xfrm rot="21010068">
              <a:off x="8490951" y="179751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" name="Freeform 5">
              <a:extLst>
                <a:ext uri="{FF2B5EF4-FFF2-40B4-BE49-F238E27FC236}">
                  <a16:creationId xmlns:a16="http://schemas.microsoft.com/office/drawing/2014/main" id="{AC3C43D8-426E-472E-A8E8-C41BF7A876B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gray">
            <a:xfrm>
              <a:off x="459506" y="1866405"/>
              <a:ext cx="11277600" cy="4533900"/>
            </a:xfrm>
            <a:custGeom>
              <a:avLst/>
              <a:gdLst/>
              <a:ahLst/>
              <a:cxnLst/>
              <a:rect l="0" t="0" r="r" b="b"/>
              <a:pathLst>
                <a:path w="7104" h="2856">
                  <a:moveTo>
                    <a:pt x="0" y="0"/>
                  </a:moveTo>
                  <a:lnTo>
                    <a:pt x="0" y="2856"/>
                  </a:lnTo>
                  <a:lnTo>
                    <a:pt x="7104" y="2856"/>
                  </a:lnTo>
                  <a:lnTo>
                    <a:pt x="7104" y="1"/>
                  </a:lnTo>
                  <a:lnTo>
                    <a:pt x="7104" y="1"/>
                  </a:lnTo>
                  <a:lnTo>
                    <a:pt x="6943" y="26"/>
                  </a:lnTo>
                  <a:lnTo>
                    <a:pt x="6782" y="50"/>
                  </a:lnTo>
                  <a:lnTo>
                    <a:pt x="6621" y="73"/>
                  </a:lnTo>
                  <a:lnTo>
                    <a:pt x="6459" y="93"/>
                  </a:lnTo>
                  <a:lnTo>
                    <a:pt x="6298" y="113"/>
                  </a:lnTo>
                  <a:lnTo>
                    <a:pt x="6136" y="132"/>
                  </a:lnTo>
                  <a:lnTo>
                    <a:pt x="5976" y="148"/>
                  </a:lnTo>
                  <a:lnTo>
                    <a:pt x="5814" y="163"/>
                  </a:lnTo>
                  <a:lnTo>
                    <a:pt x="5653" y="177"/>
                  </a:lnTo>
                  <a:lnTo>
                    <a:pt x="5494" y="189"/>
                  </a:lnTo>
                  <a:lnTo>
                    <a:pt x="5334" y="201"/>
                  </a:lnTo>
                  <a:lnTo>
                    <a:pt x="5175" y="211"/>
                  </a:lnTo>
                  <a:lnTo>
                    <a:pt x="5017" y="219"/>
                  </a:lnTo>
                  <a:lnTo>
                    <a:pt x="4859" y="227"/>
                  </a:lnTo>
                  <a:lnTo>
                    <a:pt x="4703" y="234"/>
                  </a:lnTo>
                  <a:lnTo>
                    <a:pt x="4548" y="239"/>
                  </a:lnTo>
                  <a:lnTo>
                    <a:pt x="4393" y="243"/>
                  </a:lnTo>
                  <a:lnTo>
                    <a:pt x="4240" y="247"/>
                  </a:lnTo>
                  <a:lnTo>
                    <a:pt x="4088" y="249"/>
                  </a:lnTo>
                  <a:lnTo>
                    <a:pt x="3937" y="251"/>
                  </a:lnTo>
                  <a:lnTo>
                    <a:pt x="3788" y="252"/>
                  </a:lnTo>
                  <a:lnTo>
                    <a:pt x="3640" y="251"/>
                  </a:lnTo>
                  <a:lnTo>
                    <a:pt x="3494" y="251"/>
                  </a:lnTo>
                  <a:lnTo>
                    <a:pt x="3349" y="249"/>
                  </a:lnTo>
                  <a:lnTo>
                    <a:pt x="3207" y="246"/>
                  </a:lnTo>
                  <a:lnTo>
                    <a:pt x="3066" y="243"/>
                  </a:lnTo>
                  <a:lnTo>
                    <a:pt x="2928" y="240"/>
                  </a:lnTo>
                  <a:lnTo>
                    <a:pt x="2791" y="235"/>
                  </a:lnTo>
                  <a:lnTo>
                    <a:pt x="2656" y="230"/>
                  </a:lnTo>
                  <a:lnTo>
                    <a:pt x="2524" y="225"/>
                  </a:lnTo>
                  <a:lnTo>
                    <a:pt x="2266" y="212"/>
                  </a:lnTo>
                  <a:lnTo>
                    <a:pt x="2019" y="198"/>
                  </a:lnTo>
                  <a:lnTo>
                    <a:pt x="1782" y="183"/>
                  </a:lnTo>
                  <a:lnTo>
                    <a:pt x="1557" y="167"/>
                  </a:lnTo>
                  <a:lnTo>
                    <a:pt x="1343" y="150"/>
                  </a:lnTo>
                  <a:lnTo>
                    <a:pt x="1144" y="132"/>
                  </a:lnTo>
                  <a:lnTo>
                    <a:pt x="957" y="114"/>
                  </a:lnTo>
                  <a:lnTo>
                    <a:pt x="785" y="96"/>
                  </a:lnTo>
                  <a:lnTo>
                    <a:pt x="627" y="79"/>
                  </a:lnTo>
                  <a:lnTo>
                    <a:pt x="487" y="63"/>
                  </a:lnTo>
                  <a:lnTo>
                    <a:pt x="361" y="48"/>
                  </a:lnTo>
                  <a:lnTo>
                    <a:pt x="254" y="35"/>
                  </a:lnTo>
                  <a:lnTo>
                    <a:pt x="165" y="23"/>
                  </a:lnTo>
                  <a:lnTo>
                    <a:pt x="42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" name="Freeform 5">
              <a:extLst>
                <a:ext uri="{FF2B5EF4-FFF2-40B4-BE49-F238E27FC236}">
                  <a16:creationId xmlns:a16="http://schemas.microsoft.com/office/drawing/2014/main" id="{52DCAE0E-B8DE-4C42-A48F-FA0C8345AC9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53" name="Rectangle 26">
            <a:extLst>
              <a:ext uri="{FF2B5EF4-FFF2-40B4-BE49-F238E27FC236}">
                <a16:creationId xmlns:a16="http://schemas.microsoft.com/office/drawing/2014/main" id="{59647F54-801D-44AB-8284-EDDFF77631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>
        <p:nvSpPr>
          <p:cNvPr id="54" name="Rectangle 28">
            <a:extLst>
              <a:ext uri="{FF2B5EF4-FFF2-40B4-BE49-F238E27FC236}">
                <a16:creationId xmlns:a16="http://schemas.microsoft.com/office/drawing/2014/main" id="{89EA2611-DCBA-4E97-A2B2-9A466E76BDA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1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>
        <p:nvSpPr>
          <p:cNvPr id="55" name="Freeform 5">
            <a:extLst>
              <a:ext uri="{FF2B5EF4-FFF2-40B4-BE49-F238E27FC236}">
                <a16:creationId xmlns:a16="http://schemas.microsoft.com/office/drawing/2014/main" id="{BBC615D1-6E12-40EF-915B-316CFDB550D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gray">
          <a:xfrm>
            <a:off x="0" y="794"/>
            <a:ext cx="12192000" cy="6856413"/>
          </a:xfrm>
          <a:custGeom>
            <a:avLst/>
            <a:gdLst/>
            <a:ahLst/>
            <a:cxnLst/>
            <a:rect l="0" t="0" r="r" b="b"/>
            <a:pathLst>
              <a:path w="15356" h="8638">
                <a:moveTo>
                  <a:pt x="0" y="0"/>
                </a:moveTo>
                <a:lnTo>
                  <a:pt x="0" y="8638"/>
                </a:lnTo>
                <a:lnTo>
                  <a:pt x="15356" y="8638"/>
                </a:lnTo>
                <a:lnTo>
                  <a:pt x="15356" y="0"/>
                </a:lnTo>
                <a:lnTo>
                  <a:pt x="0" y="0"/>
                </a:lnTo>
                <a:close/>
                <a:moveTo>
                  <a:pt x="14748" y="8038"/>
                </a:moveTo>
                <a:lnTo>
                  <a:pt x="600" y="8038"/>
                </a:lnTo>
                <a:lnTo>
                  <a:pt x="600" y="592"/>
                </a:lnTo>
                <a:lnTo>
                  <a:pt x="14748" y="592"/>
                </a:lnTo>
                <a:lnTo>
                  <a:pt x="14748" y="8038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/>
          <a:lstStyle/>
          <a:p>
            <a:endParaRPr lang="en-US"/>
          </a:p>
        </p:txBody>
      </p:sp>
      <p:sp>
        <p:nvSpPr>
          <p:cNvPr id="56" name="Freeform 5">
            <a:extLst>
              <a:ext uri="{FF2B5EF4-FFF2-40B4-BE49-F238E27FC236}">
                <a16:creationId xmlns:a16="http://schemas.microsoft.com/office/drawing/2014/main" id="{B9797D36-DE1E-47CD-881A-6C1F5828261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gray">
          <a:xfrm rot="15922489">
            <a:off x="5376762" y="1826078"/>
            <a:ext cx="3299407" cy="440924"/>
          </a:xfrm>
          <a:custGeom>
            <a:avLst/>
            <a:gdLst/>
            <a:ahLst/>
            <a:cxnLst/>
            <a:rect l="l" t="t" r="r" b="b"/>
            <a:pathLst>
              <a:path w="10000" h="5291">
                <a:moveTo>
                  <a:pt x="85" y="2532"/>
                </a:moveTo>
                <a:cubicBezTo>
                  <a:pt x="1736" y="3911"/>
                  <a:pt x="7524" y="5298"/>
                  <a:pt x="9958" y="5291"/>
                </a:cubicBezTo>
                <a:cubicBezTo>
                  <a:pt x="9989" y="1958"/>
                  <a:pt x="9969" y="3333"/>
                  <a:pt x="10000" y="0"/>
                </a:cubicBezTo>
                <a:lnTo>
                  <a:pt x="10000" y="0"/>
                </a:lnTo>
                <a:lnTo>
                  <a:pt x="9667" y="204"/>
                </a:lnTo>
                <a:lnTo>
                  <a:pt x="9334" y="400"/>
                </a:lnTo>
                <a:lnTo>
                  <a:pt x="9001" y="590"/>
                </a:lnTo>
                <a:lnTo>
                  <a:pt x="8667" y="753"/>
                </a:lnTo>
                <a:lnTo>
                  <a:pt x="8333" y="917"/>
                </a:lnTo>
                <a:lnTo>
                  <a:pt x="7999" y="1071"/>
                </a:lnTo>
                <a:lnTo>
                  <a:pt x="7669" y="1202"/>
                </a:lnTo>
                <a:lnTo>
                  <a:pt x="7333" y="1325"/>
                </a:lnTo>
                <a:lnTo>
                  <a:pt x="7000" y="1440"/>
                </a:lnTo>
                <a:lnTo>
                  <a:pt x="6673" y="1538"/>
                </a:lnTo>
                <a:lnTo>
                  <a:pt x="6340" y="1636"/>
                </a:lnTo>
                <a:lnTo>
                  <a:pt x="6013" y="1719"/>
                </a:lnTo>
                <a:lnTo>
                  <a:pt x="5686" y="1784"/>
                </a:lnTo>
                <a:lnTo>
                  <a:pt x="5359" y="1850"/>
                </a:lnTo>
                <a:lnTo>
                  <a:pt x="5036" y="1906"/>
                </a:lnTo>
                <a:lnTo>
                  <a:pt x="4717" y="1948"/>
                </a:lnTo>
                <a:lnTo>
                  <a:pt x="4396" y="1980"/>
                </a:lnTo>
                <a:lnTo>
                  <a:pt x="4079" y="2013"/>
                </a:lnTo>
                <a:lnTo>
                  <a:pt x="3766" y="2029"/>
                </a:lnTo>
                <a:lnTo>
                  <a:pt x="3454" y="2046"/>
                </a:lnTo>
                <a:lnTo>
                  <a:pt x="3145" y="2053"/>
                </a:lnTo>
                <a:lnTo>
                  <a:pt x="2839" y="2046"/>
                </a:lnTo>
                <a:lnTo>
                  <a:pt x="2537" y="2046"/>
                </a:lnTo>
                <a:lnTo>
                  <a:pt x="2238" y="2029"/>
                </a:lnTo>
                <a:lnTo>
                  <a:pt x="1943" y="2004"/>
                </a:lnTo>
                <a:lnTo>
                  <a:pt x="1653" y="1980"/>
                </a:lnTo>
                <a:lnTo>
                  <a:pt x="1368" y="1955"/>
                </a:lnTo>
                <a:lnTo>
                  <a:pt x="1085" y="1915"/>
                </a:lnTo>
                <a:lnTo>
                  <a:pt x="806" y="1873"/>
                </a:lnTo>
                <a:lnTo>
                  <a:pt x="533" y="1833"/>
                </a:lnTo>
                <a:lnTo>
                  <a:pt x="0" y="1726"/>
                </a:lnTo>
                <a:cubicBezTo>
                  <a:pt x="28" y="1995"/>
                  <a:pt x="57" y="2263"/>
                  <a:pt x="85" y="2532"/>
                </a:cubicBezTo>
                <a:close/>
              </a:path>
            </a:pathLst>
          </a:custGeom>
          <a:solidFill>
            <a:schemeClr val="tx1">
              <a:alpha val="20000"/>
            </a:schemeClr>
          </a:solidFill>
          <a:ln>
            <a:noFill/>
          </a:ln>
        </p:spPr>
        <p:txBody>
          <a:bodyPr/>
          <a:lstStyle/>
          <a:p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639098" y="629265"/>
            <a:ext cx="6072776" cy="1622322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3600">
                <a:solidFill>
                  <a:srgbClr val="FFFFFF"/>
                </a:solidFill>
              </a:rPr>
              <a:t>Powers-of-Attorney</a:t>
            </a: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608" r="28597" b="-2"/>
          <a:stretch/>
        </p:blipFill>
        <p:spPr>
          <a:xfrm>
            <a:off x="6774511" y="480060"/>
            <a:ext cx="4929808" cy="5897880"/>
          </a:xfrm>
          <a:custGeom>
            <a:avLst/>
            <a:gdLst/>
            <a:ahLst/>
            <a:cxnLst/>
            <a:rect l="l" t="t" r="r" b="b"/>
            <a:pathLst>
              <a:path w="4929808" h="5897880">
                <a:moveTo>
                  <a:pt x="104535" y="0"/>
                </a:moveTo>
                <a:lnTo>
                  <a:pt x="2751151" y="0"/>
                </a:lnTo>
                <a:lnTo>
                  <a:pt x="4769032" y="0"/>
                </a:lnTo>
                <a:lnTo>
                  <a:pt x="4929808" y="0"/>
                </a:lnTo>
                <a:lnTo>
                  <a:pt x="4929808" y="5897880"/>
                </a:lnTo>
                <a:lnTo>
                  <a:pt x="4769032" y="5897880"/>
                </a:lnTo>
                <a:lnTo>
                  <a:pt x="2751151" y="5897880"/>
                </a:lnTo>
                <a:lnTo>
                  <a:pt x="0" y="5897880"/>
                </a:lnTo>
                <a:lnTo>
                  <a:pt x="0" y="5896985"/>
                </a:lnTo>
                <a:lnTo>
                  <a:pt x="103291" y="5896985"/>
                </a:lnTo>
                <a:lnTo>
                  <a:pt x="112340" y="5838313"/>
                </a:lnTo>
                <a:lnTo>
                  <a:pt x="123631" y="5762037"/>
                </a:lnTo>
                <a:lnTo>
                  <a:pt x="135550" y="5671232"/>
                </a:lnTo>
                <a:lnTo>
                  <a:pt x="149820" y="5563476"/>
                </a:lnTo>
                <a:lnTo>
                  <a:pt x="164875" y="5444219"/>
                </a:lnTo>
                <a:lnTo>
                  <a:pt x="180714" y="5309828"/>
                </a:lnTo>
                <a:lnTo>
                  <a:pt x="197494" y="5163329"/>
                </a:lnTo>
                <a:lnTo>
                  <a:pt x="214273" y="5004117"/>
                </a:lnTo>
                <a:lnTo>
                  <a:pt x="231367" y="4834615"/>
                </a:lnTo>
                <a:lnTo>
                  <a:pt x="247205" y="4651794"/>
                </a:lnTo>
                <a:lnTo>
                  <a:pt x="262417" y="4460498"/>
                </a:lnTo>
                <a:lnTo>
                  <a:pt x="276217" y="4258305"/>
                </a:lnTo>
                <a:lnTo>
                  <a:pt x="289390" y="4047637"/>
                </a:lnTo>
                <a:lnTo>
                  <a:pt x="301779" y="3827889"/>
                </a:lnTo>
                <a:lnTo>
                  <a:pt x="306170" y="3715291"/>
                </a:lnTo>
                <a:lnTo>
                  <a:pt x="311031" y="3600271"/>
                </a:lnTo>
                <a:lnTo>
                  <a:pt x="315579" y="3483435"/>
                </a:lnTo>
                <a:lnTo>
                  <a:pt x="318558" y="3365994"/>
                </a:lnTo>
                <a:lnTo>
                  <a:pt x="321224" y="3246131"/>
                </a:lnTo>
                <a:lnTo>
                  <a:pt x="324047" y="3125058"/>
                </a:lnTo>
                <a:lnTo>
                  <a:pt x="325929" y="3001563"/>
                </a:lnTo>
                <a:lnTo>
                  <a:pt x="325929" y="2876858"/>
                </a:lnTo>
                <a:lnTo>
                  <a:pt x="326870" y="2750941"/>
                </a:lnTo>
                <a:lnTo>
                  <a:pt x="325929" y="2623814"/>
                </a:lnTo>
                <a:lnTo>
                  <a:pt x="324047" y="2494871"/>
                </a:lnTo>
                <a:lnTo>
                  <a:pt x="322322" y="2365928"/>
                </a:lnTo>
                <a:lnTo>
                  <a:pt x="318558" y="2235169"/>
                </a:lnTo>
                <a:lnTo>
                  <a:pt x="314638" y="2103199"/>
                </a:lnTo>
                <a:lnTo>
                  <a:pt x="310090" y="1971229"/>
                </a:lnTo>
                <a:lnTo>
                  <a:pt x="303660" y="1838048"/>
                </a:lnTo>
                <a:lnTo>
                  <a:pt x="295976" y="1703656"/>
                </a:lnTo>
                <a:lnTo>
                  <a:pt x="288606" y="1568660"/>
                </a:lnTo>
                <a:lnTo>
                  <a:pt x="279197" y="1433663"/>
                </a:lnTo>
                <a:lnTo>
                  <a:pt x="267906" y="1296850"/>
                </a:lnTo>
                <a:lnTo>
                  <a:pt x="256615" y="1161853"/>
                </a:lnTo>
                <a:lnTo>
                  <a:pt x="243598" y="1024435"/>
                </a:lnTo>
                <a:lnTo>
                  <a:pt x="229328" y="886411"/>
                </a:lnTo>
                <a:lnTo>
                  <a:pt x="214273" y="750203"/>
                </a:lnTo>
                <a:lnTo>
                  <a:pt x="196709" y="612180"/>
                </a:lnTo>
                <a:lnTo>
                  <a:pt x="177891" y="474761"/>
                </a:lnTo>
                <a:lnTo>
                  <a:pt x="159229" y="336738"/>
                </a:lnTo>
                <a:lnTo>
                  <a:pt x="137432" y="199320"/>
                </a:lnTo>
                <a:lnTo>
                  <a:pt x="115163" y="62507"/>
                </a:lnTo>
                <a:close/>
              </a:path>
            </a:pathLst>
          </a:custGeom>
        </p:spPr>
      </p:pic>
      <p:sp>
        <p:nvSpPr>
          <p:cNvPr id="57" name="Rectangle 34">
            <a:extLst>
              <a:ext uri="{FF2B5EF4-FFF2-40B4-BE49-F238E27FC236}">
                <a16:creationId xmlns:a16="http://schemas.microsoft.com/office/drawing/2014/main" id="{4A2FAF1F-F462-46AF-A9E6-CC93C4E2C35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>
        <p:nvSpPr>
          <p:cNvPr id="58" name="Oval 36">
            <a:extLst>
              <a:ext uri="{FF2B5EF4-FFF2-40B4-BE49-F238E27FC236}">
                <a16:creationId xmlns:a16="http://schemas.microsoft.com/office/drawing/2014/main" id="{7146BED8-BAE9-42C5-A3DD-7B946445DB8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2667000"/>
            <a:ext cx="4191000" cy="4191000"/>
          </a:xfrm>
          <a:prstGeom prst="ellipse">
            <a:avLst/>
          </a:prstGeom>
          <a:gradFill flip="none" rotWithShape="1">
            <a:gsLst>
              <a:gs pos="0">
                <a:schemeClr val="accent5">
                  <a:alpha val="11000"/>
                </a:schemeClr>
              </a:gs>
              <a:gs pos="75000">
                <a:schemeClr val="accent5">
                  <a:alpha val="0"/>
                </a:schemeClr>
              </a:gs>
              <a:gs pos="36000">
                <a:schemeClr val="accent5">
                  <a:alpha val="1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>
        <p:nvSpPr>
          <p:cNvPr id="59" name="Oval 38">
            <a:extLst>
              <a:ext uri="{FF2B5EF4-FFF2-40B4-BE49-F238E27FC236}">
                <a16:creationId xmlns:a16="http://schemas.microsoft.com/office/drawing/2014/main" id="{15765FE8-B62F-41E4-A73C-74C91A8FD94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2895600"/>
            <a:ext cx="2362200" cy="2362200"/>
          </a:xfrm>
          <a:prstGeom prst="ellipse">
            <a:avLst/>
          </a:prstGeom>
          <a:gradFill flip="none" rotWithShape="1">
            <a:gsLst>
              <a:gs pos="0">
                <a:schemeClr val="accent5">
                  <a:alpha val="8000"/>
                </a:schemeClr>
              </a:gs>
              <a:gs pos="72000">
                <a:schemeClr val="accent5">
                  <a:alpha val="0"/>
                </a:schemeClr>
              </a:gs>
              <a:gs pos="36000">
                <a:schemeClr val="accent5">
                  <a:alpha val="8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idx="1"/>
          </p:nvPr>
        </p:nvSpPr>
        <p:spPr>
          <a:xfrm>
            <a:off x="639098" y="2418735"/>
            <a:ext cx="6072776" cy="3811740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>
                <a:solidFill>
                  <a:srgbClr val="FFFFFF"/>
                </a:solidFill>
              </a:rPr>
              <a:t>A Power-of-Attorney (POA) is a written legal document where one person appoints another person to act on their behalf.</a:t>
            </a:r>
          </a:p>
          <a:p>
            <a:r>
              <a:rPr lang="en-US">
                <a:solidFill>
                  <a:srgbClr val="FFFFFF"/>
                </a:solidFill>
              </a:rPr>
              <a:t>Needs to list specific actions the appointed person can take. </a:t>
            </a:r>
          </a:p>
          <a:p>
            <a:r>
              <a:rPr lang="en-US">
                <a:solidFill>
                  <a:srgbClr val="FFFFFF"/>
                </a:solidFill>
              </a:rPr>
              <a:t>Should name at least one person and one back-up</a:t>
            </a:r>
          </a:p>
          <a:p>
            <a:r>
              <a:rPr lang="en-US">
                <a:solidFill>
                  <a:srgbClr val="FFFFFF"/>
                </a:solidFill>
              </a:rPr>
              <a:t>Helps avoid guardianship and/or conservatorship.</a:t>
            </a:r>
          </a:p>
          <a:p>
            <a:r>
              <a:rPr lang="en-US">
                <a:solidFill>
                  <a:srgbClr val="FFFFFF"/>
                </a:solidFill>
              </a:rPr>
              <a:t>Covers both Legal/Financial and Health Care.</a:t>
            </a:r>
          </a:p>
          <a:p>
            <a:r>
              <a:rPr lang="en-US">
                <a:solidFill>
                  <a:srgbClr val="FFFFFF"/>
                </a:solidFill>
              </a:rPr>
              <a:t>Must be created in accordance with state law.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74EA0009-3DB2-B9B3-AA04-0AF2F11152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61110" y="6391838"/>
            <a:ext cx="4680741" cy="304801"/>
          </a:xfrm>
        </p:spPr>
        <p:txBody>
          <a:bodyPr/>
          <a:lstStyle/>
          <a:p>
            <a:r>
              <a:rPr lang="en-US" dirty="0"/>
              <a:t>www.bgelderlaw.com/slides (c)2025, Bluegrass </a:t>
            </a:r>
            <a:r>
              <a:rPr lang="en-US" dirty="0" err="1"/>
              <a:t>Elderlaw</a:t>
            </a:r>
            <a:r>
              <a:rPr lang="en-US" dirty="0"/>
              <a:t>, PLLC</a:t>
            </a:r>
          </a:p>
        </p:txBody>
      </p:sp>
    </p:spTree>
    <p:extLst>
      <p:ext uri="{BB962C8B-B14F-4D97-AF65-F5344CB8AC3E}">
        <p14:creationId xmlns:p14="http://schemas.microsoft.com/office/powerpoint/2010/main" val="51061561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duotone>
              <a:schemeClr val="bg2">
                <a:shade val="69000"/>
                <a:hueMod val="91000"/>
                <a:satMod val="164000"/>
                <a:lumMod val="74000"/>
              </a:schemeClr>
              <a:schemeClr val="bg2">
                <a:hueMod val="124000"/>
                <a:satMod val="140000"/>
                <a:lumMod val="142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6" name="Rectangle 7">
            <a:extLst>
              <a:ext uri="{FF2B5EF4-FFF2-40B4-BE49-F238E27FC236}">
                <a16:creationId xmlns:a16="http://schemas.microsoft.com/office/drawing/2014/main" id="{C314C310-850D-4491-AA52-C75BEA68B68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7" name="Group 9">
            <a:extLst>
              <a:ext uri="{FF2B5EF4-FFF2-40B4-BE49-F238E27FC236}">
                <a16:creationId xmlns:a16="http://schemas.microsoft.com/office/drawing/2014/main" id="{D4EC3799-3F52-48CE-85CC-83AED368EB4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F3FC2939-BF10-4CBC-904B-74A17D4B9C3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0"/>
              <a:ext cx="12192000" cy="68580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18" name="Freeform 5">
              <a:extLst>
                <a:ext uri="{FF2B5EF4-FFF2-40B4-BE49-F238E27FC236}">
                  <a16:creationId xmlns:a16="http://schemas.microsoft.com/office/drawing/2014/main" id="{266B6D5D-11B6-40A6-9CEF-F0B0D104C5C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6247" y="1085549"/>
            <a:ext cx="3430947" cy="4686903"/>
          </a:xfrm>
        </p:spPr>
        <p:txBody>
          <a:bodyPr anchor="ctr">
            <a:normAutofit/>
          </a:bodyPr>
          <a:lstStyle/>
          <a:p>
            <a:pPr algn="r"/>
            <a:r>
              <a:rPr lang="en-US">
                <a:solidFill>
                  <a:schemeClr val="tx1"/>
                </a:solidFill>
              </a:rPr>
              <a:t>Contents of Legal and Financial POA</a:t>
            </a:r>
          </a:p>
        </p:txBody>
      </p:sp>
      <p:cxnSp>
        <p:nvCxnSpPr>
          <p:cNvPr id="19" name="Straight Connector 13">
            <a:extLst>
              <a:ext uri="{FF2B5EF4-FFF2-40B4-BE49-F238E27FC236}">
                <a16:creationId xmlns:a16="http://schemas.microsoft.com/office/drawing/2014/main" id="{789E20C7-BB50-4317-93C7-90C8ED80B27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4654296" y="1930986"/>
            <a:ext cx="0" cy="3200400"/>
          </a:xfrm>
          <a:prstGeom prst="line">
            <a:avLst/>
          </a:prstGeom>
          <a:ln w="15875" cap="sq">
            <a:solidFill>
              <a:schemeClr val="tx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41399" y="1085549"/>
            <a:ext cx="5579707" cy="4686903"/>
          </a:xfrm>
        </p:spPr>
        <p:txBody>
          <a:bodyPr anchor="ctr">
            <a:normAutofit/>
          </a:bodyPr>
          <a:lstStyle/>
          <a:p>
            <a:r>
              <a:rPr lang="en-US">
                <a:solidFill>
                  <a:schemeClr val="tx1"/>
                </a:solidFill>
              </a:rPr>
              <a:t>Financial Affairs</a:t>
            </a:r>
          </a:p>
          <a:p>
            <a:r>
              <a:rPr lang="en-US">
                <a:solidFill>
                  <a:schemeClr val="tx1"/>
                </a:solidFill>
              </a:rPr>
              <a:t>Electronic Accounts</a:t>
            </a:r>
          </a:p>
          <a:p>
            <a:r>
              <a:rPr lang="en-US">
                <a:solidFill>
                  <a:schemeClr val="tx1"/>
                </a:solidFill>
              </a:rPr>
              <a:t>Contracts</a:t>
            </a:r>
          </a:p>
          <a:p>
            <a:r>
              <a:rPr lang="en-US">
                <a:solidFill>
                  <a:schemeClr val="tx1"/>
                </a:solidFill>
              </a:rPr>
              <a:t>Real Estate</a:t>
            </a:r>
          </a:p>
          <a:p>
            <a:r>
              <a:rPr lang="en-US">
                <a:solidFill>
                  <a:schemeClr val="tx1"/>
                </a:solidFill>
              </a:rPr>
              <a:t>Gifting</a:t>
            </a:r>
          </a:p>
          <a:p>
            <a:r>
              <a:rPr lang="en-US">
                <a:solidFill>
                  <a:schemeClr val="tx1"/>
                </a:solidFill>
              </a:rPr>
              <a:t>Access to Health Care Information</a:t>
            </a:r>
          </a:p>
          <a:p>
            <a:r>
              <a:rPr lang="en-US">
                <a:solidFill>
                  <a:schemeClr val="tx1"/>
                </a:solidFill>
              </a:rPr>
              <a:t>Choice to Pay Your Agent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CFBBA35-4033-5517-79BD-E1CAC0FC78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61110" y="6391838"/>
            <a:ext cx="4275810" cy="304801"/>
          </a:xfrm>
        </p:spPr>
        <p:txBody>
          <a:bodyPr/>
          <a:lstStyle/>
          <a:p>
            <a:r>
              <a:rPr lang="en-US" dirty="0"/>
              <a:t>www.bgelderlaw.com/sides (c)2025, Bluegrass </a:t>
            </a:r>
            <a:r>
              <a:rPr lang="en-US" dirty="0" err="1"/>
              <a:t>Elderlaw</a:t>
            </a:r>
            <a:r>
              <a:rPr lang="en-US" dirty="0"/>
              <a:t>, PLLC</a:t>
            </a:r>
          </a:p>
        </p:txBody>
      </p:sp>
    </p:spTree>
    <p:extLst>
      <p:ext uri="{BB962C8B-B14F-4D97-AF65-F5344CB8AC3E}">
        <p14:creationId xmlns:p14="http://schemas.microsoft.com/office/powerpoint/2010/main" val="316517826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9">
            <a:extLst>
              <a:ext uri="{FF2B5EF4-FFF2-40B4-BE49-F238E27FC236}">
                <a16:creationId xmlns:a16="http://schemas.microsoft.com/office/drawing/2014/main" id="{FAEF28A3-012D-4640-B8B8-1EF6EAF7233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F3B2F1C2-14D3-4A53-B329-323795BCFD5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194E879E-1515-4211-8F1B-B68A92B2C20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F7137E7D-1F4E-498A-97D1-0E1FE6FC6F9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91375183-B6E5-43E0-B28F-39EC9083853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15" name="Oval 14">
              <a:extLst>
                <a:ext uri="{FF2B5EF4-FFF2-40B4-BE49-F238E27FC236}">
                  <a16:creationId xmlns:a16="http://schemas.microsoft.com/office/drawing/2014/main" id="{267F36BD-A8AF-4304-A662-1007CC1748D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16" name="Oval 15">
              <a:extLst>
                <a:ext uri="{FF2B5EF4-FFF2-40B4-BE49-F238E27FC236}">
                  <a16:creationId xmlns:a16="http://schemas.microsoft.com/office/drawing/2014/main" id="{15D9095F-2809-4A90-A032-250AC21C352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17" name="Freeform 5">
              <a:extLst>
                <a:ext uri="{FF2B5EF4-FFF2-40B4-BE49-F238E27FC236}">
                  <a16:creationId xmlns:a16="http://schemas.microsoft.com/office/drawing/2014/main" id="{9027D7BF-C282-4477-A406-245C3F26521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gray">
            <a:xfrm rot="21010068">
              <a:off x="8490951" y="179751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" name="Freeform 5">
              <a:extLst>
                <a:ext uri="{FF2B5EF4-FFF2-40B4-BE49-F238E27FC236}">
                  <a16:creationId xmlns:a16="http://schemas.microsoft.com/office/drawing/2014/main" id="{AC3C43D8-426E-472E-A8E8-C41BF7A876B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gray">
            <a:xfrm>
              <a:off x="459506" y="1866405"/>
              <a:ext cx="11277600" cy="4533900"/>
            </a:xfrm>
            <a:custGeom>
              <a:avLst/>
              <a:gdLst/>
              <a:ahLst/>
              <a:cxnLst/>
              <a:rect l="0" t="0" r="r" b="b"/>
              <a:pathLst>
                <a:path w="7104" h="2856">
                  <a:moveTo>
                    <a:pt x="0" y="0"/>
                  </a:moveTo>
                  <a:lnTo>
                    <a:pt x="0" y="2856"/>
                  </a:lnTo>
                  <a:lnTo>
                    <a:pt x="7104" y="2856"/>
                  </a:lnTo>
                  <a:lnTo>
                    <a:pt x="7104" y="1"/>
                  </a:lnTo>
                  <a:lnTo>
                    <a:pt x="7104" y="1"/>
                  </a:lnTo>
                  <a:lnTo>
                    <a:pt x="6943" y="26"/>
                  </a:lnTo>
                  <a:lnTo>
                    <a:pt x="6782" y="50"/>
                  </a:lnTo>
                  <a:lnTo>
                    <a:pt x="6621" y="73"/>
                  </a:lnTo>
                  <a:lnTo>
                    <a:pt x="6459" y="93"/>
                  </a:lnTo>
                  <a:lnTo>
                    <a:pt x="6298" y="113"/>
                  </a:lnTo>
                  <a:lnTo>
                    <a:pt x="6136" y="132"/>
                  </a:lnTo>
                  <a:lnTo>
                    <a:pt x="5976" y="148"/>
                  </a:lnTo>
                  <a:lnTo>
                    <a:pt x="5814" y="163"/>
                  </a:lnTo>
                  <a:lnTo>
                    <a:pt x="5653" y="177"/>
                  </a:lnTo>
                  <a:lnTo>
                    <a:pt x="5494" y="189"/>
                  </a:lnTo>
                  <a:lnTo>
                    <a:pt x="5334" y="201"/>
                  </a:lnTo>
                  <a:lnTo>
                    <a:pt x="5175" y="211"/>
                  </a:lnTo>
                  <a:lnTo>
                    <a:pt x="5017" y="219"/>
                  </a:lnTo>
                  <a:lnTo>
                    <a:pt x="4859" y="227"/>
                  </a:lnTo>
                  <a:lnTo>
                    <a:pt x="4703" y="234"/>
                  </a:lnTo>
                  <a:lnTo>
                    <a:pt x="4548" y="239"/>
                  </a:lnTo>
                  <a:lnTo>
                    <a:pt x="4393" y="243"/>
                  </a:lnTo>
                  <a:lnTo>
                    <a:pt x="4240" y="247"/>
                  </a:lnTo>
                  <a:lnTo>
                    <a:pt x="4088" y="249"/>
                  </a:lnTo>
                  <a:lnTo>
                    <a:pt x="3937" y="251"/>
                  </a:lnTo>
                  <a:lnTo>
                    <a:pt x="3788" y="252"/>
                  </a:lnTo>
                  <a:lnTo>
                    <a:pt x="3640" y="251"/>
                  </a:lnTo>
                  <a:lnTo>
                    <a:pt x="3494" y="251"/>
                  </a:lnTo>
                  <a:lnTo>
                    <a:pt x="3349" y="249"/>
                  </a:lnTo>
                  <a:lnTo>
                    <a:pt x="3207" y="246"/>
                  </a:lnTo>
                  <a:lnTo>
                    <a:pt x="3066" y="243"/>
                  </a:lnTo>
                  <a:lnTo>
                    <a:pt x="2928" y="240"/>
                  </a:lnTo>
                  <a:lnTo>
                    <a:pt x="2791" y="235"/>
                  </a:lnTo>
                  <a:lnTo>
                    <a:pt x="2656" y="230"/>
                  </a:lnTo>
                  <a:lnTo>
                    <a:pt x="2524" y="225"/>
                  </a:lnTo>
                  <a:lnTo>
                    <a:pt x="2266" y="212"/>
                  </a:lnTo>
                  <a:lnTo>
                    <a:pt x="2019" y="198"/>
                  </a:lnTo>
                  <a:lnTo>
                    <a:pt x="1782" y="183"/>
                  </a:lnTo>
                  <a:lnTo>
                    <a:pt x="1557" y="167"/>
                  </a:lnTo>
                  <a:lnTo>
                    <a:pt x="1343" y="150"/>
                  </a:lnTo>
                  <a:lnTo>
                    <a:pt x="1144" y="132"/>
                  </a:lnTo>
                  <a:lnTo>
                    <a:pt x="957" y="114"/>
                  </a:lnTo>
                  <a:lnTo>
                    <a:pt x="785" y="96"/>
                  </a:lnTo>
                  <a:lnTo>
                    <a:pt x="627" y="79"/>
                  </a:lnTo>
                  <a:lnTo>
                    <a:pt x="487" y="63"/>
                  </a:lnTo>
                  <a:lnTo>
                    <a:pt x="361" y="48"/>
                  </a:lnTo>
                  <a:lnTo>
                    <a:pt x="254" y="35"/>
                  </a:lnTo>
                  <a:lnTo>
                    <a:pt x="165" y="23"/>
                  </a:lnTo>
                  <a:lnTo>
                    <a:pt x="42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" name="Freeform 5">
              <a:extLst>
                <a:ext uri="{FF2B5EF4-FFF2-40B4-BE49-F238E27FC236}">
                  <a16:creationId xmlns:a16="http://schemas.microsoft.com/office/drawing/2014/main" id="{52DCAE0E-B8DE-4C42-A48F-FA0C8345AC9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1" name="Rectangle 20">
            <a:extLst>
              <a:ext uri="{FF2B5EF4-FFF2-40B4-BE49-F238E27FC236}">
                <a16:creationId xmlns:a16="http://schemas.microsoft.com/office/drawing/2014/main" id="{59647F54-801D-44AB-8284-EDDFF77631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761413" cy="706964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3600"/>
              <a:t>Health Care Power-of-Attorney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689" b="-1"/>
          <a:stretch/>
        </p:blipFill>
        <p:spPr>
          <a:xfrm>
            <a:off x="1151467" y="2775951"/>
            <a:ext cx="4345024" cy="3067163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980954" y="2603500"/>
            <a:ext cx="5211979" cy="3416300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Ability to access health care information</a:t>
            </a:r>
          </a:p>
          <a:p>
            <a:r>
              <a:rPr lang="en-US"/>
              <a:t>Waive HIPAA (Health Insurance Portability and Accountability Act)</a:t>
            </a:r>
          </a:p>
          <a:p>
            <a:r>
              <a:rPr lang="en-US"/>
              <a:t>Ability to make medical decisions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83814D0-D15A-DAB7-6A2E-A94D7E278C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61110" y="6391838"/>
            <a:ext cx="4540729" cy="304801"/>
          </a:xfrm>
        </p:spPr>
        <p:txBody>
          <a:bodyPr/>
          <a:lstStyle/>
          <a:p>
            <a:r>
              <a:rPr lang="en-US" dirty="0"/>
              <a:t>www.bgelderlaw.com/sides (c)2025, Bluegrass </a:t>
            </a:r>
            <a:r>
              <a:rPr lang="en-US" dirty="0" err="1"/>
              <a:t>Elderlaw</a:t>
            </a:r>
            <a:r>
              <a:rPr lang="en-US" dirty="0"/>
              <a:t>, PLLC</a:t>
            </a:r>
          </a:p>
        </p:txBody>
      </p:sp>
    </p:spTree>
    <p:extLst>
      <p:ext uri="{BB962C8B-B14F-4D97-AF65-F5344CB8AC3E}">
        <p14:creationId xmlns:p14="http://schemas.microsoft.com/office/powerpoint/2010/main" val="395691606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>
            <a:extLst>
              <a:ext uri="{FF2B5EF4-FFF2-40B4-BE49-F238E27FC236}">
                <a16:creationId xmlns:a16="http://schemas.microsoft.com/office/drawing/2014/main" id="{FAEF28A3-012D-4640-B8B8-1EF6EAF7233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6" name="Rectangle 9">
              <a:extLst>
                <a:ext uri="{FF2B5EF4-FFF2-40B4-BE49-F238E27FC236}">
                  <a16:creationId xmlns:a16="http://schemas.microsoft.com/office/drawing/2014/main" id="{F3B2F1C2-14D3-4A53-B329-323795BCFD5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11" name="Oval 10">
              <a:extLst>
                <a:ext uri="{FF2B5EF4-FFF2-40B4-BE49-F238E27FC236}">
                  <a16:creationId xmlns:a16="http://schemas.microsoft.com/office/drawing/2014/main" id="{194E879E-1515-4211-8F1B-B68A92B2C20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7" name="Oval 11">
              <a:extLst>
                <a:ext uri="{FF2B5EF4-FFF2-40B4-BE49-F238E27FC236}">
                  <a16:creationId xmlns:a16="http://schemas.microsoft.com/office/drawing/2014/main" id="{F7137E7D-1F4E-498A-97D1-0E1FE6FC6F9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91375183-B6E5-43E0-B28F-39EC9083853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267F36BD-A8AF-4304-A662-1007CC1748D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15" name="Oval 14">
              <a:extLst>
                <a:ext uri="{FF2B5EF4-FFF2-40B4-BE49-F238E27FC236}">
                  <a16:creationId xmlns:a16="http://schemas.microsoft.com/office/drawing/2014/main" id="{15D9095F-2809-4A90-A032-250AC21C352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16" name="Freeform 5">
              <a:extLst>
                <a:ext uri="{FF2B5EF4-FFF2-40B4-BE49-F238E27FC236}">
                  <a16:creationId xmlns:a16="http://schemas.microsoft.com/office/drawing/2014/main" id="{9027D7BF-C282-4477-A406-245C3F26521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gray">
            <a:xfrm rot="21010068">
              <a:off x="8490951" y="179751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" name="Freeform 5">
              <a:extLst>
                <a:ext uri="{FF2B5EF4-FFF2-40B4-BE49-F238E27FC236}">
                  <a16:creationId xmlns:a16="http://schemas.microsoft.com/office/drawing/2014/main" id="{AC3C43D8-426E-472E-A8E8-C41BF7A876B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gray">
            <a:xfrm>
              <a:off x="459506" y="1866405"/>
              <a:ext cx="11277600" cy="4533900"/>
            </a:xfrm>
            <a:custGeom>
              <a:avLst/>
              <a:gdLst/>
              <a:ahLst/>
              <a:cxnLst/>
              <a:rect l="0" t="0" r="r" b="b"/>
              <a:pathLst>
                <a:path w="7104" h="2856">
                  <a:moveTo>
                    <a:pt x="0" y="0"/>
                  </a:moveTo>
                  <a:lnTo>
                    <a:pt x="0" y="2856"/>
                  </a:lnTo>
                  <a:lnTo>
                    <a:pt x="7104" y="2856"/>
                  </a:lnTo>
                  <a:lnTo>
                    <a:pt x="7104" y="1"/>
                  </a:lnTo>
                  <a:lnTo>
                    <a:pt x="7104" y="1"/>
                  </a:lnTo>
                  <a:lnTo>
                    <a:pt x="6943" y="26"/>
                  </a:lnTo>
                  <a:lnTo>
                    <a:pt x="6782" y="50"/>
                  </a:lnTo>
                  <a:lnTo>
                    <a:pt x="6621" y="73"/>
                  </a:lnTo>
                  <a:lnTo>
                    <a:pt x="6459" y="93"/>
                  </a:lnTo>
                  <a:lnTo>
                    <a:pt x="6298" y="113"/>
                  </a:lnTo>
                  <a:lnTo>
                    <a:pt x="6136" y="132"/>
                  </a:lnTo>
                  <a:lnTo>
                    <a:pt x="5976" y="148"/>
                  </a:lnTo>
                  <a:lnTo>
                    <a:pt x="5814" y="163"/>
                  </a:lnTo>
                  <a:lnTo>
                    <a:pt x="5653" y="177"/>
                  </a:lnTo>
                  <a:lnTo>
                    <a:pt x="5494" y="189"/>
                  </a:lnTo>
                  <a:lnTo>
                    <a:pt x="5334" y="201"/>
                  </a:lnTo>
                  <a:lnTo>
                    <a:pt x="5175" y="211"/>
                  </a:lnTo>
                  <a:lnTo>
                    <a:pt x="5017" y="219"/>
                  </a:lnTo>
                  <a:lnTo>
                    <a:pt x="4859" y="227"/>
                  </a:lnTo>
                  <a:lnTo>
                    <a:pt x="4703" y="234"/>
                  </a:lnTo>
                  <a:lnTo>
                    <a:pt x="4548" y="239"/>
                  </a:lnTo>
                  <a:lnTo>
                    <a:pt x="4393" y="243"/>
                  </a:lnTo>
                  <a:lnTo>
                    <a:pt x="4240" y="247"/>
                  </a:lnTo>
                  <a:lnTo>
                    <a:pt x="4088" y="249"/>
                  </a:lnTo>
                  <a:lnTo>
                    <a:pt x="3937" y="251"/>
                  </a:lnTo>
                  <a:lnTo>
                    <a:pt x="3788" y="252"/>
                  </a:lnTo>
                  <a:lnTo>
                    <a:pt x="3640" y="251"/>
                  </a:lnTo>
                  <a:lnTo>
                    <a:pt x="3494" y="251"/>
                  </a:lnTo>
                  <a:lnTo>
                    <a:pt x="3349" y="249"/>
                  </a:lnTo>
                  <a:lnTo>
                    <a:pt x="3207" y="246"/>
                  </a:lnTo>
                  <a:lnTo>
                    <a:pt x="3066" y="243"/>
                  </a:lnTo>
                  <a:lnTo>
                    <a:pt x="2928" y="240"/>
                  </a:lnTo>
                  <a:lnTo>
                    <a:pt x="2791" y="235"/>
                  </a:lnTo>
                  <a:lnTo>
                    <a:pt x="2656" y="230"/>
                  </a:lnTo>
                  <a:lnTo>
                    <a:pt x="2524" y="225"/>
                  </a:lnTo>
                  <a:lnTo>
                    <a:pt x="2266" y="212"/>
                  </a:lnTo>
                  <a:lnTo>
                    <a:pt x="2019" y="198"/>
                  </a:lnTo>
                  <a:lnTo>
                    <a:pt x="1782" y="183"/>
                  </a:lnTo>
                  <a:lnTo>
                    <a:pt x="1557" y="167"/>
                  </a:lnTo>
                  <a:lnTo>
                    <a:pt x="1343" y="150"/>
                  </a:lnTo>
                  <a:lnTo>
                    <a:pt x="1144" y="132"/>
                  </a:lnTo>
                  <a:lnTo>
                    <a:pt x="957" y="114"/>
                  </a:lnTo>
                  <a:lnTo>
                    <a:pt x="785" y="96"/>
                  </a:lnTo>
                  <a:lnTo>
                    <a:pt x="627" y="79"/>
                  </a:lnTo>
                  <a:lnTo>
                    <a:pt x="487" y="63"/>
                  </a:lnTo>
                  <a:lnTo>
                    <a:pt x="361" y="48"/>
                  </a:lnTo>
                  <a:lnTo>
                    <a:pt x="254" y="35"/>
                  </a:lnTo>
                  <a:lnTo>
                    <a:pt x="165" y="23"/>
                  </a:lnTo>
                  <a:lnTo>
                    <a:pt x="42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" name="Freeform 5">
              <a:extLst>
                <a:ext uri="{FF2B5EF4-FFF2-40B4-BE49-F238E27FC236}">
                  <a16:creationId xmlns:a16="http://schemas.microsoft.com/office/drawing/2014/main" id="{52DCAE0E-B8DE-4C42-A48F-FA0C8345AC9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0" name="Rectangle 19">
            <a:extLst>
              <a:ext uri="{FF2B5EF4-FFF2-40B4-BE49-F238E27FC236}">
                <a16:creationId xmlns:a16="http://schemas.microsoft.com/office/drawing/2014/main" id="{59647F54-801D-44AB-8284-EDDFF77631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 useBgFill="1">
        <p:nvSpPr>
          <p:cNvPr id="22" name="Rectangle 21">
            <a:extLst>
              <a:ext uri="{FF2B5EF4-FFF2-40B4-BE49-F238E27FC236}">
                <a16:creationId xmlns:a16="http://schemas.microsoft.com/office/drawing/2014/main" id="{6E0488BA-180E-40D8-8350-4B179179556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 descr="People holding hands">
            <a:extLst>
              <a:ext uri="{FF2B5EF4-FFF2-40B4-BE49-F238E27FC236}">
                <a16:creationId xmlns:a16="http://schemas.microsoft.com/office/drawing/2014/main" id="{47904B14-C9E1-6679-AC74-8E398BCE510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alphaModFix amt="40000"/>
          </a:blip>
          <a:srcRect t="13883" b="1848"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9684760" cy="2034150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>
              <a:lnSpc>
                <a:spcPct val="90000"/>
              </a:lnSpc>
            </a:pPr>
            <a:r>
              <a:rPr lang="en-US" sz="3600">
                <a:solidFill>
                  <a:schemeClr val="tx1"/>
                </a:solidFill>
              </a:rPr>
              <a:t>Living Wills</a:t>
            </a:r>
            <a:br>
              <a:rPr lang="en-US" sz="3600">
                <a:solidFill>
                  <a:schemeClr val="tx1"/>
                </a:solidFill>
              </a:rPr>
            </a:br>
            <a:r>
              <a:rPr lang="en-US" sz="3600">
                <a:solidFill>
                  <a:schemeClr val="tx1"/>
                </a:solidFill>
              </a:rPr>
              <a:t>AKA “Advanced Directives”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54954" y="2603500"/>
            <a:ext cx="8825659" cy="3416300"/>
          </a:xfrm>
        </p:spPr>
        <p:txBody>
          <a:bodyPr vert="horz" lIns="91440" tIns="45720" rIns="91440" bIns="45720" rtlCol="0">
            <a:normAutofit/>
          </a:bodyPr>
          <a:lstStyle/>
          <a:p>
            <a:r>
              <a:rPr lang="en-US">
                <a:solidFill>
                  <a:schemeClr val="tx1"/>
                </a:solidFill>
              </a:rPr>
              <a:t>Indicate preferences about treatment, care, and end-of-life wishes</a:t>
            </a:r>
          </a:p>
          <a:p>
            <a:pPr lvl="1"/>
            <a:r>
              <a:rPr lang="en-US">
                <a:solidFill>
                  <a:schemeClr val="tx1"/>
                </a:solidFill>
              </a:rPr>
              <a:t>Refuse or request life prolonging treatment</a:t>
            </a:r>
          </a:p>
          <a:p>
            <a:pPr lvl="1"/>
            <a:r>
              <a:rPr lang="en-US">
                <a:solidFill>
                  <a:schemeClr val="tx1"/>
                </a:solidFill>
              </a:rPr>
              <a:t>Refuse or request artificial feeding or hydration (feeding tube)</a:t>
            </a:r>
          </a:p>
          <a:p>
            <a:pPr lvl="1"/>
            <a:r>
              <a:rPr lang="en-US">
                <a:solidFill>
                  <a:schemeClr val="tx1"/>
                </a:solidFill>
              </a:rPr>
              <a:t>Organ donation</a:t>
            </a:r>
          </a:p>
          <a:p>
            <a:r>
              <a:rPr lang="en-US">
                <a:solidFill>
                  <a:schemeClr val="tx1"/>
                </a:solidFill>
              </a:rPr>
              <a:t>Family member and health care providers should have a copy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7CD9996-3EED-0DAD-C164-F0CA5123B5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61110" y="6391838"/>
            <a:ext cx="4267264" cy="304801"/>
          </a:xfrm>
        </p:spPr>
        <p:txBody>
          <a:bodyPr/>
          <a:lstStyle/>
          <a:p>
            <a:r>
              <a:rPr lang="en-US" dirty="0"/>
              <a:t>www.bgelderlaw.com/slides (c)2025, Bluegrass </a:t>
            </a:r>
            <a:r>
              <a:rPr lang="en-US" dirty="0" err="1"/>
              <a:t>Elderlaw</a:t>
            </a:r>
            <a:r>
              <a:rPr lang="en-US" dirty="0"/>
              <a:t>, PLLC</a:t>
            </a:r>
          </a:p>
        </p:txBody>
      </p:sp>
    </p:spTree>
    <p:extLst>
      <p:ext uri="{BB962C8B-B14F-4D97-AF65-F5344CB8AC3E}">
        <p14:creationId xmlns:p14="http://schemas.microsoft.com/office/powerpoint/2010/main" val="147356556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on Boardroom">
  <a:themeElements>
    <a:clrScheme name="Green Yellow">
      <a:dk1>
        <a:sysClr val="windowText" lastClr="000000"/>
      </a:dk1>
      <a:lt1>
        <a:sysClr val="window" lastClr="FFFFFF"/>
      </a:lt1>
      <a:dk2>
        <a:srgbClr val="455F51"/>
      </a:dk2>
      <a:lt2>
        <a:srgbClr val="E2DFCC"/>
      </a:lt2>
      <a:accent1>
        <a:srgbClr val="99CB38"/>
      </a:accent1>
      <a:accent2>
        <a:srgbClr val="63A537"/>
      </a:accent2>
      <a:accent3>
        <a:srgbClr val="37A76F"/>
      </a:accent3>
      <a:accent4>
        <a:srgbClr val="44C1A3"/>
      </a:accent4>
      <a:accent5>
        <a:srgbClr val="4EB3CF"/>
      </a:accent5>
      <a:accent6>
        <a:srgbClr val="51C3F9"/>
      </a:accent6>
      <a:hlink>
        <a:srgbClr val="EE7B08"/>
      </a:hlink>
      <a:folHlink>
        <a:srgbClr val="977B2D"/>
      </a:folHlink>
    </a:clrScheme>
    <a:fontScheme name="Ion Boardroom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on Boardroom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hueMod val="124000"/>
                <a:satMod val="148000"/>
                <a:lumMod val="124000"/>
              </a:schemeClr>
            </a:gs>
            <a:gs pos="100000">
              <a:schemeClr val="phClr">
                <a:shade val="76000"/>
                <a:hueMod val="89000"/>
                <a:satMod val="164000"/>
                <a:lumMod val="5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91000"/>
                <a:satMod val="164000"/>
                <a:lumMod val="74000"/>
              </a:schemeClr>
              <a:schemeClr val="phClr">
                <a:hueMod val="124000"/>
                <a:satMod val="140000"/>
                <a:lumMod val="14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 Boardroom" id="{FC33163D-4339-46B1-8EED-24C834239D99}" vid="{B8502691-933B-45FE-8764-BA278511EF27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4050f24f-5f19-42fa-8d8b-8616260d4cf1" xsi:nil="true"/>
    <lcf76f155ced4ddcb4097134ff3c332f xmlns="d2afb04d-bb83-46eb-8edd-28e946bbf53a">
      <Terms xmlns="http://schemas.microsoft.com/office/infopath/2007/PartnerControls"/>
    </lcf76f155ced4ddcb4097134ff3c332f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393AEBBFFB16C4CA7DC6C06733C6285" ma:contentTypeVersion="15" ma:contentTypeDescription="Create a new document." ma:contentTypeScope="" ma:versionID="1872ef2812222a46e8060cd7ac1ab900">
  <xsd:schema xmlns:xsd="http://www.w3.org/2001/XMLSchema" xmlns:xs="http://www.w3.org/2001/XMLSchema" xmlns:p="http://schemas.microsoft.com/office/2006/metadata/properties" xmlns:ns2="d2afb04d-bb83-46eb-8edd-28e946bbf53a" xmlns:ns3="4050f24f-5f19-42fa-8d8b-8616260d4cf1" targetNamespace="http://schemas.microsoft.com/office/2006/metadata/properties" ma:root="true" ma:fieldsID="e80884dcc848a1f25bc92643c4b9f97c" ns2:_="" ns3:_="">
    <xsd:import namespace="d2afb04d-bb83-46eb-8edd-28e946bbf53a"/>
    <xsd:import namespace="4050f24f-5f19-42fa-8d8b-8616260d4cf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GenerationTime" minOccurs="0"/>
                <xsd:element ref="ns2:MediaServiceEventHashCode" minOccurs="0"/>
                <xsd:element ref="ns2:MediaServiceLocation" minOccurs="0"/>
                <xsd:element ref="ns2:MediaServiceOCR" minOccurs="0"/>
                <xsd:element ref="ns2:MediaServiceObjectDetectorVersions" minOccurs="0"/>
                <xsd:element ref="ns3:SharedWithUsers" minOccurs="0"/>
                <xsd:element ref="ns3:SharedWithDetail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2afb04d-bb83-46eb-8edd-28e946bbf53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description="" ma:hidden="true" ma:indexed="true" ma:internalName="MediaServiceDateTaken" ma:readOnly="true">
      <xsd:simpleType>
        <xsd:restriction base="dms:Text"/>
      </xsd:simpleType>
    </xsd:element>
    <xsd:element name="MediaLengthInSeconds" ma:index="11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3" nillable="true" ma:taxonomy="true" ma:internalName="lcf76f155ced4ddcb4097134ff3c332f" ma:taxonomyFieldName="MediaServiceImageTags" ma:displayName="Image Tags" ma:readOnly="false" ma:fieldId="{5cf76f15-5ced-4ddc-b409-7134ff3c332f}" ma:taxonomyMulti="true" ma:sspId="949cea73-66d1-4609-a8c7-f163673e39b8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7" nillable="true" ma:displayName="Location" ma:description="" ma:indexed="true" ma:internalName="MediaServiceLocation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ObjectDetectorVersions" ma:index="19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2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050f24f-5f19-42fa-8d8b-8616260d4cf1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a8e1658e-c178-48a3-96ca-e5e595657ea5}" ma:internalName="TaxCatchAll" ma:showField="CatchAllData" ma:web="4050f24f-5f19-42fa-8d8b-8616260d4cf1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2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83540146-3B1F-4819-9936-D88BFE57AFFF}">
  <ds:schemaRefs>
    <ds:schemaRef ds:uri="4050f24f-5f19-42fa-8d8b-8616260d4cf1"/>
    <ds:schemaRef ds:uri="d2afb04d-bb83-46eb-8edd-28e946bbf53a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7019001A-385D-4BFA-92FB-75DF0178E09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2afb04d-bb83-46eb-8edd-28e946bbf53a"/>
    <ds:schemaRef ds:uri="4050f24f-5f19-42fa-8d8b-8616260d4cf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C604746A-ADD0-400E-BF81-298488B46B4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</TotalTime>
  <Words>1312</Words>
  <Application>Microsoft Office PowerPoint</Application>
  <PresentationFormat>Widescreen</PresentationFormat>
  <Paragraphs>137</Paragraphs>
  <Slides>21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6" baseType="lpstr">
      <vt:lpstr>Arial</vt:lpstr>
      <vt:lpstr>Calibri</vt:lpstr>
      <vt:lpstr>Century Gothic</vt:lpstr>
      <vt:lpstr>Wingdings 3</vt:lpstr>
      <vt:lpstr>Ion Boardroom</vt:lpstr>
      <vt:lpstr>Future Planning: Implementing Your Legal, Financial and Health Care Goals</vt:lpstr>
      <vt:lpstr>Objectives </vt:lpstr>
      <vt:lpstr>Why Plan Now? </vt:lpstr>
      <vt:lpstr>Let’s Talk About “Competency”</vt:lpstr>
      <vt:lpstr>5 Important Documents You Need</vt:lpstr>
      <vt:lpstr>Powers-of-Attorney</vt:lpstr>
      <vt:lpstr>Contents of Legal and Financial POA</vt:lpstr>
      <vt:lpstr>Health Care Power-of-Attorney</vt:lpstr>
      <vt:lpstr>Living Wills AKA “Advanced Directives”</vt:lpstr>
      <vt:lpstr>Bonus Document: MOST Form</vt:lpstr>
      <vt:lpstr>Last Will and Testament</vt:lpstr>
      <vt:lpstr>Probate in Kentucky</vt:lpstr>
      <vt:lpstr>A Note About Trusts</vt:lpstr>
      <vt:lpstr>Quick Note: Guardianship and Conservatorship</vt:lpstr>
      <vt:lpstr>Bonus Document: Funeral Planning Declaration</vt:lpstr>
      <vt:lpstr>Final Notes on Legal Planning </vt:lpstr>
      <vt:lpstr>Payment Sources</vt:lpstr>
      <vt:lpstr>Medicare vs. Medicaid</vt:lpstr>
      <vt:lpstr>Medicaid Basics</vt:lpstr>
      <vt:lpstr>Conclusion: Plan Now</vt:lpstr>
      <vt:lpstr>Contact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Legal and Financial planning</dc:title>
  <dc:creator>Mary Patton</dc:creator>
  <cp:lastModifiedBy>Kiser, Roberta (LRC)</cp:lastModifiedBy>
  <cp:revision>2</cp:revision>
  <cp:lastPrinted>2020-02-24T14:35:05Z</cp:lastPrinted>
  <dcterms:created xsi:type="dcterms:W3CDTF">2019-11-14T13:51:14Z</dcterms:created>
  <dcterms:modified xsi:type="dcterms:W3CDTF">2025-05-30T19:23:27Z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Order">
    <vt:lpwstr>31834800.0000000</vt:lpwstr>
  </property>
  <property fmtid="{D5CDD505-2E9C-101B-9397-08002B2CF9AE}" pid="3" name="ContentTypeId">
    <vt:lpwstr>0x0101005393AEBBFFB16C4CA7DC6C06733C6285</vt:lpwstr>
  </property>
  <property fmtid="{D5CDD505-2E9C-101B-9397-08002B2CF9AE}" pid="4" name="MediaServiceImageTags">
    <vt:lpwstr/>
  </property>
</Properties>
</file>