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26"/>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4" r:id="rId17"/>
    <p:sldId id="275" r:id="rId18"/>
    <p:sldId id="276" r:id="rId19"/>
    <p:sldId id="277" r:id="rId20"/>
    <p:sldId id="278" r:id="rId21"/>
    <p:sldId id="279" r:id="rId22"/>
    <p:sldId id="280" r:id="rId23"/>
    <p:sldId id="281" r:id="rId24"/>
    <p:sldId id="28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AA92F24-F8A7-4BEC-8723-7D1F379C8F08}">
          <p14:sldIdLst>
            <p14:sldId id="258"/>
            <p14:sldId id="259"/>
            <p14:sldId id="260"/>
            <p14:sldId id="261"/>
            <p14:sldId id="262"/>
            <p14:sldId id="263"/>
            <p14:sldId id="264"/>
            <p14:sldId id="265"/>
            <p14:sldId id="266"/>
            <p14:sldId id="267"/>
            <p14:sldId id="268"/>
            <p14:sldId id="269"/>
            <p14:sldId id="270"/>
            <p14:sldId id="271"/>
            <p14:sldId id="272"/>
            <p14:sldId id="274"/>
            <p14:sldId id="275"/>
            <p14:sldId id="276"/>
            <p14:sldId id="277"/>
            <p14:sldId id="278"/>
            <p14:sldId id="279"/>
            <p14:sldId id="280"/>
            <p14:sldId id="281"/>
            <p14:sldId id="28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E2A"/>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AD7491-4C4F-4E4C-B8B3-5F2F6876E6C6}" v="3098" dt="2025-05-29T15:08:09.3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7" d="100"/>
          <a:sy n="107" d="100"/>
        </p:scale>
        <p:origin x="750" y="10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078E72-D14F-41C5-B7AC-9A3FCE4E2B12}" type="datetimeFigureOut">
              <a:rPr lang="en-US" smtClean="0"/>
              <a:t>5/30/2025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BBCD9-73E4-46FA-A744-88D3F83893B1}" type="slidenum">
              <a:rPr lang="en-US" smtClean="0"/>
              <a:t>‹#›</a:t>
            </a:fld>
            <a:endParaRPr lang="en-US"/>
          </a:p>
        </p:txBody>
      </p:sp>
    </p:spTree>
    <p:extLst>
      <p:ext uri="{BB962C8B-B14F-4D97-AF65-F5344CB8AC3E}">
        <p14:creationId xmlns:p14="http://schemas.microsoft.com/office/powerpoint/2010/main" val="71975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BBBCD9-73E4-46FA-A744-88D3F83893B1}" type="slidenum">
              <a:rPr lang="en-US" smtClean="0"/>
              <a:t>1</a:t>
            </a:fld>
            <a:endParaRPr lang="en-US"/>
          </a:p>
        </p:txBody>
      </p:sp>
    </p:spTree>
    <p:extLst>
      <p:ext uri="{BB962C8B-B14F-4D97-AF65-F5344CB8AC3E}">
        <p14:creationId xmlns:p14="http://schemas.microsoft.com/office/powerpoint/2010/main" val="1835041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0F8CF-692C-4963-8B5E-D1C0928CF160}"/>
              </a:ext>
            </a:extLst>
          </p:cNvPr>
          <p:cNvSpPr>
            <a:spLocks noGrp="1"/>
          </p:cNvSpPr>
          <p:nvPr>
            <p:ph type="ctrTitle"/>
          </p:nvPr>
        </p:nvSpPr>
        <p:spPr>
          <a:xfrm>
            <a:off x="1429612" y="1013984"/>
            <a:ext cx="7714388" cy="3260635"/>
          </a:xfrm>
        </p:spPr>
        <p:txBody>
          <a:bodyPr anchor="b"/>
          <a:lstStyle>
            <a:lvl1pPr algn="l">
              <a:defRPr sz="2800"/>
            </a:lvl1pPr>
          </a:lstStyle>
          <a:p>
            <a:r>
              <a:rPr lang="en-US" dirty="0"/>
              <a:t>Click to edit Master title style</a:t>
            </a:r>
          </a:p>
        </p:txBody>
      </p:sp>
      <p:sp>
        <p:nvSpPr>
          <p:cNvPr id="3" name="Subtitle 2">
            <a:extLst>
              <a:ext uri="{FF2B5EF4-FFF2-40B4-BE49-F238E27FC236}">
                <a16:creationId xmlns:a16="http://schemas.microsoft.com/office/drawing/2014/main" id="{9F419655-1613-4CC0-BBE9-BD2CB2C3C766}"/>
              </a:ext>
            </a:extLst>
          </p:cNvPr>
          <p:cNvSpPr>
            <a:spLocks noGrp="1"/>
          </p:cNvSpPr>
          <p:nvPr>
            <p:ph type="subTitle" idx="1"/>
          </p:nvPr>
        </p:nvSpPr>
        <p:spPr>
          <a:xfrm>
            <a:off x="1429612" y="4848464"/>
            <a:ext cx="7714388" cy="1085849"/>
          </a:xfrm>
        </p:spPr>
        <p:txBody>
          <a:bodyPr>
            <a:norm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0267FFF-6BC4-4DF0-BC55-B2C3BFD8ED12}"/>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5" name="Footer Placeholder 4">
            <a:extLst>
              <a:ext uri="{FF2B5EF4-FFF2-40B4-BE49-F238E27FC236}">
                <a16:creationId xmlns:a16="http://schemas.microsoft.com/office/drawing/2014/main" id="{D6389830-A1B7-484B-832C-F64A558BDF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A8F727-72C8-47A9-8E54-AD84590286F9}"/>
              </a:ext>
            </a:extLst>
          </p:cNvPr>
          <p:cNvSpPr>
            <a:spLocks noGrp="1"/>
          </p:cNvSpPr>
          <p:nvPr>
            <p:ph type="sldNum" sz="quarter" idx="12"/>
          </p:nvPr>
        </p:nvSpPr>
        <p:spPr/>
        <p:txBody>
          <a:bodyPr/>
          <a:lstStyle/>
          <a:p>
            <a:fld id="{EFE71E98-A417-4ECC-ACEB-C0490C20DB04}" type="slidenum">
              <a:rPr lang="en-US" smtClean="0"/>
              <a:t>‹#›</a:t>
            </a:fld>
            <a:endParaRPr lang="en-US"/>
          </a:p>
        </p:txBody>
      </p:sp>
      <p:cxnSp>
        <p:nvCxnSpPr>
          <p:cNvPr id="7" name="Straight Connector 6">
            <a:extLst>
              <a:ext uri="{FF2B5EF4-FFF2-40B4-BE49-F238E27FC236}">
                <a16:creationId xmlns:a16="http://schemas.microsoft.com/office/drawing/2014/main" id="{AEED5540-64E5-4258-ABA4-753F07B71B38}"/>
              </a:ext>
            </a:extLst>
          </p:cNvPr>
          <p:cNvCxnSpPr>
            <a:cxnSpLocks/>
          </p:cNvCxnSpPr>
          <p:nvPr/>
        </p:nvCxnSpPr>
        <p:spPr>
          <a:xfrm>
            <a:off x="1524000" y="4571506"/>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0165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A5DE-E5C6-4DB9-AD28-8F1EAC6F5513}"/>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4363E08E-9B2D-4740-9AC6-D5E1CFB95FC6}"/>
              </a:ext>
            </a:extLst>
          </p:cNvPr>
          <p:cNvSpPr>
            <a:spLocks noGrp="1"/>
          </p:cNvSpPr>
          <p:nvPr>
            <p:ph type="body" orient="vert" idx="1"/>
          </p:nvPr>
        </p:nvSpPr>
        <p:spPr>
          <a:xfrm>
            <a:off x="1429566" y="2229957"/>
            <a:ext cx="9238434" cy="3866043"/>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E4E3736-E8AA-4F58-9D3A-27050B287F9D}"/>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5" name="Footer Placeholder 4">
            <a:extLst>
              <a:ext uri="{FF2B5EF4-FFF2-40B4-BE49-F238E27FC236}">
                <a16:creationId xmlns:a16="http://schemas.microsoft.com/office/drawing/2014/main" id="{1DE95E84-15BC-478B-9DAB-15025867B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9D98F-E0A8-4254-A957-7F17811D017E}"/>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669694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DE70F5-2276-4F91-9FC2-8DA4B528814A}"/>
              </a:ext>
            </a:extLst>
          </p:cNvPr>
          <p:cNvSpPr>
            <a:spLocks noGrp="1"/>
          </p:cNvSpPr>
          <p:nvPr>
            <p:ph type="title" orient="vert"/>
          </p:nvPr>
        </p:nvSpPr>
        <p:spPr>
          <a:xfrm>
            <a:off x="9144000" y="1467699"/>
            <a:ext cx="1758461" cy="4628301"/>
          </a:xfrm>
        </p:spPr>
        <p:txBody>
          <a:bodyPr vert="eaVert"/>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D21856C5-C2FD-45E4-A631-AC06B5495BEA}"/>
              </a:ext>
            </a:extLst>
          </p:cNvPr>
          <p:cNvSpPr>
            <a:spLocks noGrp="1"/>
          </p:cNvSpPr>
          <p:nvPr>
            <p:ph type="body" orient="vert" idx="1"/>
          </p:nvPr>
        </p:nvSpPr>
        <p:spPr>
          <a:xfrm>
            <a:off x="1182312" y="1467699"/>
            <a:ext cx="7839379" cy="4628301"/>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EE336EA-B6DD-4115-9C67-79A24C866ED4}"/>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5" name="Footer Placeholder 4">
            <a:extLst>
              <a:ext uri="{FF2B5EF4-FFF2-40B4-BE49-F238E27FC236}">
                <a16:creationId xmlns:a16="http://schemas.microsoft.com/office/drawing/2014/main" id="{C2EA668B-1DAB-449C-9BA4-7B1572A22B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C6567E-119D-4C98-93FF-73A332803A13}"/>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4293362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EF94C-BCB1-4F4C-AF70-DD2A5C4E3318}"/>
              </a:ext>
            </a:extLst>
          </p:cNvPr>
          <p:cNvSpPr>
            <a:spLocks noGrp="1"/>
          </p:cNvSpPr>
          <p:nvPr>
            <p:ph type="title"/>
          </p:nvPr>
        </p:nvSpPr>
        <p:spPr>
          <a:xfrm>
            <a:off x="1429566" y="1045445"/>
            <a:ext cx="9238434" cy="857559"/>
          </a:xfrm>
        </p:spPr>
        <p:txBody>
          <a:bodyPr anchor="b"/>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8A909B75-A057-44B5-872F-DF01BDC8EA07}"/>
              </a:ext>
            </a:extLst>
          </p:cNvPr>
          <p:cNvSpPr>
            <a:spLocks noGrp="1"/>
          </p:cNvSpPr>
          <p:nvPr>
            <p:ph idx="1"/>
          </p:nvPr>
        </p:nvSpPr>
        <p:spPr>
          <a:xfrm>
            <a:off x="1429566" y="2286000"/>
            <a:ext cx="9238434" cy="381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806260C-3219-4812-88F2-3162D37F293B}"/>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5" name="Footer Placeholder 4">
            <a:extLst>
              <a:ext uri="{FF2B5EF4-FFF2-40B4-BE49-F238E27FC236}">
                <a16:creationId xmlns:a16="http://schemas.microsoft.com/office/drawing/2014/main" id="{F2762B73-9C01-4BE3-A199-782BE6EBA6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761492-EB56-4454-9D2A-8BB94AACB899}"/>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402424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80A128-A52A-402C-865B-1BF08D7F045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00447-3778-4AB7-ACB3-7C2313FE9A47}"/>
              </a:ext>
            </a:extLst>
          </p:cNvPr>
          <p:cNvSpPr>
            <a:spLocks noGrp="1"/>
          </p:cNvSpPr>
          <p:nvPr>
            <p:ph type="title"/>
          </p:nvPr>
        </p:nvSpPr>
        <p:spPr>
          <a:xfrm>
            <a:off x="1421745" y="1287554"/>
            <a:ext cx="8284963" cy="3113064"/>
          </a:xfrm>
        </p:spPr>
        <p:txBody>
          <a:bodyPr anchor="t"/>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F9B910C9-BA3C-4D31-9C62-2C2408591FF2}"/>
              </a:ext>
            </a:extLst>
          </p:cNvPr>
          <p:cNvSpPr>
            <a:spLocks noGrp="1"/>
          </p:cNvSpPr>
          <p:nvPr>
            <p:ph type="body" idx="1"/>
          </p:nvPr>
        </p:nvSpPr>
        <p:spPr>
          <a:xfrm>
            <a:off x="1421744" y="4619707"/>
            <a:ext cx="7722256" cy="1476293"/>
          </a:xfrm>
        </p:spPr>
        <p:txBody>
          <a:bodyPr anchor="b">
            <a:normAutofit/>
          </a:bodyPr>
          <a:lstStyle>
            <a:lvl1pPr marL="0" indent="0">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8742E8A-6B69-406B-A3DF-0A1B76832E0A}"/>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5" name="Footer Placeholder 4">
            <a:extLst>
              <a:ext uri="{FF2B5EF4-FFF2-40B4-BE49-F238E27FC236}">
                <a16:creationId xmlns:a16="http://schemas.microsoft.com/office/drawing/2014/main" id="{64D665CF-4461-4BB8-8F3A-ED1CB1084C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898B27-5EF3-49F4-B3CE-F3CF419AE06E}"/>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504522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F3BA-5AD5-4F15-97B2-E4652D1D4E15}"/>
              </a:ext>
            </a:extLst>
          </p:cNvPr>
          <p:cNvSpPr>
            <a:spLocks noGrp="1"/>
          </p:cNvSpPr>
          <p:nvPr>
            <p:ph type="title"/>
          </p:nvPr>
        </p:nvSpPr>
        <p:spPr>
          <a:xfrm>
            <a:off x="1429566" y="1013411"/>
            <a:ext cx="9238434" cy="889592"/>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EA997B8-1FD3-40E6-A486-256EB41DB70A}"/>
              </a:ext>
            </a:extLst>
          </p:cNvPr>
          <p:cNvSpPr>
            <a:spLocks noGrp="1"/>
          </p:cNvSpPr>
          <p:nvPr>
            <p:ph sz="half" idx="1"/>
          </p:nvPr>
        </p:nvSpPr>
        <p:spPr>
          <a:xfrm>
            <a:off x="1429566" y="2135565"/>
            <a:ext cx="4495800" cy="396043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183F4D8-AA9A-4AF7-86EA-E4D797B98CE9}"/>
              </a:ext>
            </a:extLst>
          </p:cNvPr>
          <p:cNvSpPr>
            <a:spLocks noGrp="1"/>
          </p:cNvSpPr>
          <p:nvPr>
            <p:ph sz="half" idx="2"/>
          </p:nvPr>
        </p:nvSpPr>
        <p:spPr>
          <a:xfrm>
            <a:off x="6172200" y="2135565"/>
            <a:ext cx="4495800" cy="396043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A08823E-BC08-4810-9BFF-35D2EA2AE729}"/>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6" name="Footer Placeholder 5">
            <a:extLst>
              <a:ext uri="{FF2B5EF4-FFF2-40B4-BE49-F238E27FC236}">
                <a16:creationId xmlns:a16="http://schemas.microsoft.com/office/drawing/2014/main" id="{2FDD2BFB-BB2C-4C4A-A6E1-DD223C2BE0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69B2-12F8-4583-8A7F-523C9A3EF09B}"/>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1881760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C717F-84B9-44BA-8DD6-680394AB193E}"/>
              </a:ext>
            </a:extLst>
          </p:cNvPr>
          <p:cNvSpPr>
            <a:spLocks noGrp="1"/>
          </p:cNvSpPr>
          <p:nvPr>
            <p:ph type="title"/>
          </p:nvPr>
        </p:nvSpPr>
        <p:spPr>
          <a:xfrm>
            <a:off x="1429566" y="1079150"/>
            <a:ext cx="9238434" cy="823912"/>
          </a:xfrm>
        </p:spPr>
        <p:txBody>
          <a:bodyPr/>
          <a:lstStyle>
            <a:lvl1pPr>
              <a:defRPr>
                <a:solidFill>
                  <a:schemeClr val="tx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2A1217D6-7448-4625-964F-5D82F65F11F7}"/>
              </a:ext>
            </a:extLst>
          </p:cNvPr>
          <p:cNvSpPr>
            <a:spLocks noGrp="1"/>
          </p:cNvSpPr>
          <p:nvPr>
            <p:ph type="body" idx="1"/>
          </p:nvPr>
        </p:nvSpPr>
        <p:spPr>
          <a:xfrm>
            <a:off x="1429567" y="2013217"/>
            <a:ext cx="4495799" cy="704232"/>
          </a:xfrm>
        </p:spPr>
        <p:txBody>
          <a:bodyPr anchor="b">
            <a:normAutofit/>
          </a:bodyPr>
          <a:lstStyle>
            <a:lvl1pPr marL="0" indent="0">
              <a:lnSpc>
                <a:spcPct val="100000"/>
              </a:lnSpc>
              <a:buNone/>
              <a:defRPr sz="1800" b="0" cap="all" spc="3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53A534C-0B54-4327-99C0-4F0019FD21F6}"/>
              </a:ext>
            </a:extLst>
          </p:cNvPr>
          <p:cNvSpPr>
            <a:spLocks noGrp="1"/>
          </p:cNvSpPr>
          <p:nvPr>
            <p:ph sz="half" idx="2"/>
          </p:nvPr>
        </p:nvSpPr>
        <p:spPr>
          <a:xfrm>
            <a:off x="1429567" y="3048000"/>
            <a:ext cx="4495800" cy="304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389D4A63-0795-4B74-8C11-5FE7944118C7}"/>
              </a:ext>
            </a:extLst>
          </p:cNvPr>
          <p:cNvSpPr>
            <a:spLocks noGrp="1"/>
          </p:cNvSpPr>
          <p:nvPr>
            <p:ph type="body" sz="quarter" idx="3"/>
          </p:nvPr>
        </p:nvSpPr>
        <p:spPr>
          <a:xfrm>
            <a:off x="6172200" y="2013215"/>
            <a:ext cx="4495800" cy="704233"/>
          </a:xfrm>
        </p:spPr>
        <p:txBody>
          <a:bodyPr anchor="b">
            <a:normAutofit/>
          </a:bodyPr>
          <a:lstStyle>
            <a:lvl1pPr marL="0" indent="0">
              <a:lnSpc>
                <a:spcPct val="100000"/>
              </a:lnSpc>
              <a:buNone/>
              <a:defRPr sz="1800" b="0" cap="all" spc="3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23D16F3-F747-441B-9854-27225954DEC4}"/>
              </a:ext>
            </a:extLst>
          </p:cNvPr>
          <p:cNvSpPr>
            <a:spLocks noGrp="1"/>
          </p:cNvSpPr>
          <p:nvPr>
            <p:ph sz="quarter" idx="4"/>
          </p:nvPr>
        </p:nvSpPr>
        <p:spPr>
          <a:xfrm>
            <a:off x="6172200" y="3048000"/>
            <a:ext cx="4495800" cy="304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0E8168E2-6B97-486E-B0E4-4E7F5CDBB5B1}"/>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8" name="Footer Placeholder 7">
            <a:extLst>
              <a:ext uri="{FF2B5EF4-FFF2-40B4-BE49-F238E27FC236}">
                <a16:creationId xmlns:a16="http://schemas.microsoft.com/office/drawing/2014/main" id="{D05D3E2B-2F4E-4347-A8E9-27EB7D0359B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1FC4F5-6876-414E-9E30-84706A3F528C}"/>
              </a:ext>
            </a:extLst>
          </p:cNvPr>
          <p:cNvSpPr>
            <a:spLocks noGrp="1"/>
          </p:cNvSpPr>
          <p:nvPr>
            <p:ph type="sldNum" sz="quarter" idx="12"/>
          </p:nvPr>
        </p:nvSpPr>
        <p:spPr/>
        <p:txBody>
          <a:bodyPr/>
          <a:lstStyle/>
          <a:p>
            <a:fld id="{EFE71E98-A417-4ECC-ACEB-C0490C20DB04}" type="slidenum">
              <a:rPr lang="en-US" smtClean="0"/>
              <a:t>‹#›</a:t>
            </a:fld>
            <a:endParaRPr lang="en-US"/>
          </a:p>
        </p:txBody>
      </p:sp>
      <p:cxnSp>
        <p:nvCxnSpPr>
          <p:cNvPr id="11" name="Straight Connector 10">
            <a:extLst>
              <a:ext uri="{FF2B5EF4-FFF2-40B4-BE49-F238E27FC236}">
                <a16:creationId xmlns:a16="http://schemas.microsoft.com/office/drawing/2014/main" id="{A70D2F04-5474-46B9-B838-858CDF4AB2D2}"/>
              </a:ext>
            </a:extLst>
          </p:cNvPr>
          <p:cNvCxnSpPr>
            <a:cxnSpLocks/>
          </p:cNvCxnSpPr>
          <p:nvPr/>
        </p:nvCxnSpPr>
        <p:spPr>
          <a:xfrm>
            <a:off x="6270727" y="2876662"/>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ADEE893-BE45-47F3-BCF0-02424B3503CC}"/>
              </a:ext>
            </a:extLst>
          </p:cNvPr>
          <p:cNvSpPr/>
          <p:nvPr/>
        </p:nvSpPr>
        <p:spPr>
          <a:xfrm>
            <a:off x="-1171838" y="4592406"/>
            <a:ext cx="808262" cy="3897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3FB5178A-4501-4B56-8BF1-D083D7B021CE}"/>
              </a:ext>
            </a:extLst>
          </p:cNvPr>
          <p:cNvCxnSpPr>
            <a:cxnSpLocks/>
          </p:cNvCxnSpPr>
          <p:nvPr/>
        </p:nvCxnSpPr>
        <p:spPr>
          <a:xfrm>
            <a:off x="1524000" y="2876662"/>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8338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2109C6-041C-42BA-B507-8EA298046ED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7BF877-20DD-40F4-AEA8-E1B6D5350D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7DC874-15B5-4338-B7D1-8E393AB4C16E}"/>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4" name="Footer Placeholder 3">
            <a:extLst>
              <a:ext uri="{FF2B5EF4-FFF2-40B4-BE49-F238E27FC236}">
                <a16:creationId xmlns:a16="http://schemas.microsoft.com/office/drawing/2014/main" id="{7E66BAE3-24C5-483F-9141-D860A265E7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9AEEB4-66F8-4008-B616-804FB9D91CF9}"/>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634192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46C975-8FFB-4A4B-9213-774EE3901DE9}"/>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3" name="Footer Placeholder 2">
            <a:extLst>
              <a:ext uri="{FF2B5EF4-FFF2-40B4-BE49-F238E27FC236}">
                <a16:creationId xmlns:a16="http://schemas.microsoft.com/office/drawing/2014/main" id="{4FBA744F-475D-4105-8E4A-0258155495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3FA64C-7966-4D6F-88D7-4B89F2A1DF2C}"/>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724992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ED5F-AB94-4DCF-8971-B8B2B55AF653}"/>
              </a:ext>
            </a:extLst>
          </p:cNvPr>
          <p:cNvSpPr>
            <a:spLocks noGrp="1"/>
          </p:cNvSpPr>
          <p:nvPr>
            <p:ph type="title"/>
          </p:nvPr>
        </p:nvSpPr>
        <p:spPr>
          <a:xfrm>
            <a:off x="1443740" y="1558944"/>
            <a:ext cx="3279689" cy="1864196"/>
          </a:xfrm>
        </p:spPr>
        <p:txBody>
          <a:bodyPr anchor="b"/>
          <a:lstStyle>
            <a:lvl1pPr algn="r">
              <a:defRPr sz="2800">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41EE4CB-68CF-4BF3-A891-8277AFD13D88}"/>
              </a:ext>
            </a:extLst>
          </p:cNvPr>
          <p:cNvSpPr>
            <a:spLocks noGrp="1"/>
          </p:cNvSpPr>
          <p:nvPr>
            <p:ph idx="1"/>
          </p:nvPr>
        </p:nvSpPr>
        <p:spPr>
          <a:xfrm>
            <a:off x="5334000" y="762000"/>
            <a:ext cx="5333999" cy="5334000"/>
          </a:xfrm>
        </p:spPr>
        <p:txBody>
          <a:bodyPr anchor="ctr">
            <a:normAutofit/>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5292E72-B66D-40EE-B182-5585382A6DC9}"/>
              </a:ext>
            </a:extLst>
          </p:cNvPr>
          <p:cNvSpPr>
            <a:spLocks noGrp="1"/>
          </p:cNvSpPr>
          <p:nvPr>
            <p:ph type="body" sz="half" idx="2"/>
          </p:nvPr>
        </p:nvSpPr>
        <p:spPr>
          <a:xfrm>
            <a:off x="1443741" y="3649682"/>
            <a:ext cx="3233096" cy="1933605"/>
          </a:xfrm>
        </p:spPr>
        <p:txBody>
          <a:bodyPr/>
          <a:lstStyle>
            <a:lvl1pPr marL="0" indent="0" algn="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ED73B694-B050-45F3-AE6F-A86A129F1C64}"/>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6" name="Footer Placeholder 5">
            <a:extLst>
              <a:ext uri="{FF2B5EF4-FFF2-40B4-BE49-F238E27FC236}">
                <a16:creationId xmlns:a16="http://schemas.microsoft.com/office/drawing/2014/main" id="{7E8AE423-9CA5-46B3-96B1-7586AD0208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4B973D-F1F7-47BC-996D-6100B7C89520}"/>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09782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E9949-4A1F-4DA9-9B75-A6180F954B8D}"/>
              </a:ext>
            </a:extLst>
          </p:cNvPr>
          <p:cNvSpPr>
            <a:spLocks noGrp="1"/>
          </p:cNvSpPr>
          <p:nvPr>
            <p:ph type="title"/>
          </p:nvPr>
        </p:nvSpPr>
        <p:spPr>
          <a:xfrm>
            <a:off x="1433543" y="1383126"/>
            <a:ext cx="3289886" cy="2045874"/>
          </a:xfrm>
        </p:spPr>
        <p:txBody>
          <a:bodyPr anchor="b"/>
          <a:lstStyle>
            <a:lvl1pPr algn="r">
              <a:defRPr sz="2800">
                <a:solidFill>
                  <a:schemeClr val="tx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79A8D794-C670-4569-93D9-0FF8B35AA7AE}"/>
              </a:ext>
            </a:extLst>
          </p:cNvPr>
          <p:cNvSpPr>
            <a:spLocks noGrp="1"/>
          </p:cNvSpPr>
          <p:nvPr>
            <p:ph type="pic" idx="1"/>
          </p:nvPr>
        </p:nvSpPr>
        <p:spPr>
          <a:xfrm>
            <a:off x="5334001" y="762000"/>
            <a:ext cx="5333999" cy="5334000"/>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92486F6-AE67-4B34-B8E2-0B7576DC2E3A}"/>
              </a:ext>
            </a:extLst>
          </p:cNvPr>
          <p:cNvSpPr>
            <a:spLocks noGrp="1"/>
          </p:cNvSpPr>
          <p:nvPr>
            <p:ph type="body" sz="half" idx="2"/>
          </p:nvPr>
        </p:nvSpPr>
        <p:spPr>
          <a:xfrm>
            <a:off x="1433544" y="3649682"/>
            <a:ext cx="3243292" cy="1684317"/>
          </a:xfrm>
        </p:spPr>
        <p:txBody>
          <a:bodyPr/>
          <a:lstStyle>
            <a:lvl1pPr marL="0" indent="0" algn="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198B11C-BB63-49A6-B488-29D4FBF8E107}"/>
              </a:ext>
            </a:extLst>
          </p:cNvPr>
          <p:cNvSpPr>
            <a:spLocks noGrp="1"/>
          </p:cNvSpPr>
          <p:nvPr>
            <p:ph type="dt" sz="half" idx="10"/>
          </p:nvPr>
        </p:nvSpPr>
        <p:spPr/>
        <p:txBody>
          <a:bodyPr/>
          <a:lstStyle/>
          <a:p>
            <a:fld id="{3C2B07E4-CDF9-4C88-A2F3-04620E58224D}" type="datetimeFigureOut">
              <a:rPr lang="en-US" smtClean="0"/>
              <a:t>5/30/2025</a:t>
            </a:fld>
            <a:endParaRPr lang="en-US"/>
          </a:p>
        </p:txBody>
      </p:sp>
      <p:sp>
        <p:nvSpPr>
          <p:cNvPr id="6" name="Footer Placeholder 5">
            <a:extLst>
              <a:ext uri="{FF2B5EF4-FFF2-40B4-BE49-F238E27FC236}">
                <a16:creationId xmlns:a16="http://schemas.microsoft.com/office/drawing/2014/main" id="{324B9166-6D36-4F0A-9ADD-33D49A0C3A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B22B8F-7760-41B3-9053-DD90255B9EEE}"/>
              </a:ext>
            </a:extLst>
          </p:cNvPr>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777298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84152A-7FE0-4708-B7C1-DBEC8F133766}"/>
              </a:ext>
            </a:extLst>
          </p:cNvPr>
          <p:cNvSpPr>
            <a:spLocks noGrp="1"/>
          </p:cNvSpPr>
          <p:nvPr>
            <p:ph type="title"/>
          </p:nvPr>
        </p:nvSpPr>
        <p:spPr>
          <a:xfrm>
            <a:off x="1429566" y="1041621"/>
            <a:ext cx="9238434" cy="861383"/>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B911AB53-BAF9-439D-9451-47193CF2FF8E}"/>
              </a:ext>
            </a:extLst>
          </p:cNvPr>
          <p:cNvSpPr>
            <a:spLocks noGrp="1"/>
          </p:cNvSpPr>
          <p:nvPr>
            <p:ph type="body" idx="1"/>
          </p:nvPr>
        </p:nvSpPr>
        <p:spPr>
          <a:xfrm>
            <a:off x="1429566" y="2285999"/>
            <a:ext cx="9238434" cy="381000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FB96D9F-562A-496F-A530-A561994DC5EF}"/>
              </a:ext>
            </a:extLst>
          </p:cNvPr>
          <p:cNvSpPr>
            <a:spLocks noGrp="1"/>
          </p:cNvSpPr>
          <p:nvPr>
            <p:ph type="dt" sz="half" idx="2"/>
          </p:nvPr>
        </p:nvSpPr>
        <p:spPr>
          <a:xfrm rot="5400000">
            <a:off x="10471087" y="4891318"/>
            <a:ext cx="2673295" cy="365125"/>
          </a:xfrm>
          <a:prstGeom prst="rect">
            <a:avLst/>
          </a:prstGeom>
        </p:spPr>
        <p:txBody>
          <a:bodyPr vert="horz" lIns="91440" tIns="45720" rIns="91440" bIns="45720" rtlCol="0" anchor="ctr"/>
          <a:lstStyle>
            <a:lvl1pPr algn="l">
              <a:defRPr sz="700" b="1" cap="all" spc="300" baseline="0">
                <a:solidFill>
                  <a:schemeClr val="tx1"/>
                </a:solidFill>
              </a:defRPr>
            </a:lvl1pPr>
          </a:lstStyle>
          <a:p>
            <a:fld id="{3C2B07E4-CDF9-4C88-A2F3-04620E58224D}" type="datetimeFigureOut">
              <a:rPr lang="en-US" smtClean="0"/>
              <a:pPr/>
              <a:t>5/30/2025</a:t>
            </a:fld>
            <a:endParaRPr lang="en-US" dirty="0"/>
          </a:p>
        </p:txBody>
      </p:sp>
      <p:sp>
        <p:nvSpPr>
          <p:cNvPr id="5" name="Footer Placeholder 4">
            <a:extLst>
              <a:ext uri="{FF2B5EF4-FFF2-40B4-BE49-F238E27FC236}">
                <a16:creationId xmlns:a16="http://schemas.microsoft.com/office/drawing/2014/main" id="{CC3060FE-AAC3-4FAE-9EB4-BCAE72D95670}"/>
              </a:ext>
            </a:extLst>
          </p:cNvPr>
          <p:cNvSpPr>
            <a:spLocks noGrp="1"/>
          </p:cNvSpPr>
          <p:nvPr>
            <p:ph type="ftr" sz="quarter" idx="3"/>
          </p:nvPr>
        </p:nvSpPr>
        <p:spPr>
          <a:xfrm rot="5400000">
            <a:off x="10473021" y="1609893"/>
            <a:ext cx="2669427" cy="365125"/>
          </a:xfrm>
          <a:prstGeom prst="rect">
            <a:avLst/>
          </a:prstGeom>
        </p:spPr>
        <p:txBody>
          <a:bodyPr vert="horz" lIns="91440" tIns="45720" rIns="91440" bIns="45720" rtlCol="0" anchor="ctr"/>
          <a:lstStyle>
            <a:lvl1pPr algn="r">
              <a:defRPr sz="7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4777EDB2-8F31-42FA-B253-62D241466385}"/>
              </a:ext>
            </a:extLst>
          </p:cNvPr>
          <p:cNvSpPr>
            <a:spLocks noGrp="1"/>
          </p:cNvSpPr>
          <p:nvPr>
            <p:ph type="sldNum" sz="quarter" idx="4"/>
          </p:nvPr>
        </p:nvSpPr>
        <p:spPr>
          <a:xfrm>
            <a:off x="11492908" y="3219853"/>
            <a:ext cx="629653" cy="429830"/>
          </a:xfrm>
          <a:prstGeom prst="rect">
            <a:avLst/>
          </a:prstGeom>
        </p:spPr>
        <p:txBody>
          <a:bodyPr vert="horz" lIns="91440" tIns="45720" rIns="91440" bIns="45720" rtlCol="0" anchor="ctr"/>
          <a:lstStyle>
            <a:lvl1pPr algn="ctr">
              <a:defRPr sz="1600" b="1">
                <a:solidFill>
                  <a:schemeClr val="tx1">
                    <a:tint val="75000"/>
                  </a:schemeClr>
                </a:solidFill>
                <a:latin typeface="+mj-lt"/>
              </a:defRPr>
            </a:lvl1pPr>
          </a:lstStyle>
          <a:p>
            <a:fld id="{EFE71E98-A417-4ECC-ACEB-C0490C20DB04}" type="slidenum">
              <a:rPr lang="en-US" smtClean="0"/>
              <a:pPr/>
              <a:t>‹#›</a:t>
            </a:fld>
            <a:endParaRPr lang="en-US"/>
          </a:p>
        </p:txBody>
      </p:sp>
    </p:spTree>
    <p:extLst>
      <p:ext uri="{BB962C8B-B14F-4D97-AF65-F5344CB8AC3E}">
        <p14:creationId xmlns:p14="http://schemas.microsoft.com/office/powerpoint/2010/main" val="2631766326"/>
      </p:ext>
    </p:extLst>
  </p:cSld>
  <p:clrMap bg1="dk1" tx1="lt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05" r:id="rId6"/>
    <p:sldLayoutId id="2147483701" r:id="rId7"/>
    <p:sldLayoutId id="2147483702" r:id="rId8"/>
    <p:sldLayoutId id="2147483703" r:id="rId9"/>
    <p:sldLayoutId id="2147483704" r:id="rId10"/>
    <p:sldLayoutId id="2147483706" r:id="rId11"/>
  </p:sldLayoutIdLst>
  <p:txStyles>
    <p:titleStyle>
      <a:lvl1pPr algn="l" defTabSz="914400" rtl="0" eaLnBrk="1" latinLnBrk="0" hangingPunct="1">
        <a:lnSpc>
          <a:spcPct val="120000"/>
        </a:lnSpc>
        <a:spcBef>
          <a:spcPct val="0"/>
        </a:spcBef>
        <a:buNone/>
        <a:defRPr sz="2800" b="1" kern="1200" cap="all" spc="600" baseline="0">
          <a:solidFill>
            <a:schemeClr val="tx1"/>
          </a:solidFill>
          <a:latin typeface="+mj-lt"/>
          <a:ea typeface="+mj-ea"/>
          <a:cs typeface="+mj-cs"/>
        </a:defRPr>
      </a:lvl1pPr>
    </p:titleStyle>
    <p:bodyStyle>
      <a:lvl1pPr marL="274320" indent="-274320" algn="l" defTabSz="914400" rtl="0" eaLnBrk="1" latinLnBrk="0" hangingPunct="1">
        <a:lnSpc>
          <a:spcPct val="130000"/>
        </a:lnSpc>
        <a:spcBef>
          <a:spcPts val="1000"/>
        </a:spcBef>
        <a:buSzPct val="85000"/>
        <a:buFont typeface="Arial" panose="020B0604020202020204" pitchFamily="34" charset="0"/>
        <a:buChar char="•"/>
        <a:defRPr sz="1800" kern="1200">
          <a:solidFill>
            <a:schemeClr val="tx1"/>
          </a:solidFill>
          <a:latin typeface="+mn-lt"/>
          <a:ea typeface="+mn-ea"/>
          <a:cs typeface="+mn-cs"/>
        </a:defRPr>
      </a:lvl1pPr>
      <a:lvl2pPr marL="274320" indent="0" algn="l" defTabSz="914400" rtl="0" eaLnBrk="1" latinLnBrk="0" hangingPunct="1">
        <a:lnSpc>
          <a:spcPct val="130000"/>
        </a:lnSpc>
        <a:spcBef>
          <a:spcPts val="500"/>
        </a:spcBef>
        <a:buSzPct val="85000"/>
        <a:buFontTx/>
        <a:buNone/>
        <a:defRPr sz="1600" b="1" kern="1200">
          <a:solidFill>
            <a:schemeClr val="tx1"/>
          </a:solidFill>
          <a:latin typeface="+mn-lt"/>
          <a:ea typeface="+mn-ea"/>
          <a:cs typeface="+mn-cs"/>
        </a:defRPr>
      </a:lvl2pPr>
      <a:lvl3pPr marL="457200" indent="-182880" algn="l" defTabSz="914400" rtl="0" eaLnBrk="1" latinLnBrk="0" hangingPunct="1">
        <a:lnSpc>
          <a:spcPct val="130000"/>
        </a:lnSpc>
        <a:spcBef>
          <a:spcPts val="500"/>
        </a:spcBef>
        <a:buSzPct val="85000"/>
        <a:buFont typeface="Arial" panose="020B0604020202020204" pitchFamily="34" charset="0"/>
        <a:buChar char="•"/>
        <a:defRPr sz="1400" kern="1200">
          <a:solidFill>
            <a:schemeClr val="tx1"/>
          </a:solidFill>
          <a:latin typeface="+mn-lt"/>
          <a:ea typeface="+mn-ea"/>
          <a:cs typeface="+mn-cs"/>
        </a:defRPr>
      </a:lvl3pPr>
      <a:lvl4pPr marL="466344" indent="0" algn="l" defTabSz="914400" rtl="0" eaLnBrk="1" latinLnBrk="0" hangingPunct="1">
        <a:lnSpc>
          <a:spcPct val="130000"/>
        </a:lnSpc>
        <a:spcBef>
          <a:spcPts val="500"/>
        </a:spcBef>
        <a:buSzPct val="85000"/>
        <a:buFontTx/>
        <a:buNone/>
        <a:defRPr sz="1200" b="1" kern="1200">
          <a:solidFill>
            <a:schemeClr val="tx1"/>
          </a:solidFill>
          <a:latin typeface="+mn-lt"/>
          <a:ea typeface="+mn-ea"/>
          <a:cs typeface="+mn-cs"/>
        </a:defRPr>
      </a:lvl4pPr>
      <a:lvl5pPr marL="640080" indent="-182880" algn="l" defTabSz="914400" rtl="0" eaLnBrk="1" latinLnBrk="0" hangingPunct="1">
        <a:lnSpc>
          <a:spcPct val="130000"/>
        </a:lnSpc>
        <a:spcBef>
          <a:spcPts val="500"/>
        </a:spcBef>
        <a:buSzPct val="85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oleObject" Target="../embeddings/oleObject1.bin"/><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8477EE-57DF-1D1C-8E0A-543F194323BB}"/>
              </a:ext>
            </a:extLst>
          </p:cNvPr>
          <p:cNvSpPr txBox="1"/>
          <p:nvPr/>
        </p:nvSpPr>
        <p:spPr>
          <a:xfrm>
            <a:off x="218114" y="289679"/>
            <a:ext cx="7519332" cy="3139321"/>
          </a:xfrm>
          <a:prstGeom prst="rect">
            <a:avLst/>
          </a:prstGeom>
          <a:noFill/>
        </p:spPr>
        <p:txBody>
          <a:bodyPr wrap="square" rtlCol="0" anchor="ctr" anchorCtr="0">
            <a:spAutoFit/>
          </a:bodyPr>
          <a:lstStyle/>
          <a:p>
            <a:r>
              <a:rPr lang="en-US" sz="7200" b="1" dirty="0">
                <a:latin typeface="Century Schoolbook" panose="02040604050505020304" pitchFamily="18" charset="0"/>
              </a:rPr>
              <a:t>The First Amendment:</a:t>
            </a:r>
          </a:p>
          <a:p>
            <a:r>
              <a:rPr lang="en-US" sz="5400" dirty="0">
                <a:latin typeface="Century Schoolbook" panose="02040604050505020304" pitchFamily="18" charset="0"/>
              </a:rPr>
              <a:t>Emerging Trends</a:t>
            </a:r>
          </a:p>
        </p:txBody>
      </p:sp>
      <p:sp>
        <p:nvSpPr>
          <p:cNvPr id="5" name="TextBox 4">
            <a:extLst>
              <a:ext uri="{FF2B5EF4-FFF2-40B4-BE49-F238E27FC236}">
                <a16:creationId xmlns:a16="http://schemas.microsoft.com/office/drawing/2014/main" id="{D943B6B5-98C1-DF2B-3504-4CAE89905645}"/>
              </a:ext>
            </a:extLst>
          </p:cNvPr>
          <p:cNvSpPr txBox="1"/>
          <p:nvPr/>
        </p:nvSpPr>
        <p:spPr>
          <a:xfrm>
            <a:off x="218114" y="5810894"/>
            <a:ext cx="7629237" cy="707886"/>
          </a:xfrm>
          <a:prstGeom prst="rect">
            <a:avLst/>
          </a:prstGeom>
          <a:noFill/>
        </p:spPr>
        <p:txBody>
          <a:bodyPr wrap="square" rtlCol="0" anchor="ctr" anchorCtr="0">
            <a:spAutoFit/>
          </a:bodyPr>
          <a:lstStyle/>
          <a:p>
            <a:r>
              <a:rPr lang="en-US" sz="2000" b="1" dirty="0">
                <a:latin typeface="Century Schoolbook" panose="02040604050505020304" pitchFamily="18" charset="0"/>
              </a:rPr>
              <a:t>Brett Nolan | Institute for Free Speech</a:t>
            </a:r>
          </a:p>
          <a:p>
            <a:r>
              <a:rPr lang="en-US" sz="2000" b="1" dirty="0">
                <a:latin typeface="Century Schoolbook" panose="02040604050505020304" pitchFamily="18" charset="0"/>
              </a:rPr>
              <a:t>bnolan@ifs.org | (202) 301-9500</a:t>
            </a:r>
          </a:p>
        </p:txBody>
      </p:sp>
    </p:spTree>
    <p:extLst>
      <p:ext uri="{BB962C8B-B14F-4D97-AF65-F5344CB8AC3E}">
        <p14:creationId xmlns:p14="http://schemas.microsoft.com/office/powerpoint/2010/main" val="108662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80614499-47F5-CCCF-8CB0-DFF5C1585A7F}"/>
            </a:ext>
          </a:extLst>
        </p:cNvPr>
        <p:cNvGrpSpPr/>
        <p:nvPr/>
      </p:nvGrpSpPr>
      <p:grpSpPr>
        <a:xfrm>
          <a:off x="0" y="0"/>
          <a:ext cx="0" cy="0"/>
          <a:chOff x="0" y="0"/>
          <a:chExt cx="0" cy="0"/>
        </a:xfrm>
      </p:grpSpPr>
      <p:pic>
        <p:nvPicPr>
          <p:cNvPr id="4" name="Picture 3" descr="&quot;Freedom of Speech&quot; by Norman Rockwell (1943)">
            <a:extLst>
              <a:ext uri="{FF2B5EF4-FFF2-40B4-BE49-F238E27FC236}">
                <a16:creationId xmlns:a16="http://schemas.microsoft.com/office/drawing/2014/main" id="{45485CA7-791E-64A5-AFEC-818FB65830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80" y="1314070"/>
            <a:ext cx="3813842" cy="519479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1B812B3D-2276-5C26-404D-4F8A2E8AFC69}"/>
              </a:ext>
            </a:extLst>
          </p:cNvPr>
          <p:cNvSpPr txBox="1"/>
          <p:nvPr/>
        </p:nvSpPr>
        <p:spPr>
          <a:xfrm>
            <a:off x="4407342" y="1641083"/>
            <a:ext cx="5512836" cy="523220"/>
          </a:xfrm>
          <a:prstGeom prst="rect">
            <a:avLst/>
          </a:prstGeom>
          <a:noFill/>
        </p:spPr>
        <p:txBody>
          <a:bodyPr wrap="square" rtlCol="0" anchor="ctr" anchorCtr="0">
            <a:spAutoFit/>
          </a:bodyPr>
          <a:lstStyle/>
          <a:p>
            <a:r>
              <a:rPr lang="en-US" sz="2800" b="1" dirty="0">
                <a:latin typeface="Century Schoolbook" panose="02040604050505020304" pitchFamily="18" charset="0"/>
              </a:rPr>
              <a:t>Rejects apparent authority </a:t>
            </a:r>
          </a:p>
        </p:txBody>
      </p:sp>
      <p:sp>
        <p:nvSpPr>
          <p:cNvPr id="2" name="TextBox 1">
            <a:extLst>
              <a:ext uri="{FF2B5EF4-FFF2-40B4-BE49-F238E27FC236}">
                <a16:creationId xmlns:a16="http://schemas.microsoft.com/office/drawing/2014/main" id="{64DAA072-F351-1ECD-26DD-5C8732A82107}"/>
              </a:ext>
            </a:extLst>
          </p:cNvPr>
          <p:cNvSpPr txBox="1"/>
          <p:nvPr/>
        </p:nvSpPr>
        <p:spPr>
          <a:xfrm>
            <a:off x="4407342" y="2721548"/>
            <a:ext cx="5512836" cy="1384995"/>
          </a:xfrm>
          <a:prstGeom prst="rect">
            <a:avLst/>
          </a:prstGeom>
          <a:noFill/>
        </p:spPr>
        <p:txBody>
          <a:bodyPr wrap="square" rtlCol="0" anchor="ctr" anchorCtr="0">
            <a:spAutoFit/>
          </a:bodyPr>
          <a:lstStyle/>
          <a:p>
            <a:r>
              <a:rPr lang="en-US" sz="2800" b="1" dirty="0">
                <a:latin typeface="Century Schoolbook" panose="02040604050505020304" pitchFamily="18" charset="0"/>
              </a:rPr>
              <a:t>Question is about authority of the official to speak for the state</a:t>
            </a:r>
          </a:p>
        </p:txBody>
      </p:sp>
      <p:sp>
        <p:nvSpPr>
          <p:cNvPr id="7" name="TextBox 6">
            <a:extLst>
              <a:ext uri="{FF2B5EF4-FFF2-40B4-BE49-F238E27FC236}">
                <a16:creationId xmlns:a16="http://schemas.microsoft.com/office/drawing/2014/main" id="{E9657992-8AA1-F97E-A420-8E76D1201FFA}"/>
              </a:ext>
            </a:extLst>
          </p:cNvPr>
          <p:cNvSpPr txBox="1"/>
          <p:nvPr/>
        </p:nvSpPr>
        <p:spPr>
          <a:xfrm>
            <a:off x="4407342" y="4663788"/>
            <a:ext cx="5512836" cy="954107"/>
          </a:xfrm>
          <a:prstGeom prst="rect">
            <a:avLst/>
          </a:prstGeom>
          <a:noFill/>
        </p:spPr>
        <p:txBody>
          <a:bodyPr wrap="square" rtlCol="0" anchor="ctr" anchorCtr="0">
            <a:spAutoFit/>
          </a:bodyPr>
          <a:lstStyle/>
          <a:p>
            <a:r>
              <a:rPr lang="en-US" sz="2800" b="1" dirty="0">
                <a:latin typeface="Century Schoolbook" panose="02040604050505020304" pitchFamily="18" charset="0"/>
              </a:rPr>
              <a:t>Official must “purport[] to speak on behalf of the State”</a:t>
            </a:r>
          </a:p>
        </p:txBody>
      </p:sp>
      <p:grpSp>
        <p:nvGrpSpPr>
          <p:cNvPr id="27" name="Group 26">
            <a:extLst>
              <a:ext uri="{FF2B5EF4-FFF2-40B4-BE49-F238E27FC236}">
                <a16:creationId xmlns:a16="http://schemas.microsoft.com/office/drawing/2014/main" id="{660A0337-8745-7E10-505E-57683A20B43B}"/>
              </a:ext>
            </a:extLst>
          </p:cNvPr>
          <p:cNvGrpSpPr/>
          <p:nvPr/>
        </p:nvGrpSpPr>
        <p:grpSpPr>
          <a:xfrm>
            <a:off x="4975740" y="1425638"/>
            <a:ext cx="6230679" cy="4441952"/>
            <a:chOff x="4975740" y="1425638"/>
            <a:chExt cx="6230679" cy="4441952"/>
          </a:xfrm>
        </p:grpSpPr>
        <p:sp>
          <p:nvSpPr>
            <p:cNvPr id="25" name="Rectangle: Rounded Corners 24">
              <a:extLst>
                <a:ext uri="{FF2B5EF4-FFF2-40B4-BE49-F238E27FC236}">
                  <a16:creationId xmlns:a16="http://schemas.microsoft.com/office/drawing/2014/main" id="{EFD02951-E762-A865-4A17-99BA26041DD4}"/>
                </a:ext>
              </a:extLst>
            </p:cNvPr>
            <p:cNvSpPr/>
            <p:nvPr/>
          </p:nvSpPr>
          <p:spPr>
            <a:xfrm>
              <a:off x="4975740" y="1425638"/>
              <a:ext cx="6230679" cy="4441952"/>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4457530-3B01-24C0-F9F5-90B45CBAB1AA}"/>
                </a:ext>
              </a:extLst>
            </p:cNvPr>
            <p:cNvSpPr txBox="1"/>
            <p:nvPr/>
          </p:nvSpPr>
          <p:spPr>
            <a:xfrm>
              <a:off x="5060800" y="1669169"/>
              <a:ext cx="5906763" cy="3985706"/>
            </a:xfrm>
            <a:prstGeom prst="rect">
              <a:avLst/>
            </a:prstGeom>
            <a:noFill/>
          </p:spPr>
          <p:txBody>
            <a:bodyPr wrap="square" rtlCol="0">
              <a:spAutoFit/>
            </a:bodyPr>
            <a:lstStyle/>
            <a:p>
              <a:pPr algn="ctr"/>
              <a:r>
                <a:rPr lang="en-US" sz="2300" b="1" dirty="0">
                  <a:solidFill>
                    <a:schemeClr val="bg1"/>
                  </a:solidFill>
                  <a:latin typeface="Century Schoolbook" panose="02040604050505020304" pitchFamily="18" charset="0"/>
                </a:rPr>
                <a:t>“[W]e are of the opinion that text messages stored on personal cell phones are public records when such messages are prepared by or used by the members of [a government agency] and relate to or concern [the agency’s] business.”</a:t>
              </a:r>
            </a:p>
            <a:p>
              <a:pPr algn="ctr"/>
              <a:endParaRPr lang="en-US" sz="2300" b="1" dirty="0">
                <a:solidFill>
                  <a:schemeClr val="bg1"/>
                </a:solidFill>
                <a:latin typeface="Century Schoolbook" panose="02040604050505020304" pitchFamily="18" charset="0"/>
              </a:endParaRPr>
            </a:p>
            <a:p>
              <a:pPr algn="ctr"/>
              <a:r>
                <a:rPr lang="en-US" sz="2300" b="1" i="1" dirty="0">
                  <a:solidFill>
                    <a:schemeClr val="bg1"/>
                  </a:solidFill>
                  <a:latin typeface="Century Schoolbook" panose="02040604050505020304" pitchFamily="18" charset="0"/>
                </a:rPr>
                <a:t>Ky. Open Gov’t Coal. v. Ky. </a:t>
              </a:r>
              <a:r>
                <a:rPr lang="en-US" sz="2300" b="1" i="1" dirty="0" err="1">
                  <a:solidFill>
                    <a:schemeClr val="bg1"/>
                  </a:solidFill>
                  <a:latin typeface="Century Schoolbook" panose="02040604050505020304" pitchFamily="18" charset="0"/>
                </a:rPr>
                <a:t>Dep’t</a:t>
              </a:r>
              <a:r>
                <a:rPr lang="en-US" sz="2300" b="1" i="1" dirty="0">
                  <a:solidFill>
                    <a:schemeClr val="bg1"/>
                  </a:solidFill>
                  <a:latin typeface="Century Schoolbook" panose="02040604050505020304" pitchFamily="18" charset="0"/>
                </a:rPr>
                <a:t> of Fish &amp; Wildlife Res. Comm’n </a:t>
              </a:r>
              <a:r>
                <a:rPr lang="en-US" sz="2300" b="1" dirty="0">
                  <a:solidFill>
                    <a:schemeClr val="bg1"/>
                  </a:solidFill>
                  <a:latin typeface="Century Schoolbook" panose="02040604050505020304" pitchFamily="18" charset="0"/>
                </a:rPr>
                <a:t>(Ky. App. 2023)</a:t>
              </a:r>
              <a:endParaRPr lang="en-US" sz="2300" b="1" i="1" dirty="0">
                <a:solidFill>
                  <a:schemeClr val="bg1"/>
                </a:solidFill>
                <a:latin typeface="Century Schoolbook" panose="02040604050505020304" pitchFamily="18" charset="0"/>
              </a:endParaRPr>
            </a:p>
          </p:txBody>
        </p:sp>
      </p:grpSp>
      <p:sp>
        <p:nvSpPr>
          <p:cNvPr id="29" name="TextBox 28">
            <a:extLst>
              <a:ext uri="{FF2B5EF4-FFF2-40B4-BE49-F238E27FC236}">
                <a16:creationId xmlns:a16="http://schemas.microsoft.com/office/drawing/2014/main" id="{BED80D04-ECC2-9829-CEAA-9C27DBD40B25}"/>
              </a:ext>
            </a:extLst>
          </p:cNvPr>
          <p:cNvSpPr txBox="1"/>
          <p:nvPr/>
        </p:nvSpPr>
        <p:spPr>
          <a:xfrm>
            <a:off x="1997568" y="200926"/>
            <a:ext cx="7833206" cy="830997"/>
          </a:xfrm>
          <a:prstGeom prst="rect">
            <a:avLst/>
          </a:prstGeom>
          <a:noFill/>
        </p:spPr>
        <p:txBody>
          <a:bodyPr wrap="square" rtlCol="0" anchor="ctr" anchorCtr="0">
            <a:spAutoFit/>
          </a:bodyPr>
          <a:lstStyle/>
          <a:p>
            <a:r>
              <a:rPr lang="en-US" sz="4800" b="1" dirty="0">
                <a:latin typeface="Century Schoolbook" panose="02040604050505020304" pitchFamily="18" charset="0"/>
              </a:rPr>
              <a:t>Social media regulation</a:t>
            </a:r>
          </a:p>
        </p:txBody>
      </p:sp>
    </p:spTree>
    <p:extLst>
      <p:ext uri="{BB962C8B-B14F-4D97-AF65-F5344CB8AC3E}">
        <p14:creationId xmlns:p14="http://schemas.microsoft.com/office/powerpoint/2010/main" val="9949366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41546021-FE5D-2964-EA3D-36DCED46A502}"/>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BAC549BD-5220-4287-4745-D5619526A88F}"/>
              </a:ext>
            </a:extLst>
          </p:cNvPr>
          <p:cNvSpPr txBox="1"/>
          <p:nvPr/>
        </p:nvSpPr>
        <p:spPr>
          <a:xfrm>
            <a:off x="1997568" y="200926"/>
            <a:ext cx="7833206" cy="830997"/>
          </a:xfrm>
          <a:prstGeom prst="rect">
            <a:avLst/>
          </a:prstGeom>
          <a:noFill/>
        </p:spPr>
        <p:txBody>
          <a:bodyPr wrap="square" rtlCol="0" anchor="ctr" anchorCtr="0">
            <a:spAutoFit/>
          </a:bodyPr>
          <a:lstStyle/>
          <a:p>
            <a:r>
              <a:rPr lang="en-US" sz="4800" b="1" dirty="0">
                <a:latin typeface="Century Schoolbook" panose="02040604050505020304" pitchFamily="18" charset="0"/>
              </a:rPr>
              <a:t>Social media regulation</a:t>
            </a:r>
          </a:p>
        </p:txBody>
      </p:sp>
      <p:pic>
        <p:nvPicPr>
          <p:cNvPr id="4" name="Picture 3" descr="&quot;Freedom of Speech&quot; by Norman Rockwell (1943)">
            <a:extLst>
              <a:ext uri="{FF2B5EF4-FFF2-40B4-BE49-F238E27FC236}">
                <a16:creationId xmlns:a16="http://schemas.microsoft.com/office/drawing/2014/main" id="{5DCB0798-5D68-912F-DD93-D204B4820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80" y="1314070"/>
            <a:ext cx="3813842" cy="519479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83FCD2C0-AC6E-8581-9978-7EEBCB3C2F04}"/>
              </a:ext>
            </a:extLst>
          </p:cNvPr>
          <p:cNvSpPr txBox="1"/>
          <p:nvPr/>
        </p:nvSpPr>
        <p:spPr>
          <a:xfrm>
            <a:off x="4638948" y="1473218"/>
            <a:ext cx="5512836" cy="1815882"/>
          </a:xfrm>
          <a:prstGeom prst="rect">
            <a:avLst/>
          </a:prstGeom>
          <a:noFill/>
        </p:spPr>
        <p:txBody>
          <a:bodyPr wrap="square" rtlCol="0" anchor="ctr" anchorCtr="0">
            <a:spAutoFit/>
          </a:bodyPr>
          <a:lstStyle/>
          <a:p>
            <a:r>
              <a:rPr lang="en-US" sz="2800" b="1" dirty="0">
                <a:latin typeface="Century Schoolbook" panose="02040604050505020304" pitchFamily="18" charset="0"/>
              </a:rPr>
              <a:t>Can the government impose non-discrimination rules on how social media companies moderate content?</a:t>
            </a:r>
          </a:p>
        </p:txBody>
      </p:sp>
      <p:pic>
        <p:nvPicPr>
          <p:cNvPr id="9" name="Picture 8" descr="A person in a suit and tie&#10;&#10;AI-generated content may be incorrect.">
            <a:extLst>
              <a:ext uri="{FF2B5EF4-FFF2-40B4-BE49-F238E27FC236}">
                <a16:creationId xmlns:a16="http://schemas.microsoft.com/office/drawing/2014/main" id="{5FCA6E04-730B-26AC-CEFC-54D019211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5833" y="851573"/>
            <a:ext cx="4478927" cy="3038867"/>
          </a:xfrm>
          <a:prstGeom prst="rect">
            <a:avLst/>
          </a:prstGeom>
          <a:ln w="28575">
            <a:solidFill>
              <a:schemeClr val="bg1">
                <a:lumMod val="85000"/>
                <a:lumOff val="15000"/>
              </a:schemeClr>
            </a:solidFill>
          </a:ln>
        </p:spPr>
      </p:pic>
      <p:pic>
        <p:nvPicPr>
          <p:cNvPr id="11" name="Picture 10">
            <a:extLst>
              <a:ext uri="{FF2B5EF4-FFF2-40B4-BE49-F238E27FC236}">
                <a16:creationId xmlns:a16="http://schemas.microsoft.com/office/drawing/2014/main" id="{953A98BE-D5D0-6D9F-836A-007551A3F2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20009">
            <a:off x="4968771" y="2753963"/>
            <a:ext cx="5729093" cy="3227256"/>
          </a:xfrm>
          <a:prstGeom prst="rect">
            <a:avLst/>
          </a:prstGeom>
          <a:ln w="28575">
            <a:solidFill>
              <a:schemeClr val="bg1">
                <a:lumMod val="85000"/>
                <a:lumOff val="15000"/>
              </a:schemeClr>
            </a:solidFill>
          </a:ln>
        </p:spPr>
      </p:pic>
      <p:pic>
        <p:nvPicPr>
          <p:cNvPr id="15" name="Picture 14" descr="A graph of a number of red bars&#10;&#10;AI-generated content may be incorrect.">
            <a:extLst>
              <a:ext uri="{FF2B5EF4-FFF2-40B4-BE49-F238E27FC236}">
                <a16:creationId xmlns:a16="http://schemas.microsoft.com/office/drawing/2014/main" id="{9CD19BE3-18CC-4A47-1024-B1BFD9C57F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456" y="349140"/>
            <a:ext cx="5305647" cy="5305647"/>
          </a:xfrm>
          <a:prstGeom prst="rect">
            <a:avLst/>
          </a:prstGeom>
        </p:spPr>
      </p:pic>
    </p:spTree>
    <p:extLst>
      <p:ext uri="{BB962C8B-B14F-4D97-AF65-F5344CB8AC3E}">
        <p14:creationId xmlns:p14="http://schemas.microsoft.com/office/powerpoint/2010/main" val="2269365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59EC8039-9917-BCD2-E20D-49FC6CCF5CEB}"/>
            </a:ext>
          </a:extLst>
        </p:cNvPr>
        <p:cNvGrpSpPr/>
        <p:nvPr/>
      </p:nvGrpSpPr>
      <p:grpSpPr>
        <a:xfrm>
          <a:off x="0" y="0"/>
          <a:ext cx="0" cy="0"/>
          <a:chOff x="0" y="0"/>
          <a:chExt cx="0" cy="0"/>
        </a:xfrm>
      </p:grpSpPr>
      <p:pic>
        <p:nvPicPr>
          <p:cNvPr id="4" name="Picture 3" descr="&quot;Freedom of Speech&quot; by Norman Rockwell (1943)">
            <a:extLst>
              <a:ext uri="{FF2B5EF4-FFF2-40B4-BE49-F238E27FC236}">
                <a16:creationId xmlns:a16="http://schemas.microsoft.com/office/drawing/2014/main" id="{E481462E-12D1-1EB0-778A-2A4529DD94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80" y="1314070"/>
            <a:ext cx="3813842" cy="519479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7" name="Group 6">
            <a:extLst>
              <a:ext uri="{FF2B5EF4-FFF2-40B4-BE49-F238E27FC236}">
                <a16:creationId xmlns:a16="http://schemas.microsoft.com/office/drawing/2014/main" id="{DF79954D-1662-4F8A-0166-551E0DD3DC8D}"/>
              </a:ext>
            </a:extLst>
          </p:cNvPr>
          <p:cNvGrpSpPr/>
          <p:nvPr/>
        </p:nvGrpSpPr>
        <p:grpSpPr>
          <a:xfrm>
            <a:off x="4734372" y="1739374"/>
            <a:ext cx="6713415" cy="4097901"/>
            <a:chOff x="5114259" y="1314071"/>
            <a:chExt cx="6713415" cy="4097901"/>
          </a:xfrm>
        </p:grpSpPr>
        <p:sp>
          <p:nvSpPr>
            <p:cNvPr id="2" name="Rectangle: Rounded Corners 1">
              <a:extLst>
                <a:ext uri="{FF2B5EF4-FFF2-40B4-BE49-F238E27FC236}">
                  <a16:creationId xmlns:a16="http://schemas.microsoft.com/office/drawing/2014/main" id="{34EF00AB-E427-9D08-69FC-6C69E9C3545A}"/>
                </a:ext>
              </a:extLst>
            </p:cNvPr>
            <p:cNvSpPr/>
            <p:nvPr/>
          </p:nvSpPr>
          <p:spPr>
            <a:xfrm>
              <a:off x="5114259" y="1314071"/>
              <a:ext cx="6713415" cy="4097901"/>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F93949F-DA0E-57A4-6F60-D2E8F65AEE8C}"/>
                </a:ext>
              </a:extLst>
            </p:cNvPr>
            <p:cNvSpPr txBox="1"/>
            <p:nvPr/>
          </p:nvSpPr>
          <p:spPr>
            <a:xfrm>
              <a:off x="5224867" y="1724111"/>
              <a:ext cx="6492198" cy="3631763"/>
            </a:xfrm>
            <a:prstGeom prst="rect">
              <a:avLst/>
            </a:prstGeom>
            <a:noFill/>
          </p:spPr>
          <p:txBody>
            <a:bodyPr wrap="square" rtlCol="0">
              <a:spAutoFit/>
            </a:bodyPr>
            <a:lstStyle/>
            <a:p>
              <a:pPr algn="ctr"/>
              <a:r>
                <a:rPr lang="en-US" sz="2300" b="1" dirty="0">
                  <a:solidFill>
                    <a:schemeClr val="bg1"/>
                  </a:solidFill>
                  <a:latin typeface="Century Schoolbook" panose="02040604050505020304" pitchFamily="18" charset="0"/>
                </a:rPr>
                <a:t>“When the platforms use their Standards and Guidelines to decide which third-party content those feeds will display, or how the display will be ordered and organized, they are making expressive choices. And because that is true, they receive First Amendment protection.</a:t>
              </a:r>
            </a:p>
            <a:p>
              <a:pPr algn="ctr"/>
              <a:endParaRPr lang="en-US" sz="2300" b="1" dirty="0">
                <a:solidFill>
                  <a:schemeClr val="bg1"/>
                </a:solidFill>
                <a:latin typeface="Century Schoolbook" panose="02040604050505020304" pitchFamily="18" charset="0"/>
              </a:endParaRPr>
            </a:p>
            <a:p>
              <a:pPr algn="ctr"/>
              <a:r>
                <a:rPr lang="en-US" sz="2300" b="1" i="1" dirty="0">
                  <a:solidFill>
                    <a:schemeClr val="bg1"/>
                  </a:solidFill>
                  <a:latin typeface="Century Schoolbook" panose="02040604050505020304" pitchFamily="18" charset="0"/>
                </a:rPr>
                <a:t>Moody v. </a:t>
              </a:r>
              <a:r>
                <a:rPr lang="en-US" sz="2300" b="1" i="1" dirty="0" err="1">
                  <a:solidFill>
                    <a:schemeClr val="bg1"/>
                  </a:solidFill>
                  <a:latin typeface="Century Schoolbook" panose="02040604050505020304" pitchFamily="18" charset="0"/>
                </a:rPr>
                <a:t>NetChoice</a:t>
              </a:r>
              <a:r>
                <a:rPr lang="en-US" sz="2300" b="1" i="1" dirty="0">
                  <a:solidFill>
                    <a:schemeClr val="bg1"/>
                  </a:solidFill>
                  <a:latin typeface="Century Schoolbook" panose="02040604050505020304" pitchFamily="18" charset="0"/>
                </a:rPr>
                <a:t> LLC</a:t>
              </a:r>
              <a:r>
                <a:rPr lang="en-US" sz="2300" b="1" dirty="0">
                  <a:solidFill>
                    <a:schemeClr val="bg1"/>
                  </a:solidFill>
                  <a:latin typeface="Century Schoolbook" panose="02040604050505020304" pitchFamily="18" charset="0"/>
                </a:rPr>
                <a:t>, </a:t>
              </a:r>
            </a:p>
            <a:p>
              <a:pPr algn="ctr"/>
              <a:r>
                <a:rPr lang="en-US" sz="2300" b="1" dirty="0">
                  <a:solidFill>
                    <a:schemeClr val="bg1"/>
                  </a:solidFill>
                  <a:latin typeface="Century Schoolbook" panose="02040604050505020304" pitchFamily="18" charset="0"/>
                </a:rPr>
                <a:t>603 U.S. 707 (2024)</a:t>
              </a:r>
              <a:endParaRPr lang="en-US" sz="2300" b="1" i="1" dirty="0">
                <a:solidFill>
                  <a:schemeClr val="bg1"/>
                </a:solidFill>
                <a:latin typeface="Century Schoolbook" panose="02040604050505020304" pitchFamily="18" charset="0"/>
              </a:endParaRPr>
            </a:p>
          </p:txBody>
        </p:sp>
      </p:grpSp>
      <p:sp>
        <p:nvSpPr>
          <p:cNvPr id="8" name="TextBox 7">
            <a:extLst>
              <a:ext uri="{FF2B5EF4-FFF2-40B4-BE49-F238E27FC236}">
                <a16:creationId xmlns:a16="http://schemas.microsoft.com/office/drawing/2014/main" id="{1EDE6636-5E06-2653-6F90-DB6F27B14838}"/>
              </a:ext>
            </a:extLst>
          </p:cNvPr>
          <p:cNvSpPr txBox="1"/>
          <p:nvPr/>
        </p:nvSpPr>
        <p:spPr>
          <a:xfrm>
            <a:off x="1997568" y="200926"/>
            <a:ext cx="7833206" cy="830997"/>
          </a:xfrm>
          <a:prstGeom prst="rect">
            <a:avLst/>
          </a:prstGeom>
          <a:noFill/>
        </p:spPr>
        <p:txBody>
          <a:bodyPr wrap="square" rtlCol="0" anchor="ctr" anchorCtr="0">
            <a:spAutoFit/>
          </a:bodyPr>
          <a:lstStyle/>
          <a:p>
            <a:r>
              <a:rPr lang="en-US" sz="4800" b="1" dirty="0">
                <a:latin typeface="Century Schoolbook" panose="02040604050505020304" pitchFamily="18" charset="0"/>
              </a:rPr>
              <a:t>Social media regulation</a:t>
            </a:r>
          </a:p>
        </p:txBody>
      </p:sp>
    </p:spTree>
    <p:extLst>
      <p:ext uri="{BB962C8B-B14F-4D97-AF65-F5344CB8AC3E}">
        <p14:creationId xmlns:p14="http://schemas.microsoft.com/office/powerpoint/2010/main" val="7081076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ABEA5C45-9B35-2338-D18F-7680CE1EC66F}"/>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C342EF34-2F69-39BE-A7E8-006FDBF03560}"/>
              </a:ext>
            </a:extLst>
          </p:cNvPr>
          <p:cNvSpPr txBox="1"/>
          <p:nvPr/>
        </p:nvSpPr>
        <p:spPr>
          <a:xfrm>
            <a:off x="1997568" y="200926"/>
            <a:ext cx="7833206" cy="830997"/>
          </a:xfrm>
          <a:prstGeom prst="rect">
            <a:avLst/>
          </a:prstGeom>
          <a:noFill/>
        </p:spPr>
        <p:txBody>
          <a:bodyPr wrap="square" rtlCol="0" anchor="ctr" anchorCtr="0">
            <a:spAutoFit/>
          </a:bodyPr>
          <a:lstStyle/>
          <a:p>
            <a:r>
              <a:rPr lang="en-US" sz="4800" b="1" dirty="0">
                <a:latin typeface="Century Schoolbook" panose="02040604050505020304" pitchFamily="18" charset="0"/>
              </a:rPr>
              <a:t>Social media regulation</a:t>
            </a:r>
          </a:p>
        </p:txBody>
      </p:sp>
      <p:pic>
        <p:nvPicPr>
          <p:cNvPr id="20" name="Picture 19" descr="&quot;Freedom of Speech&quot; by Norman Rockwell (1943)">
            <a:extLst>
              <a:ext uri="{FF2B5EF4-FFF2-40B4-BE49-F238E27FC236}">
                <a16:creationId xmlns:a16="http://schemas.microsoft.com/office/drawing/2014/main" id="{F544DB0B-11E3-7639-ABAA-CDA5A9E3B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80" y="1314070"/>
            <a:ext cx="3813842" cy="519479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 name="Group 8">
            <a:extLst>
              <a:ext uri="{FF2B5EF4-FFF2-40B4-BE49-F238E27FC236}">
                <a16:creationId xmlns:a16="http://schemas.microsoft.com/office/drawing/2014/main" id="{5E287D5D-21AD-C0E1-85B8-4366B192D343}"/>
              </a:ext>
            </a:extLst>
          </p:cNvPr>
          <p:cNvGrpSpPr/>
          <p:nvPr/>
        </p:nvGrpSpPr>
        <p:grpSpPr>
          <a:xfrm>
            <a:off x="1516985" y="2351666"/>
            <a:ext cx="1765004" cy="369332"/>
            <a:chOff x="1516985" y="2351666"/>
            <a:chExt cx="1765004" cy="369332"/>
          </a:xfrm>
        </p:grpSpPr>
        <p:sp>
          <p:nvSpPr>
            <p:cNvPr id="6" name="Rectangle 5">
              <a:extLst>
                <a:ext uri="{FF2B5EF4-FFF2-40B4-BE49-F238E27FC236}">
                  <a16:creationId xmlns:a16="http://schemas.microsoft.com/office/drawing/2014/main" id="{3241DF65-5EDB-1EB5-8B20-CFCC6BF35E24}"/>
                </a:ext>
              </a:extLst>
            </p:cNvPr>
            <p:cNvSpPr/>
            <p:nvPr/>
          </p:nvSpPr>
          <p:spPr>
            <a:xfrm rot="1115724">
              <a:off x="1516985" y="2376152"/>
              <a:ext cx="1765004" cy="287079"/>
            </a:xfrm>
            <a:prstGeom prst="rect">
              <a:avLst/>
            </a:prstGeom>
            <a:solidFill>
              <a:srgbClr val="FF0000"/>
            </a:solidFill>
            <a:ln w="22225">
              <a:solidFill>
                <a:schemeClr val="bg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1A86147-D740-0F90-7128-A406B8DB84BF}"/>
                </a:ext>
              </a:extLst>
            </p:cNvPr>
            <p:cNvSpPr txBox="1"/>
            <p:nvPr/>
          </p:nvSpPr>
          <p:spPr>
            <a:xfrm rot="1103242">
              <a:off x="1670772" y="2351666"/>
              <a:ext cx="1591085" cy="369332"/>
            </a:xfrm>
            <a:prstGeom prst="rect">
              <a:avLst/>
            </a:prstGeom>
            <a:noFill/>
          </p:spPr>
          <p:txBody>
            <a:bodyPr wrap="square" rtlCol="0">
              <a:spAutoFit/>
            </a:bodyPr>
            <a:lstStyle/>
            <a:p>
              <a:r>
                <a:rPr lang="en-US" dirty="0">
                  <a:solidFill>
                    <a:schemeClr val="bg1"/>
                  </a:solidFill>
                  <a:latin typeface="Aptos Black" panose="020F0502020204030204" pitchFamily="34" charset="0"/>
                </a:rPr>
                <a:t>CENSORED</a:t>
              </a:r>
            </a:p>
          </p:txBody>
        </p:sp>
      </p:grpSp>
      <p:sp>
        <p:nvSpPr>
          <p:cNvPr id="11" name="TextBox 10">
            <a:extLst>
              <a:ext uri="{FF2B5EF4-FFF2-40B4-BE49-F238E27FC236}">
                <a16:creationId xmlns:a16="http://schemas.microsoft.com/office/drawing/2014/main" id="{D9FCDC54-6511-7618-C07F-976BD327BB61}"/>
              </a:ext>
            </a:extLst>
          </p:cNvPr>
          <p:cNvSpPr txBox="1"/>
          <p:nvPr/>
        </p:nvSpPr>
        <p:spPr>
          <a:xfrm>
            <a:off x="4614530" y="1434206"/>
            <a:ext cx="5512836" cy="1384995"/>
          </a:xfrm>
          <a:prstGeom prst="rect">
            <a:avLst/>
          </a:prstGeom>
          <a:noFill/>
        </p:spPr>
        <p:txBody>
          <a:bodyPr wrap="square" rtlCol="0" anchor="ctr" anchorCtr="0">
            <a:spAutoFit/>
          </a:bodyPr>
          <a:lstStyle/>
          <a:p>
            <a:r>
              <a:rPr lang="en-US" sz="2800" b="1" dirty="0">
                <a:latin typeface="Century Schoolbook" panose="02040604050505020304" pitchFamily="18" charset="0"/>
              </a:rPr>
              <a:t>Can the government tell social media platforms to censor your speech?</a:t>
            </a:r>
          </a:p>
        </p:txBody>
      </p:sp>
      <p:sp>
        <p:nvSpPr>
          <p:cNvPr id="12" name="TextBox 11">
            <a:extLst>
              <a:ext uri="{FF2B5EF4-FFF2-40B4-BE49-F238E27FC236}">
                <a16:creationId xmlns:a16="http://schemas.microsoft.com/office/drawing/2014/main" id="{F112B111-2E0D-82A2-8F69-AE7C2BA38422}"/>
              </a:ext>
            </a:extLst>
          </p:cNvPr>
          <p:cNvSpPr txBox="1"/>
          <p:nvPr/>
        </p:nvSpPr>
        <p:spPr>
          <a:xfrm rot="21124061">
            <a:off x="8538286" y="2044739"/>
            <a:ext cx="2410853" cy="1569660"/>
          </a:xfrm>
          <a:prstGeom prst="rect">
            <a:avLst/>
          </a:prstGeom>
          <a:noFill/>
          <a:ln>
            <a:solidFill>
              <a:schemeClr val="bg1">
                <a:lumMod val="85000"/>
                <a:lumOff val="15000"/>
              </a:schemeClr>
            </a:solidFill>
          </a:ln>
        </p:spPr>
        <p:txBody>
          <a:bodyPr wrap="none" rtlCol="0">
            <a:spAutoFit/>
          </a:bodyPr>
          <a:lstStyle/>
          <a:p>
            <a:r>
              <a:rPr lang="en-US" sz="9600" dirty="0">
                <a:ln w="22225">
                  <a:solidFill>
                    <a:srgbClr val="FFFF00"/>
                  </a:solidFill>
                </a:ln>
                <a:solidFill>
                  <a:srgbClr val="C00000"/>
                </a:solidFill>
                <a:effectLst>
                  <a:outerShdw blurRad="50800" dist="38100" dir="2700000" sx="104000" sy="104000" algn="tl" rotWithShape="0">
                    <a:prstClr val="black">
                      <a:alpha val="74000"/>
                    </a:prstClr>
                  </a:outerShdw>
                </a:effectLst>
                <a:latin typeface="Forte" panose="03060902040502070203" pitchFamily="66" charset="0"/>
              </a:rPr>
              <a:t>Yes!</a:t>
            </a:r>
          </a:p>
        </p:txBody>
      </p:sp>
      <p:sp>
        <p:nvSpPr>
          <p:cNvPr id="13" name="TextBox 12">
            <a:extLst>
              <a:ext uri="{FF2B5EF4-FFF2-40B4-BE49-F238E27FC236}">
                <a16:creationId xmlns:a16="http://schemas.microsoft.com/office/drawing/2014/main" id="{8366200B-C9D0-1120-977E-24C1A9DF180D}"/>
              </a:ext>
            </a:extLst>
          </p:cNvPr>
          <p:cNvSpPr txBox="1"/>
          <p:nvPr/>
        </p:nvSpPr>
        <p:spPr>
          <a:xfrm>
            <a:off x="9519834" y="3773242"/>
            <a:ext cx="1761310" cy="523220"/>
          </a:xfrm>
          <a:prstGeom prst="rect">
            <a:avLst/>
          </a:prstGeom>
          <a:noFill/>
        </p:spPr>
        <p:txBody>
          <a:bodyPr wrap="square" rtlCol="0" anchor="ctr" anchorCtr="0">
            <a:spAutoFit/>
          </a:bodyPr>
          <a:lstStyle/>
          <a:p>
            <a:r>
              <a:rPr lang="en-US" sz="2800" b="1" dirty="0">
                <a:latin typeface="Century Schoolbook" panose="02040604050505020304" pitchFamily="18" charset="0"/>
              </a:rPr>
              <a:t>(maybe)</a:t>
            </a:r>
          </a:p>
        </p:txBody>
      </p:sp>
      <p:sp>
        <p:nvSpPr>
          <p:cNvPr id="16" name="Rectangle: Rounded Corners 15">
            <a:extLst>
              <a:ext uri="{FF2B5EF4-FFF2-40B4-BE49-F238E27FC236}">
                <a16:creationId xmlns:a16="http://schemas.microsoft.com/office/drawing/2014/main" id="{F545CFAF-5747-9E4B-D10B-5B0C0073D8D2}"/>
              </a:ext>
            </a:extLst>
          </p:cNvPr>
          <p:cNvSpPr/>
          <p:nvPr/>
        </p:nvSpPr>
        <p:spPr>
          <a:xfrm>
            <a:off x="2247163" y="2485803"/>
            <a:ext cx="6713415" cy="4097901"/>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93B4FED-EC0F-12C6-E527-36EBFA3EBF69}"/>
              </a:ext>
            </a:extLst>
          </p:cNvPr>
          <p:cNvSpPr txBox="1"/>
          <p:nvPr/>
        </p:nvSpPr>
        <p:spPr>
          <a:xfrm>
            <a:off x="2551812" y="2647490"/>
            <a:ext cx="5986130" cy="3785652"/>
          </a:xfrm>
          <a:prstGeom prst="rect">
            <a:avLst/>
          </a:prstGeom>
          <a:noFill/>
        </p:spPr>
        <p:txBody>
          <a:bodyPr wrap="square" rtlCol="0">
            <a:spAutoFit/>
          </a:bodyPr>
          <a:lstStyle/>
          <a:p>
            <a:pPr algn="ctr"/>
            <a:r>
              <a:rPr lang="en-US" sz="2000" b="1" i="0" dirty="0">
                <a:solidFill>
                  <a:srgbClr val="212121"/>
                </a:solidFill>
                <a:effectLst/>
                <a:latin typeface="Century Schoolbook" panose="02040604050505020304" pitchFamily="18" charset="0"/>
              </a:rPr>
              <a:t>“This evidence indicates that the platforms had independent incentives to moderate content and often exercised their own judgment. To be sure, the record reflects that the Government defendants played a role in at least some of the platforms’ moderation choices. But the Fifth Circuit, by attributing </a:t>
            </a:r>
            <a:r>
              <a:rPr lang="en-US" sz="2000" b="1" i="1" dirty="0">
                <a:solidFill>
                  <a:srgbClr val="212121"/>
                </a:solidFill>
                <a:effectLst/>
                <a:latin typeface="Century Schoolbook" panose="02040604050505020304" pitchFamily="18" charset="0"/>
              </a:rPr>
              <a:t>every</a:t>
            </a:r>
            <a:r>
              <a:rPr lang="en-US" sz="2000" b="1" i="0" dirty="0">
                <a:solidFill>
                  <a:srgbClr val="212121"/>
                </a:solidFill>
                <a:effectLst/>
                <a:latin typeface="Century Schoolbook" panose="02040604050505020304" pitchFamily="18" charset="0"/>
              </a:rPr>
              <a:t> platform decision at least in part to the defendants, glossed over complexities in the evidence.”</a:t>
            </a:r>
          </a:p>
          <a:p>
            <a:pPr algn="ctr"/>
            <a:endParaRPr lang="en-US" sz="2000" b="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Murthy v. Missouri</a:t>
            </a:r>
            <a:r>
              <a:rPr lang="en-US" sz="2000" b="1" dirty="0">
                <a:solidFill>
                  <a:srgbClr val="212121"/>
                </a:solidFill>
                <a:latin typeface="Century Schoolbook" panose="02040604050505020304" pitchFamily="18" charset="0"/>
              </a:rPr>
              <a:t>, 603 U.S. 43 (2024)</a:t>
            </a:r>
            <a:endParaRPr lang="en-US" sz="2000" b="1" i="1" dirty="0">
              <a:latin typeface="Century Schoolbook" panose="02040604050505020304" pitchFamily="18" charset="0"/>
            </a:endParaRPr>
          </a:p>
        </p:txBody>
      </p:sp>
      <p:sp>
        <p:nvSpPr>
          <p:cNvPr id="18" name="Rectangle: Rounded Corners 17">
            <a:extLst>
              <a:ext uri="{FF2B5EF4-FFF2-40B4-BE49-F238E27FC236}">
                <a16:creationId xmlns:a16="http://schemas.microsoft.com/office/drawing/2014/main" id="{7E7DD4F0-9403-B345-518E-669DB287179A}"/>
              </a:ext>
            </a:extLst>
          </p:cNvPr>
          <p:cNvSpPr/>
          <p:nvPr/>
        </p:nvSpPr>
        <p:spPr>
          <a:xfrm>
            <a:off x="5138343" y="231749"/>
            <a:ext cx="6713415" cy="4097901"/>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B2CAF40-81A3-DB45-8659-BB8A192C713C}"/>
              </a:ext>
            </a:extLst>
          </p:cNvPr>
          <p:cNvSpPr txBox="1"/>
          <p:nvPr/>
        </p:nvSpPr>
        <p:spPr>
          <a:xfrm>
            <a:off x="5442992" y="393436"/>
            <a:ext cx="5986130" cy="3785652"/>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“A government official can share her views freely and criticize particular beliefs, and she can do so forcefully in the hopes of persuading others to follow her lead. In doing so, she can rely on the merits and force of her ideas, the strength of her convictions, and her ability to inspire others. What she cannot do, however, is use the power of the State to punish or suppress disfavored expression.”</a:t>
            </a:r>
            <a:endParaRPr lang="en-US" sz="2000" b="1" i="0" dirty="0">
              <a:solidFill>
                <a:srgbClr val="212121"/>
              </a:solidFill>
              <a:effectLst/>
              <a:latin typeface="Century Schoolbook" panose="02040604050505020304" pitchFamily="18" charset="0"/>
            </a:endParaRPr>
          </a:p>
          <a:p>
            <a:pPr algn="ctr"/>
            <a:endParaRPr lang="en-US" sz="2000" b="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NRA v. Vullo</a:t>
            </a:r>
            <a:r>
              <a:rPr lang="en-US" sz="2000" b="1" dirty="0">
                <a:solidFill>
                  <a:srgbClr val="212121"/>
                </a:solidFill>
                <a:latin typeface="Century Schoolbook" panose="02040604050505020304" pitchFamily="18" charset="0"/>
              </a:rPr>
              <a:t>, 602 U.S. 175 (2024)</a:t>
            </a:r>
            <a:endParaRPr lang="en-US" sz="2000" b="1" i="1" dirty="0">
              <a:latin typeface="Century Schoolbook" panose="02040604050505020304" pitchFamily="18" charset="0"/>
            </a:endParaRPr>
          </a:p>
        </p:txBody>
      </p:sp>
    </p:spTree>
    <p:extLst>
      <p:ext uri="{BB962C8B-B14F-4D97-AF65-F5344CB8AC3E}">
        <p14:creationId xmlns:p14="http://schemas.microsoft.com/office/powerpoint/2010/main" val="2301561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16" grpId="0" animBg="1"/>
      <p:bldP spid="14" grpId="0"/>
      <p:bldP spid="18"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E97F2EF7-8B72-2F3B-DAD5-46F35FF3155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576D406-9742-DA60-8DE2-6C7E595281EF}"/>
              </a:ext>
            </a:extLst>
          </p:cNvPr>
          <p:cNvSpPr txBox="1"/>
          <p:nvPr/>
        </p:nvSpPr>
        <p:spPr>
          <a:xfrm>
            <a:off x="218114" y="339220"/>
            <a:ext cx="7519332"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Free Speech</a:t>
            </a:r>
          </a:p>
        </p:txBody>
      </p:sp>
      <p:pic>
        <p:nvPicPr>
          <p:cNvPr id="4" name="Picture 3" descr="&quot;Freedom of Speech&quot; by Norman Rockwell (1943)">
            <a:extLst>
              <a:ext uri="{FF2B5EF4-FFF2-40B4-BE49-F238E27FC236}">
                <a16:creationId xmlns:a16="http://schemas.microsoft.com/office/drawing/2014/main" id="{CF929559-7F93-2FA3-4B57-ACF34AE1F9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262">
            <a:off x="6808978" y="695492"/>
            <a:ext cx="4110294" cy="5598584"/>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8F1C5F74-2DA2-96DF-838A-B6E159833218}"/>
              </a:ext>
            </a:extLst>
          </p:cNvPr>
          <p:cNvSpPr txBox="1"/>
          <p:nvPr/>
        </p:nvSpPr>
        <p:spPr>
          <a:xfrm>
            <a:off x="218113" y="3215080"/>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Workplace training</a:t>
            </a:r>
          </a:p>
          <a:p>
            <a:endParaRPr lang="en-US" sz="2800" b="1" dirty="0">
              <a:latin typeface="Century Schoolbook" panose="02040604050505020304" pitchFamily="18" charset="0"/>
            </a:endParaRPr>
          </a:p>
        </p:txBody>
      </p:sp>
      <p:sp>
        <p:nvSpPr>
          <p:cNvPr id="9" name="TextBox 8">
            <a:extLst>
              <a:ext uri="{FF2B5EF4-FFF2-40B4-BE49-F238E27FC236}">
                <a16:creationId xmlns:a16="http://schemas.microsoft.com/office/drawing/2014/main" id="{7B8E0F43-89E4-DE36-CD84-187BDE06CA23}"/>
              </a:ext>
            </a:extLst>
          </p:cNvPr>
          <p:cNvSpPr txBox="1"/>
          <p:nvPr/>
        </p:nvSpPr>
        <p:spPr>
          <a:xfrm>
            <a:off x="218112" y="4297859"/>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Social media regulation</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BA96B328-FCE9-E0D9-AFA2-BAC4949CFA91}"/>
              </a:ext>
            </a:extLst>
          </p:cNvPr>
          <p:cNvSpPr txBox="1"/>
          <p:nvPr/>
        </p:nvSpPr>
        <p:spPr>
          <a:xfrm>
            <a:off x="218112" y="2036921"/>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Language &amp; ideology</a:t>
            </a:r>
          </a:p>
        </p:txBody>
      </p:sp>
    </p:spTree>
    <p:extLst>
      <p:ext uri="{BB962C8B-B14F-4D97-AF65-F5344CB8AC3E}">
        <p14:creationId xmlns:p14="http://schemas.microsoft.com/office/powerpoint/2010/main" val="86167328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9469EE8D-21AF-C857-6DD6-226EFDCD291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3A57AB-2CCF-D515-F903-64028986624D}"/>
              </a:ext>
            </a:extLst>
          </p:cNvPr>
          <p:cNvSpPr txBox="1"/>
          <p:nvPr/>
        </p:nvSpPr>
        <p:spPr>
          <a:xfrm>
            <a:off x="218113" y="339220"/>
            <a:ext cx="8447421"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Religious liberty</a:t>
            </a:r>
          </a:p>
        </p:txBody>
      </p:sp>
      <p:sp>
        <p:nvSpPr>
          <p:cNvPr id="8" name="TextBox 7">
            <a:extLst>
              <a:ext uri="{FF2B5EF4-FFF2-40B4-BE49-F238E27FC236}">
                <a16:creationId xmlns:a16="http://schemas.microsoft.com/office/drawing/2014/main" id="{BA1BC0B0-76A3-56F0-71F0-E81976216E13}"/>
              </a:ext>
            </a:extLst>
          </p:cNvPr>
          <p:cNvSpPr txBox="1"/>
          <p:nvPr/>
        </p:nvSpPr>
        <p:spPr>
          <a:xfrm>
            <a:off x="5813569" y="3127477"/>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Religious exemptions</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1BCD559F-2A0A-7271-BA6F-3088035E944F}"/>
              </a:ext>
            </a:extLst>
          </p:cNvPr>
          <p:cNvSpPr txBox="1"/>
          <p:nvPr/>
        </p:nvSpPr>
        <p:spPr>
          <a:xfrm>
            <a:off x="5813569" y="2071903"/>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Public funding </a:t>
            </a:r>
          </a:p>
        </p:txBody>
      </p:sp>
      <p:pic>
        <p:nvPicPr>
          <p:cNvPr id="7" name="Picture 6" descr="A group of men sitting in the grass&#10;&#10;AI-generated content may be incorrect.">
            <a:extLst>
              <a:ext uri="{FF2B5EF4-FFF2-40B4-BE49-F238E27FC236}">
                <a16:creationId xmlns:a16="http://schemas.microsoft.com/office/drawing/2014/main" id="{5447DA64-F781-9826-889D-B7C8B27551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8790">
            <a:off x="708545" y="2244039"/>
            <a:ext cx="4668220" cy="3498053"/>
          </a:xfrm>
          <a:prstGeom prst="rect">
            <a:avLst/>
          </a:prstGeom>
          <a:ln w="28575">
            <a:solidFill>
              <a:schemeClr val="bg1">
                <a:lumMod val="85000"/>
                <a:lumOff val="15000"/>
              </a:schemeClr>
            </a:solidFill>
          </a:ln>
        </p:spPr>
      </p:pic>
    </p:spTree>
    <p:extLst>
      <p:ext uri="{BB962C8B-B14F-4D97-AF65-F5344CB8AC3E}">
        <p14:creationId xmlns:p14="http://schemas.microsoft.com/office/powerpoint/2010/main" val="551216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6AC1A931-C1B0-BF66-6661-ED35D8EDAED7}"/>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878554EA-0FEF-CB88-F4AC-36D2703526E1}"/>
              </a:ext>
            </a:extLst>
          </p:cNvPr>
          <p:cNvSpPr txBox="1"/>
          <p:nvPr/>
        </p:nvSpPr>
        <p:spPr>
          <a:xfrm>
            <a:off x="2784842" y="308587"/>
            <a:ext cx="7552888"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Public funding </a:t>
            </a:r>
          </a:p>
        </p:txBody>
      </p:sp>
      <p:pic>
        <p:nvPicPr>
          <p:cNvPr id="7" name="Picture 6" descr="A group of men sitting in the grass&#10;&#10;AI-generated content may be incorrect.">
            <a:extLst>
              <a:ext uri="{FF2B5EF4-FFF2-40B4-BE49-F238E27FC236}">
                <a16:creationId xmlns:a16="http://schemas.microsoft.com/office/drawing/2014/main" id="{320D5123-6388-7915-D8E3-8CC7E7FAAF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8790">
            <a:off x="5654550" y="7230043"/>
            <a:ext cx="882899" cy="661586"/>
          </a:xfrm>
          <a:prstGeom prst="rect">
            <a:avLst/>
          </a:prstGeom>
          <a:ln w="28575">
            <a:solidFill>
              <a:schemeClr val="bg1">
                <a:lumMod val="85000"/>
                <a:lumOff val="15000"/>
              </a:schemeClr>
            </a:solidFill>
          </a:ln>
        </p:spPr>
      </p:pic>
      <p:sp>
        <p:nvSpPr>
          <p:cNvPr id="2" name="TextBox 1">
            <a:extLst>
              <a:ext uri="{FF2B5EF4-FFF2-40B4-BE49-F238E27FC236}">
                <a16:creationId xmlns:a16="http://schemas.microsoft.com/office/drawing/2014/main" id="{D6CF436E-B060-A7E7-3CDD-1AA65E2A8F0A}"/>
              </a:ext>
            </a:extLst>
          </p:cNvPr>
          <p:cNvSpPr txBox="1"/>
          <p:nvPr/>
        </p:nvSpPr>
        <p:spPr>
          <a:xfrm>
            <a:off x="1212112" y="2011343"/>
            <a:ext cx="2425664" cy="430887"/>
          </a:xfrm>
          <a:prstGeom prst="rect">
            <a:avLst/>
          </a:prstGeom>
          <a:noFill/>
        </p:spPr>
        <p:txBody>
          <a:bodyPr wrap="none" rtlCol="0">
            <a:spAutoFit/>
          </a:bodyPr>
          <a:lstStyle/>
          <a:p>
            <a:r>
              <a:rPr lang="en-US" sz="2200" i="1" dirty="0">
                <a:latin typeface="Century Schoolbook" panose="02040604050505020304" pitchFamily="18" charset="0"/>
              </a:rPr>
              <a:t>Trinity Lutheran</a:t>
            </a:r>
          </a:p>
        </p:txBody>
      </p:sp>
      <p:grpSp>
        <p:nvGrpSpPr>
          <p:cNvPr id="13" name="Group 12">
            <a:extLst>
              <a:ext uri="{FF2B5EF4-FFF2-40B4-BE49-F238E27FC236}">
                <a16:creationId xmlns:a16="http://schemas.microsoft.com/office/drawing/2014/main" id="{B9C6E8D0-D7EC-29A8-5B18-7DBE982D64BB}"/>
              </a:ext>
            </a:extLst>
          </p:cNvPr>
          <p:cNvGrpSpPr/>
          <p:nvPr/>
        </p:nvGrpSpPr>
        <p:grpSpPr>
          <a:xfrm>
            <a:off x="1640682" y="2713577"/>
            <a:ext cx="1375698" cy="1423987"/>
            <a:chOff x="1640682" y="2239329"/>
            <a:chExt cx="1375698" cy="1423987"/>
          </a:xfrm>
        </p:grpSpPr>
        <p:sp>
          <p:nvSpPr>
            <p:cNvPr id="6" name="Arrow: Down 5">
              <a:extLst>
                <a:ext uri="{FF2B5EF4-FFF2-40B4-BE49-F238E27FC236}">
                  <a16:creationId xmlns:a16="http://schemas.microsoft.com/office/drawing/2014/main" id="{9285A0B5-3A72-8A4B-ADC6-41B527199336}"/>
                </a:ext>
              </a:extLst>
            </p:cNvPr>
            <p:cNvSpPr/>
            <p:nvPr/>
          </p:nvSpPr>
          <p:spPr>
            <a:xfrm>
              <a:off x="2126512" y="2239329"/>
              <a:ext cx="404038" cy="843725"/>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55EAD98-3368-D063-5787-4BD899B6F224}"/>
                </a:ext>
              </a:extLst>
            </p:cNvPr>
            <p:cNvSpPr txBox="1"/>
            <p:nvPr/>
          </p:nvSpPr>
          <p:spPr>
            <a:xfrm>
              <a:off x="1640682" y="3232429"/>
              <a:ext cx="1375698" cy="430887"/>
            </a:xfrm>
            <a:prstGeom prst="rect">
              <a:avLst/>
            </a:prstGeom>
            <a:noFill/>
          </p:spPr>
          <p:txBody>
            <a:bodyPr wrap="none" rtlCol="0">
              <a:spAutoFit/>
            </a:bodyPr>
            <a:lstStyle/>
            <a:p>
              <a:r>
                <a:rPr lang="en-US" sz="2200" i="1" dirty="0">
                  <a:latin typeface="Century Schoolbook" panose="02040604050505020304" pitchFamily="18" charset="0"/>
                </a:rPr>
                <a:t>Espinoza</a:t>
              </a:r>
            </a:p>
          </p:txBody>
        </p:sp>
      </p:grpSp>
      <p:grpSp>
        <p:nvGrpSpPr>
          <p:cNvPr id="14" name="Group 13">
            <a:extLst>
              <a:ext uri="{FF2B5EF4-FFF2-40B4-BE49-F238E27FC236}">
                <a16:creationId xmlns:a16="http://schemas.microsoft.com/office/drawing/2014/main" id="{EC391C45-0ADF-3155-97F2-E71F7513FAA0}"/>
              </a:ext>
            </a:extLst>
          </p:cNvPr>
          <p:cNvGrpSpPr/>
          <p:nvPr/>
        </p:nvGrpSpPr>
        <p:grpSpPr>
          <a:xfrm>
            <a:off x="1154171" y="4408911"/>
            <a:ext cx="2348720" cy="1424375"/>
            <a:chOff x="1154171" y="3812691"/>
            <a:chExt cx="2348720" cy="1424375"/>
          </a:xfrm>
        </p:grpSpPr>
        <p:sp>
          <p:nvSpPr>
            <p:cNvPr id="11" name="Arrow: Down 10">
              <a:extLst>
                <a:ext uri="{FF2B5EF4-FFF2-40B4-BE49-F238E27FC236}">
                  <a16:creationId xmlns:a16="http://schemas.microsoft.com/office/drawing/2014/main" id="{AA87AC7F-2188-A4C2-BED0-A435A21F947A}"/>
                </a:ext>
              </a:extLst>
            </p:cNvPr>
            <p:cNvSpPr/>
            <p:nvPr/>
          </p:nvSpPr>
          <p:spPr>
            <a:xfrm>
              <a:off x="2126512" y="3812691"/>
              <a:ext cx="404038" cy="843725"/>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1DDFFC9-DD06-2D4F-FB66-891E4930F397}"/>
                </a:ext>
              </a:extLst>
            </p:cNvPr>
            <p:cNvSpPr txBox="1"/>
            <p:nvPr/>
          </p:nvSpPr>
          <p:spPr>
            <a:xfrm>
              <a:off x="1154171" y="4806179"/>
              <a:ext cx="2348720" cy="430887"/>
            </a:xfrm>
            <a:prstGeom prst="rect">
              <a:avLst/>
            </a:prstGeom>
            <a:noFill/>
          </p:spPr>
          <p:txBody>
            <a:bodyPr wrap="none" rtlCol="0">
              <a:spAutoFit/>
            </a:bodyPr>
            <a:lstStyle/>
            <a:p>
              <a:r>
                <a:rPr lang="en-US" sz="2200" i="1" dirty="0">
                  <a:latin typeface="Century Schoolbook" panose="02040604050505020304" pitchFamily="18" charset="0"/>
                </a:rPr>
                <a:t>Carson v. Makin</a:t>
              </a:r>
            </a:p>
          </p:txBody>
        </p:sp>
      </p:grpSp>
      <p:grpSp>
        <p:nvGrpSpPr>
          <p:cNvPr id="4" name="Group 3">
            <a:extLst>
              <a:ext uri="{FF2B5EF4-FFF2-40B4-BE49-F238E27FC236}">
                <a16:creationId xmlns:a16="http://schemas.microsoft.com/office/drawing/2014/main" id="{30A1988D-8957-A31F-D39B-9528EA98AF31}"/>
              </a:ext>
            </a:extLst>
          </p:cNvPr>
          <p:cNvGrpSpPr/>
          <p:nvPr/>
        </p:nvGrpSpPr>
        <p:grpSpPr>
          <a:xfrm>
            <a:off x="4785696" y="2442230"/>
            <a:ext cx="6461778" cy="2725193"/>
            <a:chOff x="4785696" y="2442230"/>
            <a:chExt cx="6461778" cy="2725193"/>
          </a:xfrm>
        </p:grpSpPr>
        <p:sp>
          <p:nvSpPr>
            <p:cNvPr id="15" name="Rectangle: Rounded Corners 14">
              <a:extLst>
                <a:ext uri="{FF2B5EF4-FFF2-40B4-BE49-F238E27FC236}">
                  <a16:creationId xmlns:a16="http://schemas.microsoft.com/office/drawing/2014/main" id="{A6BE4A07-A487-61B1-EB20-D15E4E0B2050}"/>
                </a:ext>
              </a:extLst>
            </p:cNvPr>
            <p:cNvSpPr/>
            <p:nvPr/>
          </p:nvSpPr>
          <p:spPr>
            <a:xfrm>
              <a:off x="4785696" y="2442230"/>
              <a:ext cx="6461778" cy="2725193"/>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5792A1E-A714-0DE9-131B-F16C54DB70EB}"/>
                </a:ext>
              </a:extLst>
            </p:cNvPr>
            <p:cNvSpPr txBox="1"/>
            <p:nvPr/>
          </p:nvSpPr>
          <p:spPr>
            <a:xfrm>
              <a:off x="5023520" y="2672836"/>
              <a:ext cx="5986130" cy="2246769"/>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“A State need not subsidize private education, we concluded, but once a State decides to do so, it cannot disqualify some private schools solely because they are religious.”</a:t>
              </a:r>
              <a:endParaRPr lang="en-US" sz="2000" b="1" i="0" dirty="0">
                <a:solidFill>
                  <a:srgbClr val="212121"/>
                </a:solidFill>
                <a:effectLst/>
                <a:latin typeface="Century Schoolbook" panose="02040604050505020304" pitchFamily="18" charset="0"/>
              </a:endParaRPr>
            </a:p>
            <a:p>
              <a:pPr algn="ctr"/>
              <a:endParaRPr lang="en-US" sz="2000" b="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Carson v. Makin</a:t>
              </a:r>
              <a:r>
                <a:rPr lang="en-US" sz="2000" b="1" dirty="0">
                  <a:solidFill>
                    <a:srgbClr val="212121"/>
                  </a:solidFill>
                  <a:latin typeface="Century Schoolbook" panose="02040604050505020304" pitchFamily="18" charset="0"/>
                </a:rPr>
                <a:t>, 596 U.S 767 (2022)</a:t>
              </a:r>
              <a:endParaRPr lang="en-US" sz="2000" b="1" i="1" dirty="0">
                <a:latin typeface="Century Schoolbook" panose="02040604050505020304" pitchFamily="18" charset="0"/>
              </a:endParaRPr>
            </a:p>
          </p:txBody>
        </p:sp>
      </p:grpSp>
      <p:sp>
        <p:nvSpPr>
          <p:cNvPr id="3" name="TextBox 2">
            <a:extLst>
              <a:ext uri="{FF2B5EF4-FFF2-40B4-BE49-F238E27FC236}">
                <a16:creationId xmlns:a16="http://schemas.microsoft.com/office/drawing/2014/main" id="{738D6AB9-5B01-2FD2-9565-8E1738BD837A}"/>
              </a:ext>
            </a:extLst>
          </p:cNvPr>
          <p:cNvSpPr txBox="1"/>
          <p:nvPr/>
        </p:nvSpPr>
        <p:spPr>
          <a:xfrm>
            <a:off x="5868400" y="5402399"/>
            <a:ext cx="4296369" cy="430887"/>
          </a:xfrm>
          <a:prstGeom prst="rect">
            <a:avLst/>
          </a:prstGeom>
          <a:noFill/>
        </p:spPr>
        <p:txBody>
          <a:bodyPr wrap="none" rtlCol="0">
            <a:spAutoFit/>
          </a:bodyPr>
          <a:lstStyle/>
          <a:p>
            <a:r>
              <a:rPr lang="en-US" sz="2200" dirty="0">
                <a:latin typeface="Century Schoolbook" panose="02040604050505020304" pitchFamily="18" charset="0"/>
              </a:rPr>
              <a:t>. . . what about charter schools?</a:t>
            </a:r>
          </a:p>
        </p:txBody>
      </p:sp>
      <p:sp>
        <p:nvSpPr>
          <p:cNvPr id="5" name="TextBox 4">
            <a:extLst>
              <a:ext uri="{FF2B5EF4-FFF2-40B4-BE49-F238E27FC236}">
                <a16:creationId xmlns:a16="http://schemas.microsoft.com/office/drawing/2014/main" id="{C6F8089E-DF9C-FF34-92F0-91BB18B78BA2}"/>
              </a:ext>
            </a:extLst>
          </p:cNvPr>
          <p:cNvSpPr txBox="1"/>
          <p:nvPr/>
        </p:nvSpPr>
        <p:spPr>
          <a:xfrm>
            <a:off x="5868399" y="5967011"/>
            <a:ext cx="3679212" cy="430887"/>
          </a:xfrm>
          <a:prstGeom prst="rect">
            <a:avLst/>
          </a:prstGeom>
          <a:noFill/>
        </p:spPr>
        <p:txBody>
          <a:bodyPr wrap="none" rtlCol="0">
            <a:spAutoFit/>
          </a:bodyPr>
          <a:lstStyle/>
          <a:p>
            <a:r>
              <a:rPr lang="en-US" sz="2200" dirty="0">
                <a:latin typeface="Century Schoolbook" panose="02040604050505020304" pitchFamily="18" charset="0"/>
              </a:rPr>
              <a:t>. . . or foster care agencies?</a:t>
            </a:r>
          </a:p>
        </p:txBody>
      </p:sp>
    </p:spTree>
    <p:extLst>
      <p:ext uri="{BB962C8B-B14F-4D97-AF65-F5344CB8AC3E}">
        <p14:creationId xmlns:p14="http://schemas.microsoft.com/office/powerpoint/2010/main" val="145499047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DCB773BC-32BC-E32D-762F-1E7C205D5D51}"/>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A7443FA4-5159-DC9F-937D-9D3B694F7B08}"/>
              </a:ext>
            </a:extLst>
          </p:cNvPr>
          <p:cNvSpPr txBox="1"/>
          <p:nvPr/>
        </p:nvSpPr>
        <p:spPr>
          <a:xfrm>
            <a:off x="2784842" y="308587"/>
            <a:ext cx="7552888"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Public funding </a:t>
            </a:r>
          </a:p>
        </p:txBody>
      </p:sp>
      <p:pic>
        <p:nvPicPr>
          <p:cNvPr id="7" name="Picture 6" descr="A group of men sitting in the grass&#10;&#10;AI-generated content may be incorrect.">
            <a:extLst>
              <a:ext uri="{FF2B5EF4-FFF2-40B4-BE49-F238E27FC236}">
                <a16:creationId xmlns:a16="http://schemas.microsoft.com/office/drawing/2014/main" id="{0442E33D-FF82-CB14-E49A-751BF45FA8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8790">
            <a:off x="5654550" y="7230043"/>
            <a:ext cx="882899" cy="661586"/>
          </a:xfrm>
          <a:prstGeom prst="rect">
            <a:avLst/>
          </a:prstGeom>
          <a:ln w="28575">
            <a:solidFill>
              <a:schemeClr val="bg1">
                <a:lumMod val="85000"/>
                <a:lumOff val="15000"/>
              </a:schemeClr>
            </a:solidFill>
          </a:ln>
        </p:spPr>
      </p:pic>
      <p:sp>
        <p:nvSpPr>
          <p:cNvPr id="5" name="TextBox 4">
            <a:extLst>
              <a:ext uri="{FF2B5EF4-FFF2-40B4-BE49-F238E27FC236}">
                <a16:creationId xmlns:a16="http://schemas.microsoft.com/office/drawing/2014/main" id="{6A8BC2B0-E576-0382-4949-FCC7800C6A83}"/>
              </a:ext>
            </a:extLst>
          </p:cNvPr>
          <p:cNvSpPr txBox="1"/>
          <p:nvPr/>
        </p:nvSpPr>
        <p:spPr>
          <a:xfrm>
            <a:off x="461129" y="1818168"/>
            <a:ext cx="4647426" cy="430887"/>
          </a:xfrm>
          <a:prstGeom prst="rect">
            <a:avLst/>
          </a:prstGeom>
          <a:noFill/>
        </p:spPr>
        <p:txBody>
          <a:bodyPr wrap="none" rtlCol="0">
            <a:spAutoFit/>
          </a:bodyPr>
          <a:lstStyle/>
          <a:p>
            <a:r>
              <a:rPr lang="en-US" sz="2200" dirty="0">
                <a:latin typeface="Century Schoolbook" panose="02040604050505020304" pitchFamily="18" charset="0"/>
              </a:rPr>
              <a:t>Problems with defining “religious”</a:t>
            </a:r>
          </a:p>
        </p:txBody>
      </p:sp>
      <p:grpSp>
        <p:nvGrpSpPr>
          <p:cNvPr id="18" name="Group 17">
            <a:extLst>
              <a:ext uri="{FF2B5EF4-FFF2-40B4-BE49-F238E27FC236}">
                <a16:creationId xmlns:a16="http://schemas.microsoft.com/office/drawing/2014/main" id="{312FBB59-8181-9AB9-DBF7-1D9B512A63F7}"/>
              </a:ext>
            </a:extLst>
          </p:cNvPr>
          <p:cNvGrpSpPr/>
          <p:nvPr/>
        </p:nvGrpSpPr>
        <p:grpSpPr>
          <a:xfrm>
            <a:off x="5274793" y="2729309"/>
            <a:ext cx="6461778" cy="2725193"/>
            <a:chOff x="5274793" y="2729309"/>
            <a:chExt cx="6461778" cy="2725193"/>
          </a:xfrm>
        </p:grpSpPr>
        <p:sp>
          <p:nvSpPr>
            <p:cNvPr id="8" name="Rectangle: Rounded Corners 7">
              <a:extLst>
                <a:ext uri="{FF2B5EF4-FFF2-40B4-BE49-F238E27FC236}">
                  <a16:creationId xmlns:a16="http://schemas.microsoft.com/office/drawing/2014/main" id="{3A06F2F8-9B54-EDF7-3CBD-9F4F6DF9D479}"/>
                </a:ext>
              </a:extLst>
            </p:cNvPr>
            <p:cNvSpPr/>
            <p:nvPr/>
          </p:nvSpPr>
          <p:spPr>
            <a:xfrm>
              <a:off x="5274793" y="2729309"/>
              <a:ext cx="6461778" cy="2725193"/>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FFCAF84-0180-7775-DCAC-03B24C6C3D4A}"/>
                </a:ext>
              </a:extLst>
            </p:cNvPr>
            <p:cNvSpPr txBox="1"/>
            <p:nvPr/>
          </p:nvSpPr>
          <p:spPr>
            <a:xfrm>
              <a:off x="5512617" y="2959915"/>
              <a:ext cx="5986130" cy="2246769"/>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“The services provided by a religiously run orphanage and a secular one do not differ in any meaningful sense.”</a:t>
              </a:r>
              <a:endParaRPr lang="en-US" sz="2000" b="1" i="0" dirty="0">
                <a:solidFill>
                  <a:srgbClr val="212121"/>
                </a:solidFill>
                <a:effectLst/>
                <a:latin typeface="Century Schoolbook" panose="02040604050505020304" pitchFamily="18" charset="0"/>
              </a:endParaRPr>
            </a:p>
            <a:p>
              <a:pPr algn="ctr"/>
              <a:endParaRPr lang="en-US" sz="2000" b="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Catholic Charities Bureau, Inc. v. State Lab. &amp; Indus. Review Comm’n</a:t>
              </a:r>
              <a:r>
                <a:rPr lang="en-US" sz="2000" b="1" dirty="0">
                  <a:solidFill>
                    <a:srgbClr val="212121"/>
                  </a:solidFill>
                  <a:latin typeface="Century Schoolbook" panose="02040604050505020304" pitchFamily="18" charset="0"/>
                </a:rPr>
                <a:t>, 3 N.W.3d 666 (Wisc. 2024)</a:t>
              </a:r>
              <a:endParaRPr lang="en-US" sz="2000" b="1" i="1" dirty="0">
                <a:latin typeface="Century Schoolbook" panose="02040604050505020304" pitchFamily="18" charset="0"/>
              </a:endParaRPr>
            </a:p>
          </p:txBody>
        </p:sp>
      </p:grpSp>
      <p:pic>
        <p:nvPicPr>
          <p:cNvPr id="20" name="Picture 19" descr="A document with text on it&#10;&#10;AI-generated content may be incorrect.">
            <a:extLst>
              <a:ext uri="{FF2B5EF4-FFF2-40B4-BE49-F238E27FC236}">
                <a16:creationId xmlns:a16="http://schemas.microsoft.com/office/drawing/2014/main" id="{2396974C-8D27-4941-BAF2-BA1704E097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78050">
            <a:off x="-1767198" y="2967031"/>
            <a:ext cx="8602579" cy="6858000"/>
          </a:xfrm>
          <a:prstGeom prst="rect">
            <a:avLst/>
          </a:prstGeom>
        </p:spPr>
      </p:pic>
      <p:grpSp>
        <p:nvGrpSpPr>
          <p:cNvPr id="23" name="Group 22">
            <a:extLst>
              <a:ext uri="{FF2B5EF4-FFF2-40B4-BE49-F238E27FC236}">
                <a16:creationId xmlns:a16="http://schemas.microsoft.com/office/drawing/2014/main" id="{C2DABFB7-F44F-E20C-5CC7-B4F151CFE5AF}"/>
              </a:ext>
            </a:extLst>
          </p:cNvPr>
          <p:cNvGrpSpPr/>
          <p:nvPr/>
        </p:nvGrpSpPr>
        <p:grpSpPr>
          <a:xfrm>
            <a:off x="455429" y="3764488"/>
            <a:ext cx="6461778" cy="2725193"/>
            <a:chOff x="455429" y="3764488"/>
            <a:chExt cx="6461778" cy="2725193"/>
          </a:xfrm>
        </p:grpSpPr>
        <p:sp>
          <p:nvSpPr>
            <p:cNvPr id="21" name="Rectangle: Rounded Corners 20">
              <a:extLst>
                <a:ext uri="{FF2B5EF4-FFF2-40B4-BE49-F238E27FC236}">
                  <a16:creationId xmlns:a16="http://schemas.microsoft.com/office/drawing/2014/main" id="{F7C66194-2DD7-978E-EF77-BD373F2BA17E}"/>
                </a:ext>
              </a:extLst>
            </p:cNvPr>
            <p:cNvSpPr/>
            <p:nvPr/>
          </p:nvSpPr>
          <p:spPr>
            <a:xfrm>
              <a:off x="455429" y="3764488"/>
              <a:ext cx="6461778" cy="2725193"/>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02463C5-8389-C24C-4B0C-2F26759399F1}"/>
                </a:ext>
              </a:extLst>
            </p:cNvPr>
            <p:cNvSpPr txBox="1"/>
            <p:nvPr/>
          </p:nvSpPr>
          <p:spPr>
            <a:xfrm>
              <a:off x="693253" y="3995094"/>
              <a:ext cx="5986130" cy="2246769"/>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“There shall be exempt from taxation . . . real property owned and occupied by, and personal property both tangible and intangible owned by, institutions of religion[.]”</a:t>
              </a:r>
              <a:endParaRPr lang="en-US" sz="2000" b="1" i="0" dirty="0">
                <a:solidFill>
                  <a:srgbClr val="212121"/>
                </a:solidFill>
                <a:effectLst/>
                <a:latin typeface="Century Schoolbook" panose="02040604050505020304" pitchFamily="18" charset="0"/>
              </a:endParaRPr>
            </a:p>
            <a:p>
              <a:pPr algn="ctr"/>
              <a:endParaRPr lang="en-US" sz="2000" b="1" dirty="0">
                <a:solidFill>
                  <a:srgbClr val="212121"/>
                </a:solidFill>
                <a:latin typeface="Century Schoolbook" panose="02040604050505020304" pitchFamily="18" charset="0"/>
              </a:endParaRPr>
            </a:p>
            <a:p>
              <a:pPr algn="ctr"/>
              <a:r>
                <a:rPr lang="en-US" sz="2000" b="1" dirty="0">
                  <a:solidFill>
                    <a:srgbClr val="212121"/>
                  </a:solidFill>
                  <a:latin typeface="Century Schoolbook" panose="02040604050505020304" pitchFamily="18" charset="0"/>
                </a:rPr>
                <a:t>Ky. Const. 170</a:t>
              </a:r>
              <a:endParaRPr lang="en-US" sz="2000" b="1" i="1" dirty="0">
                <a:latin typeface="Century Schoolbook" panose="02040604050505020304" pitchFamily="18" charset="0"/>
              </a:endParaRPr>
            </a:p>
          </p:txBody>
        </p:sp>
      </p:grpSp>
    </p:spTree>
    <p:extLst>
      <p:ext uri="{BB962C8B-B14F-4D97-AF65-F5344CB8AC3E}">
        <p14:creationId xmlns:p14="http://schemas.microsoft.com/office/powerpoint/2010/main" val="1817703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A1711066-B8CA-B9FE-7990-D9B0F61B5B73}"/>
            </a:ext>
          </a:extLst>
        </p:cNvPr>
        <p:cNvGrpSpPr/>
        <p:nvPr/>
      </p:nvGrpSpPr>
      <p:grpSpPr>
        <a:xfrm>
          <a:off x="0" y="0"/>
          <a:ext cx="0" cy="0"/>
          <a:chOff x="0" y="0"/>
          <a:chExt cx="0" cy="0"/>
        </a:xfrm>
      </p:grpSpPr>
      <p:pic>
        <p:nvPicPr>
          <p:cNvPr id="7" name="Picture 6" descr="A group of men sitting in the grass&#10;&#10;AI-generated content may be incorrect.">
            <a:extLst>
              <a:ext uri="{FF2B5EF4-FFF2-40B4-BE49-F238E27FC236}">
                <a16:creationId xmlns:a16="http://schemas.microsoft.com/office/drawing/2014/main" id="{EEF2EC50-F4E4-62B4-691B-EB421C44CA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8790">
            <a:off x="5654550" y="7230043"/>
            <a:ext cx="882899" cy="661586"/>
          </a:xfrm>
          <a:prstGeom prst="rect">
            <a:avLst/>
          </a:prstGeom>
          <a:ln w="28575">
            <a:solidFill>
              <a:schemeClr val="bg1">
                <a:lumMod val="85000"/>
                <a:lumOff val="15000"/>
              </a:schemeClr>
            </a:solidFill>
          </a:ln>
        </p:spPr>
      </p:pic>
      <p:grpSp>
        <p:nvGrpSpPr>
          <p:cNvPr id="2" name="Group 1">
            <a:extLst>
              <a:ext uri="{FF2B5EF4-FFF2-40B4-BE49-F238E27FC236}">
                <a16:creationId xmlns:a16="http://schemas.microsoft.com/office/drawing/2014/main" id="{AD776B27-D4EA-6A0E-CECE-E08F6265F953}"/>
              </a:ext>
            </a:extLst>
          </p:cNvPr>
          <p:cNvGrpSpPr/>
          <p:nvPr/>
        </p:nvGrpSpPr>
        <p:grpSpPr>
          <a:xfrm>
            <a:off x="2865110" y="1208339"/>
            <a:ext cx="6461778" cy="4441321"/>
            <a:chOff x="2865110" y="1208339"/>
            <a:chExt cx="6461778" cy="4441321"/>
          </a:xfrm>
        </p:grpSpPr>
        <p:sp>
          <p:nvSpPr>
            <p:cNvPr id="21" name="Rectangle: Rounded Corners 20">
              <a:extLst>
                <a:ext uri="{FF2B5EF4-FFF2-40B4-BE49-F238E27FC236}">
                  <a16:creationId xmlns:a16="http://schemas.microsoft.com/office/drawing/2014/main" id="{61302D8A-D28E-DB20-D105-BA7E8280D048}"/>
                </a:ext>
              </a:extLst>
            </p:cNvPr>
            <p:cNvSpPr/>
            <p:nvPr/>
          </p:nvSpPr>
          <p:spPr>
            <a:xfrm>
              <a:off x="2865110" y="1208339"/>
              <a:ext cx="6461778" cy="4441321"/>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956D48-9B59-88C6-1EEF-AB8EC74A00E6}"/>
                </a:ext>
              </a:extLst>
            </p:cNvPr>
            <p:cNvSpPr txBox="1"/>
            <p:nvPr/>
          </p:nvSpPr>
          <p:spPr>
            <a:xfrm>
              <a:off x="3018941" y="1428918"/>
              <a:ext cx="6154115" cy="4093428"/>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“Sure, the Church might use Zoom services or the like, as so many places of worship have decided to do over the last two months. But who is to say . . . that every member of the congregation must see it as an adequate substitute for what it means when ‘two or three gather in my Name.’ Matthew 18:20. . . . [This is] exactly what the federal courts are not to judge—how individuals comply with their own faith as they see it.” </a:t>
              </a:r>
              <a:endParaRPr lang="en-US" sz="2000" b="1" i="0" dirty="0">
                <a:solidFill>
                  <a:srgbClr val="212121"/>
                </a:solidFill>
                <a:effectLst/>
                <a:latin typeface="Century Schoolbook" panose="02040604050505020304" pitchFamily="18" charset="0"/>
              </a:endParaRPr>
            </a:p>
            <a:p>
              <a:pPr algn="ctr"/>
              <a:endParaRPr lang="en-US" sz="2000" b="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Maryville Baptist Church, Inc. v. Beshear</a:t>
              </a:r>
              <a:r>
                <a:rPr lang="en-US" sz="2000" b="1" dirty="0">
                  <a:solidFill>
                    <a:srgbClr val="212121"/>
                  </a:solidFill>
                  <a:latin typeface="Century Schoolbook" panose="02040604050505020304" pitchFamily="18" charset="0"/>
                </a:rPr>
                <a:t>, 957 F.3d 610 (6th 2020).</a:t>
              </a:r>
              <a:endParaRPr lang="en-US" sz="2000" b="1" i="1" dirty="0">
                <a:latin typeface="Century Schoolbook" panose="02040604050505020304" pitchFamily="18" charset="0"/>
              </a:endParaRPr>
            </a:p>
          </p:txBody>
        </p:sp>
      </p:grpSp>
    </p:spTree>
    <p:extLst>
      <p:ext uri="{BB962C8B-B14F-4D97-AF65-F5344CB8AC3E}">
        <p14:creationId xmlns:p14="http://schemas.microsoft.com/office/powerpoint/2010/main" val="1357307248"/>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55A42E77-6ADD-B269-EEA2-C4F61A9E5CA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808735E-8F68-CBB4-46AC-4196D0251F9D}"/>
              </a:ext>
            </a:extLst>
          </p:cNvPr>
          <p:cNvSpPr txBox="1"/>
          <p:nvPr/>
        </p:nvSpPr>
        <p:spPr>
          <a:xfrm>
            <a:off x="218113" y="339220"/>
            <a:ext cx="8447421"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Religious liberty</a:t>
            </a:r>
          </a:p>
        </p:txBody>
      </p:sp>
      <p:sp>
        <p:nvSpPr>
          <p:cNvPr id="8" name="TextBox 7">
            <a:extLst>
              <a:ext uri="{FF2B5EF4-FFF2-40B4-BE49-F238E27FC236}">
                <a16:creationId xmlns:a16="http://schemas.microsoft.com/office/drawing/2014/main" id="{12A63DDF-34D4-2568-583A-C2B7D0A747FF}"/>
              </a:ext>
            </a:extLst>
          </p:cNvPr>
          <p:cNvSpPr txBox="1"/>
          <p:nvPr/>
        </p:nvSpPr>
        <p:spPr>
          <a:xfrm>
            <a:off x="5813569" y="3127477"/>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Religious exemptions</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7E5457FF-A37D-7A31-D24D-84C2810B00F4}"/>
              </a:ext>
            </a:extLst>
          </p:cNvPr>
          <p:cNvSpPr txBox="1"/>
          <p:nvPr/>
        </p:nvSpPr>
        <p:spPr>
          <a:xfrm>
            <a:off x="5813569" y="2071903"/>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Public funding </a:t>
            </a:r>
          </a:p>
        </p:txBody>
      </p:sp>
      <p:pic>
        <p:nvPicPr>
          <p:cNvPr id="7" name="Picture 6" descr="A group of men sitting in the grass&#10;&#10;AI-generated content may be incorrect.">
            <a:extLst>
              <a:ext uri="{FF2B5EF4-FFF2-40B4-BE49-F238E27FC236}">
                <a16:creationId xmlns:a16="http://schemas.microsoft.com/office/drawing/2014/main" id="{901FEB4D-C3D8-EB8D-0AE1-B5C85EA1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8790">
            <a:off x="708545" y="2244039"/>
            <a:ext cx="4668220" cy="3498053"/>
          </a:xfrm>
          <a:prstGeom prst="rect">
            <a:avLst/>
          </a:prstGeom>
          <a:ln w="28575">
            <a:solidFill>
              <a:schemeClr val="bg1">
                <a:lumMod val="85000"/>
                <a:lumOff val="15000"/>
              </a:schemeClr>
            </a:solidFill>
          </a:ln>
        </p:spPr>
      </p:pic>
    </p:spTree>
    <p:extLst>
      <p:ext uri="{BB962C8B-B14F-4D97-AF65-F5344CB8AC3E}">
        <p14:creationId xmlns:p14="http://schemas.microsoft.com/office/powerpoint/2010/main" val="231843808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A6C355E8-0230-BDE7-7686-12FA743A9D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19D780-8C01-99CC-0ABA-41BBBDF361F5}"/>
              </a:ext>
            </a:extLst>
          </p:cNvPr>
          <p:cNvSpPr txBox="1"/>
          <p:nvPr/>
        </p:nvSpPr>
        <p:spPr>
          <a:xfrm>
            <a:off x="218114" y="339220"/>
            <a:ext cx="7519332"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Free Speech</a:t>
            </a:r>
          </a:p>
        </p:txBody>
      </p:sp>
      <p:pic>
        <p:nvPicPr>
          <p:cNvPr id="4" name="Picture 3" descr="&quot;Freedom of Speech&quot; by Norman Rockwell (1943)">
            <a:extLst>
              <a:ext uri="{FF2B5EF4-FFF2-40B4-BE49-F238E27FC236}">
                <a16:creationId xmlns:a16="http://schemas.microsoft.com/office/drawing/2014/main" id="{FDD8531B-02D1-7B8B-3186-B71403572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262">
            <a:off x="6808978" y="695492"/>
            <a:ext cx="4110294" cy="5598584"/>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DC334826-371C-2171-FF73-A3E70B08C01E}"/>
              </a:ext>
            </a:extLst>
          </p:cNvPr>
          <p:cNvSpPr txBox="1"/>
          <p:nvPr/>
        </p:nvSpPr>
        <p:spPr>
          <a:xfrm>
            <a:off x="218113" y="3215080"/>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Workplace training</a:t>
            </a:r>
          </a:p>
          <a:p>
            <a:endParaRPr lang="en-US" sz="2800" b="1" dirty="0">
              <a:latin typeface="Century Schoolbook" panose="02040604050505020304" pitchFamily="18" charset="0"/>
            </a:endParaRPr>
          </a:p>
        </p:txBody>
      </p:sp>
      <p:sp>
        <p:nvSpPr>
          <p:cNvPr id="9" name="TextBox 8">
            <a:extLst>
              <a:ext uri="{FF2B5EF4-FFF2-40B4-BE49-F238E27FC236}">
                <a16:creationId xmlns:a16="http://schemas.microsoft.com/office/drawing/2014/main" id="{0CFF7202-0CF6-1DC2-7B60-65FA4769B5E7}"/>
              </a:ext>
            </a:extLst>
          </p:cNvPr>
          <p:cNvSpPr txBox="1"/>
          <p:nvPr/>
        </p:nvSpPr>
        <p:spPr>
          <a:xfrm>
            <a:off x="218112" y="4297859"/>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Social media regulation</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8FAC9256-8383-A13A-01F9-714DBF785775}"/>
              </a:ext>
            </a:extLst>
          </p:cNvPr>
          <p:cNvSpPr txBox="1"/>
          <p:nvPr/>
        </p:nvSpPr>
        <p:spPr>
          <a:xfrm>
            <a:off x="218112" y="2036921"/>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Language &amp; ideology</a:t>
            </a:r>
          </a:p>
        </p:txBody>
      </p:sp>
    </p:spTree>
    <p:extLst>
      <p:ext uri="{BB962C8B-B14F-4D97-AF65-F5344CB8AC3E}">
        <p14:creationId xmlns:p14="http://schemas.microsoft.com/office/powerpoint/2010/main" val="198246277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A463D723-8500-B16C-B6D2-48E509E2FF4A}"/>
            </a:ext>
          </a:extLst>
        </p:cNvPr>
        <p:cNvGrpSpPr/>
        <p:nvPr/>
      </p:nvGrpSpPr>
      <p:grpSpPr>
        <a:xfrm>
          <a:off x="0" y="0"/>
          <a:ext cx="0" cy="0"/>
          <a:chOff x="0" y="0"/>
          <a:chExt cx="0" cy="0"/>
        </a:xfrm>
      </p:grpSpPr>
      <p:pic>
        <p:nvPicPr>
          <p:cNvPr id="7" name="Picture 6" descr="A group of men sitting in the grass&#10;&#10;AI-generated content may be incorrect.">
            <a:extLst>
              <a:ext uri="{FF2B5EF4-FFF2-40B4-BE49-F238E27FC236}">
                <a16:creationId xmlns:a16="http://schemas.microsoft.com/office/drawing/2014/main" id="{EF02F842-DB88-2E54-BAE0-EC3C55A7DE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3201">
            <a:off x="8045010" y="3923983"/>
            <a:ext cx="4668220" cy="3498053"/>
          </a:xfrm>
          <a:prstGeom prst="rect">
            <a:avLst/>
          </a:prstGeom>
          <a:ln w="28575">
            <a:solidFill>
              <a:schemeClr val="bg1">
                <a:lumMod val="85000"/>
                <a:lumOff val="15000"/>
              </a:schemeClr>
            </a:solidFill>
          </a:ln>
        </p:spPr>
      </p:pic>
      <p:grpSp>
        <p:nvGrpSpPr>
          <p:cNvPr id="9" name="Group 8">
            <a:extLst>
              <a:ext uri="{FF2B5EF4-FFF2-40B4-BE49-F238E27FC236}">
                <a16:creationId xmlns:a16="http://schemas.microsoft.com/office/drawing/2014/main" id="{D4364CDB-752E-06DD-5CB7-FBC8F05353C5}"/>
              </a:ext>
            </a:extLst>
          </p:cNvPr>
          <p:cNvGrpSpPr/>
          <p:nvPr/>
        </p:nvGrpSpPr>
        <p:grpSpPr>
          <a:xfrm>
            <a:off x="290947" y="1401900"/>
            <a:ext cx="11209961" cy="6201555"/>
            <a:chOff x="290947" y="1401900"/>
            <a:chExt cx="11209961" cy="6201555"/>
          </a:xfrm>
        </p:grpSpPr>
        <p:pic>
          <p:nvPicPr>
            <p:cNvPr id="4" name="Picture 3">
              <a:extLst>
                <a:ext uri="{FF2B5EF4-FFF2-40B4-BE49-F238E27FC236}">
                  <a16:creationId xmlns:a16="http://schemas.microsoft.com/office/drawing/2014/main" id="{16FC0CEE-C83A-B984-219B-D91A1D306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29314">
              <a:off x="290947" y="3722818"/>
              <a:ext cx="5267833" cy="3880637"/>
            </a:xfrm>
            <a:prstGeom prst="rect">
              <a:avLst/>
            </a:prstGeom>
            <a:ln w="25400">
              <a:solidFill>
                <a:schemeClr val="bg1">
                  <a:lumMod val="85000"/>
                  <a:lumOff val="15000"/>
                </a:schemeClr>
              </a:solidFill>
            </a:ln>
          </p:spPr>
        </p:pic>
        <p:sp>
          <p:nvSpPr>
            <p:cNvPr id="5" name="Speech Bubble: Rectangle with Corners Rounded 4">
              <a:extLst>
                <a:ext uri="{FF2B5EF4-FFF2-40B4-BE49-F238E27FC236}">
                  <a16:creationId xmlns:a16="http://schemas.microsoft.com/office/drawing/2014/main" id="{BB26CD62-9020-AF1D-B09B-A7DCA72733BD}"/>
                </a:ext>
              </a:extLst>
            </p:cNvPr>
            <p:cNvSpPr/>
            <p:nvPr/>
          </p:nvSpPr>
          <p:spPr>
            <a:xfrm>
              <a:off x="5319872" y="1401900"/>
              <a:ext cx="6078230" cy="3434948"/>
            </a:xfrm>
            <a:prstGeom prst="wedgeRoundRectCallout">
              <a:avLst>
                <a:gd name="adj1" fmla="val -62990"/>
                <a:gd name="adj2" fmla="val 81294"/>
                <a:gd name="adj3" fmla="val 16667"/>
              </a:avLst>
            </a:prstGeom>
            <a:solidFill>
              <a:schemeClr val="tx1"/>
            </a:solidFill>
            <a:ln w="25400">
              <a:solidFill>
                <a:schemeClr val="bg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11534E26-4745-44E6-B89A-916F25D6A707}"/>
                </a:ext>
              </a:extLst>
            </p:cNvPr>
            <p:cNvSpPr txBox="1"/>
            <p:nvPr/>
          </p:nvSpPr>
          <p:spPr>
            <a:xfrm>
              <a:off x="5217066" y="1534324"/>
              <a:ext cx="6283842" cy="3170099"/>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“The government’s ability to enforce generally applicable prohibitions of socially harmful conduct, like its ability to carry out other aspects of public policy, cannot depend on measuring the effects of a governmental action on a religious objector’s spiritual development.” </a:t>
              </a:r>
              <a:endParaRPr lang="en-US" sz="2000" b="1" i="0" dirty="0">
                <a:solidFill>
                  <a:srgbClr val="212121"/>
                </a:solidFill>
                <a:effectLst/>
                <a:latin typeface="Century Schoolbook" panose="02040604050505020304" pitchFamily="18" charset="0"/>
              </a:endParaRPr>
            </a:p>
            <a:p>
              <a:pPr algn="ctr"/>
              <a:endParaRPr lang="en-US" sz="2000" b="1" i="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Employment Division v. Smith</a:t>
              </a:r>
              <a:r>
                <a:rPr lang="en-US" sz="2000" b="1" dirty="0">
                  <a:solidFill>
                    <a:srgbClr val="212121"/>
                  </a:solidFill>
                  <a:latin typeface="Century Schoolbook" panose="02040604050505020304" pitchFamily="18" charset="0"/>
                </a:rPr>
                <a:t>, 494 U.S. 872 (1990)</a:t>
              </a:r>
              <a:endParaRPr lang="en-US" sz="2000" b="1" i="1" dirty="0">
                <a:latin typeface="Century Schoolbook" panose="02040604050505020304" pitchFamily="18" charset="0"/>
              </a:endParaRPr>
            </a:p>
          </p:txBody>
        </p:sp>
      </p:grpSp>
      <p:sp>
        <p:nvSpPr>
          <p:cNvPr id="11" name="TextBox 10">
            <a:extLst>
              <a:ext uri="{FF2B5EF4-FFF2-40B4-BE49-F238E27FC236}">
                <a16:creationId xmlns:a16="http://schemas.microsoft.com/office/drawing/2014/main" id="{EA7C5FE4-1E44-43C8-F7A9-C54E80B1F225}"/>
              </a:ext>
            </a:extLst>
          </p:cNvPr>
          <p:cNvSpPr txBox="1"/>
          <p:nvPr/>
        </p:nvSpPr>
        <p:spPr>
          <a:xfrm>
            <a:off x="885160" y="85061"/>
            <a:ext cx="10421680" cy="1631216"/>
          </a:xfrm>
          <a:prstGeom prst="rect">
            <a:avLst/>
          </a:prstGeom>
          <a:noFill/>
        </p:spPr>
        <p:txBody>
          <a:bodyPr wrap="square" rtlCol="0" anchor="ctr" anchorCtr="0">
            <a:spAutoFit/>
          </a:bodyPr>
          <a:lstStyle/>
          <a:p>
            <a:r>
              <a:rPr lang="en-US" sz="7200" b="1" dirty="0">
                <a:latin typeface="Century Schoolbook" panose="02040604050505020304" pitchFamily="18" charset="0"/>
              </a:rPr>
              <a:t>Religious exemptions</a:t>
            </a:r>
          </a:p>
          <a:p>
            <a:endParaRPr lang="en-US" sz="2800" b="1" dirty="0">
              <a:latin typeface="Century Schoolbook" panose="02040604050505020304" pitchFamily="18" charset="0"/>
            </a:endParaRPr>
          </a:p>
        </p:txBody>
      </p:sp>
    </p:spTree>
    <p:extLst>
      <p:ext uri="{BB962C8B-B14F-4D97-AF65-F5344CB8AC3E}">
        <p14:creationId xmlns:p14="http://schemas.microsoft.com/office/powerpoint/2010/main" val="117817692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636357B4-A850-BE5A-3094-AFBE9E4A562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803D053-C5AB-7DAE-EBDF-7DF3ED62B340}"/>
              </a:ext>
            </a:extLst>
          </p:cNvPr>
          <p:cNvSpPr txBox="1"/>
          <p:nvPr/>
        </p:nvSpPr>
        <p:spPr>
          <a:xfrm>
            <a:off x="885160" y="85061"/>
            <a:ext cx="10421680" cy="1631216"/>
          </a:xfrm>
          <a:prstGeom prst="rect">
            <a:avLst/>
          </a:prstGeom>
          <a:noFill/>
        </p:spPr>
        <p:txBody>
          <a:bodyPr wrap="square" rtlCol="0" anchor="ctr" anchorCtr="0">
            <a:spAutoFit/>
          </a:bodyPr>
          <a:lstStyle/>
          <a:p>
            <a:r>
              <a:rPr lang="en-US" sz="7200" b="1" dirty="0">
                <a:latin typeface="Century Schoolbook" panose="02040604050505020304" pitchFamily="18" charset="0"/>
              </a:rPr>
              <a:t>Religious exemptions</a:t>
            </a:r>
          </a:p>
          <a:p>
            <a:endParaRPr lang="en-US" sz="2800" b="1" dirty="0">
              <a:latin typeface="Century Schoolbook" panose="02040604050505020304" pitchFamily="18" charset="0"/>
            </a:endParaRPr>
          </a:p>
        </p:txBody>
      </p:sp>
      <p:pic>
        <p:nvPicPr>
          <p:cNvPr id="16" name="Picture 15" descr="A person sitting at a table with her hands up&#10;&#10;AI-generated content may be incorrect.">
            <a:extLst>
              <a:ext uri="{FF2B5EF4-FFF2-40B4-BE49-F238E27FC236}">
                <a16:creationId xmlns:a16="http://schemas.microsoft.com/office/drawing/2014/main" id="{0ECE434C-39E5-FADD-3E77-25857FB55F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463" y="3620386"/>
            <a:ext cx="6060673" cy="4037076"/>
          </a:xfrm>
          <a:prstGeom prst="rect">
            <a:avLst/>
          </a:prstGeom>
        </p:spPr>
      </p:pic>
      <p:grpSp>
        <p:nvGrpSpPr>
          <p:cNvPr id="2" name="Group 1">
            <a:extLst>
              <a:ext uri="{FF2B5EF4-FFF2-40B4-BE49-F238E27FC236}">
                <a16:creationId xmlns:a16="http://schemas.microsoft.com/office/drawing/2014/main" id="{38953396-FCBB-A551-BD78-10CA6C3EB068}"/>
              </a:ext>
            </a:extLst>
          </p:cNvPr>
          <p:cNvGrpSpPr/>
          <p:nvPr/>
        </p:nvGrpSpPr>
        <p:grpSpPr>
          <a:xfrm>
            <a:off x="427049" y="1572021"/>
            <a:ext cx="6283842" cy="2936184"/>
            <a:chOff x="-4006728" y="1600919"/>
            <a:chExt cx="6283842" cy="3434948"/>
          </a:xfrm>
        </p:grpSpPr>
        <p:sp>
          <p:nvSpPr>
            <p:cNvPr id="10" name="Speech Bubble: Rectangle with Corners Rounded 9">
              <a:extLst>
                <a:ext uri="{FF2B5EF4-FFF2-40B4-BE49-F238E27FC236}">
                  <a16:creationId xmlns:a16="http://schemas.microsoft.com/office/drawing/2014/main" id="{A8CB8CEF-861E-DAAA-78B4-3FC46FC00C5F}"/>
                </a:ext>
              </a:extLst>
            </p:cNvPr>
            <p:cNvSpPr/>
            <p:nvPr/>
          </p:nvSpPr>
          <p:spPr>
            <a:xfrm>
              <a:off x="-3903922" y="1600919"/>
              <a:ext cx="6078230" cy="3434948"/>
            </a:xfrm>
            <a:prstGeom prst="wedgeRoundRectCallout">
              <a:avLst>
                <a:gd name="adj1" fmla="val 67332"/>
                <a:gd name="adj2" fmla="val 77673"/>
                <a:gd name="adj3" fmla="val 16667"/>
              </a:avLst>
            </a:prstGeom>
            <a:solidFill>
              <a:schemeClr val="tx1"/>
            </a:solidFill>
            <a:ln w="25400">
              <a:solidFill>
                <a:schemeClr val="bg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CC99D7B-0F94-AA5D-8761-A4ED8EA9583E}"/>
                </a:ext>
              </a:extLst>
            </p:cNvPr>
            <p:cNvSpPr txBox="1"/>
            <p:nvPr/>
          </p:nvSpPr>
          <p:spPr>
            <a:xfrm>
              <a:off x="-4006728" y="1745781"/>
              <a:ext cx="6283842" cy="2988481"/>
            </a:xfrm>
            <a:prstGeom prst="rect">
              <a:avLst/>
            </a:prstGeom>
            <a:noFill/>
          </p:spPr>
          <p:txBody>
            <a:bodyPr wrap="square" rtlCol="0">
              <a:spAutoFit/>
            </a:bodyPr>
            <a:lstStyle/>
            <a:p>
              <a:pPr algn="ctr"/>
              <a:r>
                <a:rPr lang="en-US" sz="2000" b="1" dirty="0">
                  <a:solidFill>
                    <a:srgbClr val="212121"/>
                  </a:solidFill>
                  <a:latin typeface="Century Schoolbook" panose="02040604050505020304" pitchFamily="18" charset="0"/>
                </a:rPr>
                <a:t>“As a matter of text and structure, it is difficult to see why the Free Exercise Clause—lone among the First Amendment freedoms—offers nothing more than protection from discrimination.” </a:t>
              </a:r>
              <a:endParaRPr lang="en-US" sz="2000" b="1" i="0" dirty="0">
                <a:solidFill>
                  <a:srgbClr val="212121"/>
                </a:solidFill>
                <a:effectLst/>
                <a:latin typeface="Century Schoolbook" panose="02040604050505020304" pitchFamily="18" charset="0"/>
              </a:endParaRPr>
            </a:p>
            <a:p>
              <a:pPr algn="ctr"/>
              <a:endParaRPr lang="en-US" sz="2000" b="1" i="1" dirty="0">
                <a:solidFill>
                  <a:srgbClr val="212121"/>
                </a:solidFill>
                <a:latin typeface="Century Schoolbook" panose="02040604050505020304" pitchFamily="18" charset="0"/>
              </a:endParaRPr>
            </a:p>
            <a:p>
              <a:pPr algn="ctr"/>
              <a:r>
                <a:rPr lang="en-US" sz="2000" b="1" i="1" dirty="0">
                  <a:solidFill>
                    <a:srgbClr val="212121"/>
                  </a:solidFill>
                  <a:latin typeface="Century Schoolbook" panose="02040604050505020304" pitchFamily="18" charset="0"/>
                </a:rPr>
                <a:t>Fulton v. City of Philadelphia</a:t>
              </a:r>
              <a:r>
                <a:rPr lang="en-US" sz="2000" b="1" dirty="0">
                  <a:solidFill>
                    <a:srgbClr val="212121"/>
                  </a:solidFill>
                  <a:latin typeface="Century Schoolbook" panose="02040604050505020304" pitchFamily="18" charset="0"/>
                </a:rPr>
                <a:t>, 593 U.S. 522 (2021) (Barrett, J., concurring)</a:t>
              </a:r>
              <a:endParaRPr lang="en-US" sz="2000" b="1" i="1" dirty="0">
                <a:latin typeface="Century Schoolbook" panose="02040604050505020304" pitchFamily="18" charset="0"/>
              </a:endParaRPr>
            </a:p>
          </p:txBody>
        </p:sp>
      </p:grpSp>
    </p:spTree>
    <p:extLst>
      <p:ext uri="{BB962C8B-B14F-4D97-AF65-F5344CB8AC3E}">
        <p14:creationId xmlns:p14="http://schemas.microsoft.com/office/powerpoint/2010/main" val="38235968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6D2DB132-AC82-F402-B28B-AADA636C2738}"/>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3D13B48-3824-E6DC-789B-51D28ADAFC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0122" y="2104596"/>
            <a:ext cx="5991756" cy="3371172"/>
          </a:xfrm>
          <a:prstGeom prst="rect">
            <a:avLst/>
          </a:prstGeom>
          <a:ln w="31750">
            <a:solidFill>
              <a:schemeClr val="bg1">
                <a:lumMod val="85000"/>
                <a:lumOff val="15000"/>
              </a:schemeClr>
            </a:solidFill>
          </a:ln>
        </p:spPr>
      </p:pic>
      <p:sp>
        <p:nvSpPr>
          <p:cNvPr id="5" name="TextBox 4">
            <a:extLst>
              <a:ext uri="{FF2B5EF4-FFF2-40B4-BE49-F238E27FC236}">
                <a16:creationId xmlns:a16="http://schemas.microsoft.com/office/drawing/2014/main" id="{828B49A0-B4AF-C1BE-BC8A-CA7475A4EA3E}"/>
              </a:ext>
            </a:extLst>
          </p:cNvPr>
          <p:cNvSpPr txBox="1"/>
          <p:nvPr/>
        </p:nvSpPr>
        <p:spPr>
          <a:xfrm>
            <a:off x="885160" y="85061"/>
            <a:ext cx="10421680" cy="1631216"/>
          </a:xfrm>
          <a:prstGeom prst="rect">
            <a:avLst/>
          </a:prstGeom>
          <a:noFill/>
        </p:spPr>
        <p:txBody>
          <a:bodyPr wrap="square" rtlCol="0" anchor="ctr" anchorCtr="0">
            <a:spAutoFit/>
          </a:bodyPr>
          <a:lstStyle/>
          <a:p>
            <a:r>
              <a:rPr lang="en-US" sz="7200" b="1" dirty="0">
                <a:latin typeface="Century Schoolbook" panose="02040604050505020304" pitchFamily="18" charset="0"/>
              </a:rPr>
              <a:t>Religious exemptions</a:t>
            </a:r>
          </a:p>
          <a:p>
            <a:endParaRPr lang="en-US" sz="2800" b="1" dirty="0">
              <a:latin typeface="Century Schoolbook" panose="02040604050505020304" pitchFamily="18" charset="0"/>
            </a:endParaRPr>
          </a:p>
        </p:txBody>
      </p:sp>
      <p:pic>
        <p:nvPicPr>
          <p:cNvPr id="6" name="Picture 5" descr="A group of men sitting in the grass&#10;&#10;AI-generated content may be incorrect.">
            <a:extLst>
              <a:ext uri="{FF2B5EF4-FFF2-40B4-BE49-F238E27FC236}">
                <a16:creationId xmlns:a16="http://schemas.microsoft.com/office/drawing/2014/main" id="{423EF0F6-AB47-CF2F-58D8-104048A672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38790">
            <a:off x="10545527" y="7208778"/>
            <a:ext cx="882899" cy="661586"/>
          </a:xfrm>
          <a:prstGeom prst="rect">
            <a:avLst/>
          </a:prstGeom>
          <a:ln w="28575">
            <a:solidFill>
              <a:schemeClr val="bg1">
                <a:lumMod val="85000"/>
                <a:lumOff val="15000"/>
              </a:schemeClr>
            </a:solidFill>
          </a:ln>
        </p:spPr>
      </p:pic>
    </p:spTree>
    <p:extLst>
      <p:ext uri="{BB962C8B-B14F-4D97-AF65-F5344CB8AC3E}">
        <p14:creationId xmlns:p14="http://schemas.microsoft.com/office/powerpoint/2010/main" val="20135441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1A9BFCDD-E9F1-DF07-A5F2-94C4681138E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93E8C08-EA23-6A06-5DF8-15F5EDDB6C00}"/>
              </a:ext>
            </a:extLst>
          </p:cNvPr>
          <p:cNvSpPr txBox="1"/>
          <p:nvPr/>
        </p:nvSpPr>
        <p:spPr>
          <a:xfrm>
            <a:off x="218113" y="339220"/>
            <a:ext cx="8447421"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Religious liberty</a:t>
            </a:r>
          </a:p>
        </p:txBody>
      </p:sp>
      <p:sp>
        <p:nvSpPr>
          <p:cNvPr id="8" name="TextBox 7">
            <a:extLst>
              <a:ext uri="{FF2B5EF4-FFF2-40B4-BE49-F238E27FC236}">
                <a16:creationId xmlns:a16="http://schemas.microsoft.com/office/drawing/2014/main" id="{FAAD0439-41ED-D0E8-B92A-DA5069849E23}"/>
              </a:ext>
            </a:extLst>
          </p:cNvPr>
          <p:cNvSpPr txBox="1"/>
          <p:nvPr/>
        </p:nvSpPr>
        <p:spPr>
          <a:xfrm>
            <a:off x="5813569" y="3127477"/>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Religious exemptions</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4861A0B6-6C61-C9E5-E313-319D3705BBF3}"/>
              </a:ext>
            </a:extLst>
          </p:cNvPr>
          <p:cNvSpPr txBox="1"/>
          <p:nvPr/>
        </p:nvSpPr>
        <p:spPr>
          <a:xfrm>
            <a:off x="5813569" y="2071903"/>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Public funding </a:t>
            </a:r>
          </a:p>
        </p:txBody>
      </p:sp>
      <p:pic>
        <p:nvPicPr>
          <p:cNvPr id="7" name="Picture 6" descr="A group of men sitting in the grass&#10;&#10;AI-generated content may be incorrect.">
            <a:extLst>
              <a:ext uri="{FF2B5EF4-FFF2-40B4-BE49-F238E27FC236}">
                <a16:creationId xmlns:a16="http://schemas.microsoft.com/office/drawing/2014/main" id="{5D287524-2798-7370-DACF-64F4960D0D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8790">
            <a:off x="708545" y="2244039"/>
            <a:ext cx="4668220" cy="3498053"/>
          </a:xfrm>
          <a:prstGeom prst="rect">
            <a:avLst/>
          </a:prstGeom>
          <a:ln w="28575">
            <a:solidFill>
              <a:schemeClr val="bg1">
                <a:lumMod val="85000"/>
                <a:lumOff val="15000"/>
              </a:schemeClr>
            </a:solidFill>
          </a:ln>
        </p:spPr>
      </p:pic>
    </p:spTree>
    <p:extLst>
      <p:ext uri="{BB962C8B-B14F-4D97-AF65-F5344CB8AC3E}">
        <p14:creationId xmlns:p14="http://schemas.microsoft.com/office/powerpoint/2010/main" val="340017437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2B4EAB7C-03BB-C261-0385-E3DA2D6EC8C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E767BB3-B54D-D808-653A-41FA66789ECE}"/>
              </a:ext>
            </a:extLst>
          </p:cNvPr>
          <p:cNvSpPr txBox="1"/>
          <p:nvPr/>
        </p:nvSpPr>
        <p:spPr>
          <a:xfrm>
            <a:off x="218114" y="289679"/>
            <a:ext cx="7519332" cy="3139321"/>
          </a:xfrm>
          <a:prstGeom prst="rect">
            <a:avLst/>
          </a:prstGeom>
          <a:noFill/>
        </p:spPr>
        <p:txBody>
          <a:bodyPr wrap="square" rtlCol="0" anchor="ctr" anchorCtr="0">
            <a:spAutoFit/>
          </a:bodyPr>
          <a:lstStyle/>
          <a:p>
            <a:r>
              <a:rPr lang="en-US" sz="7200" b="1" dirty="0">
                <a:latin typeface="Century Schoolbook" panose="02040604050505020304" pitchFamily="18" charset="0"/>
              </a:rPr>
              <a:t>The First Amendment:</a:t>
            </a:r>
          </a:p>
          <a:p>
            <a:r>
              <a:rPr lang="en-US" sz="5400" dirty="0">
                <a:latin typeface="Century Schoolbook" panose="02040604050505020304" pitchFamily="18" charset="0"/>
              </a:rPr>
              <a:t>Emerging Trends</a:t>
            </a:r>
          </a:p>
        </p:txBody>
      </p:sp>
      <p:sp>
        <p:nvSpPr>
          <p:cNvPr id="5" name="TextBox 4">
            <a:extLst>
              <a:ext uri="{FF2B5EF4-FFF2-40B4-BE49-F238E27FC236}">
                <a16:creationId xmlns:a16="http://schemas.microsoft.com/office/drawing/2014/main" id="{DDDD348F-5858-A850-8454-1984CD885E2F}"/>
              </a:ext>
            </a:extLst>
          </p:cNvPr>
          <p:cNvSpPr txBox="1"/>
          <p:nvPr/>
        </p:nvSpPr>
        <p:spPr>
          <a:xfrm>
            <a:off x="218114" y="5810894"/>
            <a:ext cx="7629237" cy="707886"/>
          </a:xfrm>
          <a:prstGeom prst="rect">
            <a:avLst/>
          </a:prstGeom>
          <a:noFill/>
        </p:spPr>
        <p:txBody>
          <a:bodyPr wrap="square" rtlCol="0" anchor="ctr" anchorCtr="0">
            <a:spAutoFit/>
          </a:bodyPr>
          <a:lstStyle/>
          <a:p>
            <a:r>
              <a:rPr lang="en-US" sz="2000" b="1" dirty="0">
                <a:latin typeface="Century Schoolbook" panose="02040604050505020304" pitchFamily="18" charset="0"/>
              </a:rPr>
              <a:t>Brett Nolan | Institute for Free Speech</a:t>
            </a:r>
          </a:p>
          <a:p>
            <a:r>
              <a:rPr lang="en-US" sz="2000" b="1" dirty="0">
                <a:latin typeface="Century Schoolbook" panose="02040604050505020304" pitchFamily="18" charset="0"/>
              </a:rPr>
              <a:t>bnolan@ifs.org | (202) 301-9500</a:t>
            </a:r>
          </a:p>
        </p:txBody>
      </p:sp>
    </p:spTree>
    <p:extLst>
      <p:ext uri="{BB962C8B-B14F-4D97-AF65-F5344CB8AC3E}">
        <p14:creationId xmlns:p14="http://schemas.microsoft.com/office/powerpoint/2010/main" val="33829141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0E02B5F2-AEAE-2AD4-3988-D2303577BCC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01A6510-26E1-E31C-01C2-5AFF2E5F9EBE}"/>
              </a:ext>
            </a:extLst>
          </p:cNvPr>
          <p:cNvSpPr txBox="1"/>
          <p:nvPr/>
        </p:nvSpPr>
        <p:spPr>
          <a:xfrm>
            <a:off x="4764948" y="208778"/>
            <a:ext cx="7552888" cy="830997"/>
          </a:xfrm>
          <a:prstGeom prst="rect">
            <a:avLst/>
          </a:prstGeom>
          <a:noFill/>
        </p:spPr>
        <p:txBody>
          <a:bodyPr wrap="square" rtlCol="0" anchor="ctr" anchorCtr="0">
            <a:spAutoFit/>
          </a:bodyPr>
          <a:lstStyle/>
          <a:p>
            <a:r>
              <a:rPr lang="en-US" sz="4800" b="1" dirty="0">
                <a:latin typeface="Century Schoolbook" panose="02040604050505020304" pitchFamily="18" charset="0"/>
              </a:rPr>
              <a:t>Language &amp; ideology</a:t>
            </a:r>
          </a:p>
        </p:txBody>
      </p:sp>
      <p:pic>
        <p:nvPicPr>
          <p:cNvPr id="4" name="Picture 3" descr="&quot;Freedom of Speech&quot; by Norman Rockwell (1943)">
            <a:extLst>
              <a:ext uri="{FF2B5EF4-FFF2-40B4-BE49-F238E27FC236}">
                <a16:creationId xmlns:a16="http://schemas.microsoft.com/office/drawing/2014/main" id="{B0DFAAB8-5C9A-224F-EE9F-7EA021ACF7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649658">
            <a:off x="-198160" y="2902997"/>
            <a:ext cx="5309175" cy="7231566"/>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Confederate flag">
            <a:extLst>
              <a:ext uri="{FF2B5EF4-FFF2-40B4-BE49-F238E27FC236}">
                <a16:creationId xmlns:a16="http://schemas.microsoft.com/office/drawing/2014/main" id="{47F0CB16-E76C-CC74-F3CC-E567A57971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13332">
            <a:off x="913347" y="1128381"/>
            <a:ext cx="4736835" cy="2954155"/>
          </a:xfrm>
          <a:prstGeom prst="rect">
            <a:avLst/>
          </a:prstGeom>
          <a:ln w="28575">
            <a:solidFill>
              <a:schemeClr val="bg1">
                <a:lumMod val="85000"/>
                <a:lumOff val="15000"/>
              </a:schemeClr>
            </a:solidFill>
          </a:ln>
        </p:spPr>
      </p:pic>
      <p:sp>
        <p:nvSpPr>
          <p:cNvPr id="2" name="TextBox 1">
            <a:extLst>
              <a:ext uri="{FF2B5EF4-FFF2-40B4-BE49-F238E27FC236}">
                <a16:creationId xmlns:a16="http://schemas.microsoft.com/office/drawing/2014/main" id="{DF4B9BEC-7E48-E14F-D8B0-6E5164F4FD55}"/>
              </a:ext>
            </a:extLst>
          </p:cNvPr>
          <p:cNvSpPr txBox="1"/>
          <p:nvPr/>
        </p:nvSpPr>
        <p:spPr>
          <a:xfrm>
            <a:off x="6645269" y="1385372"/>
            <a:ext cx="4857225" cy="2862322"/>
          </a:xfrm>
          <a:prstGeom prst="rect">
            <a:avLst/>
          </a:prstGeom>
          <a:solidFill>
            <a:schemeClr val="tx1"/>
          </a:solidFill>
          <a:ln w="22225">
            <a:solidFill>
              <a:schemeClr val="bg1">
                <a:lumMod val="85000"/>
                <a:lumOff val="15000"/>
              </a:schemeClr>
            </a:solidFill>
          </a:ln>
          <a:scene3d>
            <a:camera prst="orthographicFront"/>
            <a:lightRig rig="threePt" dir="t"/>
          </a:scene3d>
          <a:sp3d prstMaterial="matte"/>
        </p:spPr>
        <p:txBody>
          <a:bodyPr wrap="square" rtlCol="0">
            <a:spAutoFit/>
          </a:bodyPr>
          <a:lstStyle/>
          <a:p>
            <a:pPr algn="ctr"/>
            <a:r>
              <a:rPr lang="en-US" b="1" dirty="0">
                <a:solidFill>
                  <a:schemeClr val="bg1">
                    <a:lumMod val="85000"/>
                    <a:lumOff val="15000"/>
                  </a:schemeClr>
                </a:solidFill>
                <a:latin typeface="Century Schoolbook" panose="02040604050505020304" pitchFamily="18" charset="0"/>
              </a:rPr>
              <a:t>“Clearly, the prohibition of expression of one particular opinion, at least without evidence that it is necessary </a:t>
            </a:r>
          </a:p>
          <a:p>
            <a:pPr algn="ctr"/>
            <a:r>
              <a:rPr lang="en-US" b="1" dirty="0">
                <a:solidFill>
                  <a:schemeClr val="bg1">
                    <a:lumMod val="85000"/>
                    <a:lumOff val="15000"/>
                  </a:schemeClr>
                </a:solidFill>
                <a:latin typeface="Century Schoolbook" panose="02040604050505020304" pitchFamily="18" charset="0"/>
              </a:rPr>
              <a:t>to avoid material and substantial interference with schoolwork or discipline, is not constitutionally permissible.”</a:t>
            </a:r>
          </a:p>
          <a:p>
            <a:endParaRPr lang="en-US" b="1" dirty="0">
              <a:solidFill>
                <a:schemeClr val="bg1">
                  <a:lumMod val="85000"/>
                  <a:lumOff val="15000"/>
                </a:schemeClr>
              </a:solidFill>
              <a:latin typeface="Century Schoolbook" panose="02040604050505020304" pitchFamily="18" charset="0"/>
            </a:endParaRPr>
          </a:p>
          <a:p>
            <a:pPr algn="ctr"/>
            <a:r>
              <a:rPr lang="en-US" b="1" i="1" dirty="0">
                <a:solidFill>
                  <a:schemeClr val="bg1">
                    <a:lumMod val="85000"/>
                    <a:lumOff val="15000"/>
                  </a:schemeClr>
                </a:solidFill>
                <a:latin typeface="Century Schoolbook" panose="02040604050505020304" pitchFamily="18" charset="0"/>
              </a:rPr>
              <a:t>Tinker v. Des Moines Indep. Cmty. Sch. Dist.</a:t>
            </a:r>
            <a:r>
              <a:rPr lang="en-US" b="1" dirty="0">
                <a:solidFill>
                  <a:schemeClr val="bg1">
                    <a:lumMod val="85000"/>
                    <a:lumOff val="15000"/>
                  </a:schemeClr>
                </a:solidFill>
                <a:latin typeface="Century Schoolbook" panose="02040604050505020304" pitchFamily="18" charset="0"/>
              </a:rPr>
              <a:t>, 393 U.S. 503 (1969)</a:t>
            </a:r>
          </a:p>
        </p:txBody>
      </p:sp>
      <p:pic>
        <p:nvPicPr>
          <p:cNvPr id="9" name="Picture 8" descr="A red and white flag with a black symbol&#10;&#10;AI-generated content may be incorrect.">
            <a:extLst>
              <a:ext uri="{FF2B5EF4-FFF2-40B4-BE49-F238E27FC236}">
                <a16:creationId xmlns:a16="http://schemas.microsoft.com/office/drawing/2014/main" id="{D9335699-5A0B-2185-6A65-23CBEC9DB0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4680641"/>
            <a:ext cx="2037985" cy="2037985"/>
          </a:xfrm>
          <a:prstGeom prst="rect">
            <a:avLst/>
          </a:prstGeom>
        </p:spPr>
      </p:pic>
    </p:spTree>
    <p:extLst>
      <p:ext uri="{BB962C8B-B14F-4D97-AF65-F5344CB8AC3E}">
        <p14:creationId xmlns:p14="http://schemas.microsoft.com/office/powerpoint/2010/main" val="192997905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C220E81C-1216-2E28-D22D-23F995CCB2A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BFCD0EA-F38A-C44B-F2E4-E4383AF0A9AB}"/>
              </a:ext>
            </a:extLst>
          </p:cNvPr>
          <p:cNvSpPr txBox="1"/>
          <p:nvPr/>
        </p:nvSpPr>
        <p:spPr>
          <a:xfrm>
            <a:off x="4764948" y="1838694"/>
            <a:ext cx="4698722" cy="954107"/>
          </a:xfrm>
          <a:prstGeom prst="rect">
            <a:avLst/>
          </a:prstGeom>
          <a:noFill/>
        </p:spPr>
        <p:txBody>
          <a:bodyPr wrap="none" rtlCol="0">
            <a:spAutoFit/>
          </a:bodyPr>
          <a:lstStyle/>
          <a:p>
            <a:r>
              <a:rPr lang="en-US" sz="2800" b="1" dirty="0">
                <a:latin typeface="Century Schoolbook" panose="02040604050505020304" pitchFamily="18" charset="0"/>
              </a:rPr>
              <a:t>Is using a non-preferred</a:t>
            </a:r>
          </a:p>
          <a:p>
            <a:r>
              <a:rPr lang="en-US" sz="2800" b="1" dirty="0">
                <a:latin typeface="Century Schoolbook" panose="02040604050505020304" pitchFamily="18" charset="0"/>
              </a:rPr>
              <a:t>pronoun harassment?</a:t>
            </a:r>
          </a:p>
        </p:txBody>
      </p:sp>
      <p:sp>
        <p:nvSpPr>
          <p:cNvPr id="5" name="TextBox 4">
            <a:extLst>
              <a:ext uri="{FF2B5EF4-FFF2-40B4-BE49-F238E27FC236}">
                <a16:creationId xmlns:a16="http://schemas.microsoft.com/office/drawing/2014/main" id="{62049743-5C97-1DC0-AAAD-977F9CB8E6F6}"/>
              </a:ext>
            </a:extLst>
          </p:cNvPr>
          <p:cNvSpPr txBox="1"/>
          <p:nvPr/>
        </p:nvSpPr>
        <p:spPr>
          <a:xfrm>
            <a:off x="4764948" y="208778"/>
            <a:ext cx="7552888" cy="830997"/>
          </a:xfrm>
          <a:prstGeom prst="rect">
            <a:avLst/>
          </a:prstGeom>
          <a:noFill/>
        </p:spPr>
        <p:txBody>
          <a:bodyPr wrap="square" rtlCol="0" anchor="ctr" anchorCtr="0">
            <a:spAutoFit/>
          </a:bodyPr>
          <a:lstStyle/>
          <a:p>
            <a:r>
              <a:rPr lang="en-US" sz="4800" b="1" dirty="0">
                <a:latin typeface="Century Schoolbook" panose="02040604050505020304" pitchFamily="18" charset="0"/>
              </a:rPr>
              <a:t>Language &amp; ideology</a:t>
            </a:r>
          </a:p>
        </p:txBody>
      </p:sp>
      <p:pic>
        <p:nvPicPr>
          <p:cNvPr id="4" name="Picture 3" descr="&quot;Freedom of Speech&quot; by Norman Rockwell (1943)">
            <a:extLst>
              <a:ext uri="{FF2B5EF4-FFF2-40B4-BE49-F238E27FC236}">
                <a16:creationId xmlns:a16="http://schemas.microsoft.com/office/drawing/2014/main" id="{75CC916C-7285-8420-1D8C-14C7CAEFCE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649658">
            <a:off x="-198160" y="2902997"/>
            <a:ext cx="5309175" cy="7231566"/>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E5C1501E-37CA-7727-60BB-38C487A50C34}"/>
              </a:ext>
            </a:extLst>
          </p:cNvPr>
          <p:cNvSpPr txBox="1"/>
          <p:nvPr/>
        </p:nvSpPr>
        <p:spPr>
          <a:xfrm>
            <a:off x="7035057" y="3171040"/>
            <a:ext cx="4857225" cy="3416320"/>
          </a:xfrm>
          <a:prstGeom prst="rect">
            <a:avLst/>
          </a:prstGeom>
          <a:solidFill>
            <a:schemeClr val="tx1"/>
          </a:solidFill>
          <a:ln w="22225">
            <a:solidFill>
              <a:schemeClr val="bg1">
                <a:lumMod val="85000"/>
                <a:lumOff val="15000"/>
              </a:schemeClr>
            </a:solidFill>
          </a:ln>
          <a:scene3d>
            <a:camera prst="orthographicFront"/>
            <a:lightRig rig="threePt" dir="t"/>
          </a:scene3d>
          <a:sp3d prstMaterial="matte"/>
        </p:spPr>
        <p:txBody>
          <a:bodyPr wrap="square" rtlCol="0">
            <a:spAutoFit/>
          </a:bodyPr>
          <a:lstStyle/>
          <a:p>
            <a:pPr algn="ctr"/>
            <a:r>
              <a:rPr lang="en-US" b="1" dirty="0">
                <a:solidFill>
                  <a:schemeClr val="bg1">
                    <a:lumMod val="85000"/>
                    <a:lumOff val="15000"/>
                  </a:schemeClr>
                </a:solidFill>
                <a:latin typeface="Century Schoolbook" panose="02040604050505020304" pitchFamily="18" charset="0"/>
              </a:rPr>
              <a:t>“It takes no great inferential leap—actually no leap at all—for the District to reach the common-sense conclusion that the dehumanizing and humiliating effects of non-preferred pronouns could create a substantial disruption to the educational process justifying the use of those pronouns.”</a:t>
            </a:r>
          </a:p>
          <a:p>
            <a:endParaRPr lang="en-US" b="1" dirty="0">
              <a:solidFill>
                <a:schemeClr val="bg1">
                  <a:lumMod val="85000"/>
                  <a:lumOff val="15000"/>
                </a:schemeClr>
              </a:solidFill>
              <a:latin typeface="Century Schoolbook" panose="02040604050505020304" pitchFamily="18" charset="0"/>
            </a:endParaRPr>
          </a:p>
          <a:p>
            <a:pPr algn="ctr"/>
            <a:r>
              <a:rPr lang="en-US" b="1" i="1" dirty="0">
                <a:solidFill>
                  <a:schemeClr val="bg1">
                    <a:lumMod val="85000"/>
                    <a:lumOff val="15000"/>
                  </a:schemeClr>
                </a:solidFill>
                <a:latin typeface="Century Schoolbook" panose="02040604050505020304" pitchFamily="18" charset="0"/>
              </a:rPr>
              <a:t>Parents Defending Education v. Olentangy Loc. Sch. Dist. Bd. of Educ.</a:t>
            </a:r>
            <a:r>
              <a:rPr lang="en-US" b="1" dirty="0">
                <a:solidFill>
                  <a:schemeClr val="bg1">
                    <a:lumMod val="85000"/>
                    <a:lumOff val="15000"/>
                  </a:schemeClr>
                </a:solidFill>
                <a:latin typeface="Century Schoolbook" panose="02040604050505020304" pitchFamily="18" charset="0"/>
              </a:rPr>
              <a:t>, 109 F.4th 453 (6th Cir. 2024)</a:t>
            </a:r>
          </a:p>
        </p:txBody>
      </p:sp>
      <p:sp>
        <p:nvSpPr>
          <p:cNvPr id="8" name="TextBox 7">
            <a:extLst>
              <a:ext uri="{FF2B5EF4-FFF2-40B4-BE49-F238E27FC236}">
                <a16:creationId xmlns:a16="http://schemas.microsoft.com/office/drawing/2014/main" id="{686E7B7F-12D9-4A42-A4E8-A630B034ADC3}"/>
              </a:ext>
            </a:extLst>
          </p:cNvPr>
          <p:cNvSpPr txBox="1"/>
          <p:nvPr/>
        </p:nvSpPr>
        <p:spPr>
          <a:xfrm rot="20210953">
            <a:off x="6654991" y="3848992"/>
            <a:ext cx="5917946" cy="1569660"/>
          </a:xfrm>
          <a:prstGeom prst="rect">
            <a:avLst/>
          </a:prstGeom>
          <a:noFill/>
        </p:spPr>
        <p:txBody>
          <a:bodyPr wrap="square" rtlCol="0">
            <a:spAutoFit/>
          </a:bodyPr>
          <a:lstStyle/>
          <a:p>
            <a:r>
              <a:rPr lang="en-US" sz="9600" dirty="0">
                <a:ln w="19050">
                  <a:solidFill>
                    <a:schemeClr val="bg1">
                      <a:lumMod val="85000"/>
                      <a:lumOff val="15000"/>
                    </a:schemeClr>
                  </a:solidFill>
                </a:ln>
                <a:solidFill>
                  <a:srgbClr val="C00000"/>
                </a:solidFill>
                <a:latin typeface="Franklin Gothic Heavy" panose="020B0903020102020204" pitchFamily="34" charset="0"/>
              </a:rPr>
              <a:t>VACATED</a:t>
            </a:r>
          </a:p>
        </p:txBody>
      </p:sp>
      <p:pic>
        <p:nvPicPr>
          <p:cNvPr id="11" name="Picture 10" descr="There Are Only Two Genders Shirt">
            <a:extLst>
              <a:ext uri="{FF2B5EF4-FFF2-40B4-BE49-F238E27FC236}">
                <a16:creationId xmlns:a16="http://schemas.microsoft.com/office/drawing/2014/main" id="{580CC97C-E69A-C1F2-649E-18B0D5C6D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077" y="1247725"/>
            <a:ext cx="5434860" cy="3631475"/>
          </a:xfrm>
          <a:prstGeom prst="rect">
            <a:avLst/>
          </a:prstGeom>
          <a:ln w="19050">
            <a:solidFill>
              <a:schemeClr val="bg1">
                <a:lumMod val="85000"/>
                <a:lumOff val="15000"/>
              </a:schemeClr>
            </a:solidFill>
            <a:extLst>
              <a:ext uri="{C807C97D-BFC1-408E-A445-0C87EB9F89A2}">
                <ask:lineSketchStyleProps xmlns:ask="http://schemas.microsoft.com/office/drawing/2018/sketchyshapes" sd="1219033472">
                  <a:custGeom>
                    <a:avLst/>
                    <a:gdLst>
                      <a:gd name="connsiteX0" fmla="*/ 0 w 8383910"/>
                      <a:gd name="connsiteY0" fmla="*/ 0 h 5601976"/>
                      <a:gd name="connsiteX1" fmla="*/ 598851 w 8383910"/>
                      <a:gd name="connsiteY1" fmla="*/ 0 h 5601976"/>
                      <a:gd name="connsiteX2" fmla="*/ 1281541 w 8383910"/>
                      <a:gd name="connsiteY2" fmla="*/ 0 h 5601976"/>
                      <a:gd name="connsiteX3" fmla="*/ 1964230 w 8383910"/>
                      <a:gd name="connsiteY3" fmla="*/ 0 h 5601976"/>
                      <a:gd name="connsiteX4" fmla="*/ 2730759 w 8383910"/>
                      <a:gd name="connsiteY4" fmla="*/ 0 h 5601976"/>
                      <a:gd name="connsiteX5" fmla="*/ 3329610 w 8383910"/>
                      <a:gd name="connsiteY5" fmla="*/ 0 h 5601976"/>
                      <a:gd name="connsiteX6" fmla="*/ 4012300 w 8383910"/>
                      <a:gd name="connsiteY6" fmla="*/ 0 h 5601976"/>
                      <a:gd name="connsiteX7" fmla="*/ 4611150 w 8383910"/>
                      <a:gd name="connsiteY7" fmla="*/ 0 h 5601976"/>
                      <a:gd name="connsiteX8" fmla="*/ 5210001 w 8383910"/>
                      <a:gd name="connsiteY8" fmla="*/ 0 h 5601976"/>
                      <a:gd name="connsiteX9" fmla="*/ 5808852 w 8383910"/>
                      <a:gd name="connsiteY9" fmla="*/ 0 h 5601976"/>
                      <a:gd name="connsiteX10" fmla="*/ 6156185 w 8383910"/>
                      <a:gd name="connsiteY10" fmla="*/ 0 h 5601976"/>
                      <a:gd name="connsiteX11" fmla="*/ 6838875 w 8383910"/>
                      <a:gd name="connsiteY11" fmla="*/ 0 h 5601976"/>
                      <a:gd name="connsiteX12" fmla="*/ 7186209 w 8383910"/>
                      <a:gd name="connsiteY12" fmla="*/ 0 h 5601976"/>
                      <a:gd name="connsiteX13" fmla="*/ 7785059 w 8383910"/>
                      <a:gd name="connsiteY13" fmla="*/ 0 h 5601976"/>
                      <a:gd name="connsiteX14" fmla="*/ 8383910 w 8383910"/>
                      <a:gd name="connsiteY14" fmla="*/ 0 h 5601976"/>
                      <a:gd name="connsiteX15" fmla="*/ 8383910 w 8383910"/>
                      <a:gd name="connsiteY15" fmla="*/ 672237 h 5601976"/>
                      <a:gd name="connsiteX16" fmla="*/ 8383910 w 8383910"/>
                      <a:gd name="connsiteY16" fmla="*/ 1064375 h 5601976"/>
                      <a:gd name="connsiteX17" fmla="*/ 8383910 w 8383910"/>
                      <a:gd name="connsiteY17" fmla="*/ 1512534 h 5601976"/>
                      <a:gd name="connsiteX18" fmla="*/ 8383910 w 8383910"/>
                      <a:gd name="connsiteY18" fmla="*/ 1960692 h 5601976"/>
                      <a:gd name="connsiteX19" fmla="*/ 8383910 w 8383910"/>
                      <a:gd name="connsiteY19" fmla="*/ 2520889 h 5601976"/>
                      <a:gd name="connsiteX20" fmla="*/ 8383910 w 8383910"/>
                      <a:gd name="connsiteY20" fmla="*/ 3081087 h 5601976"/>
                      <a:gd name="connsiteX21" fmla="*/ 8383910 w 8383910"/>
                      <a:gd name="connsiteY21" fmla="*/ 3585265 h 5601976"/>
                      <a:gd name="connsiteX22" fmla="*/ 8383910 w 8383910"/>
                      <a:gd name="connsiteY22" fmla="*/ 4257502 h 5601976"/>
                      <a:gd name="connsiteX23" fmla="*/ 8383910 w 8383910"/>
                      <a:gd name="connsiteY23" fmla="*/ 4705660 h 5601976"/>
                      <a:gd name="connsiteX24" fmla="*/ 8383910 w 8383910"/>
                      <a:gd name="connsiteY24" fmla="*/ 5601976 h 5601976"/>
                      <a:gd name="connsiteX25" fmla="*/ 7952737 w 8383910"/>
                      <a:gd name="connsiteY25" fmla="*/ 5601976 h 5601976"/>
                      <a:gd name="connsiteX26" fmla="*/ 7605404 w 8383910"/>
                      <a:gd name="connsiteY26" fmla="*/ 5601976 h 5601976"/>
                      <a:gd name="connsiteX27" fmla="*/ 6838875 w 8383910"/>
                      <a:gd name="connsiteY27" fmla="*/ 5601976 h 5601976"/>
                      <a:gd name="connsiteX28" fmla="*/ 6323864 w 8383910"/>
                      <a:gd name="connsiteY28" fmla="*/ 5601976 h 5601976"/>
                      <a:gd name="connsiteX29" fmla="*/ 5641174 w 8383910"/>
                      <a:gd name="connsiteY29" fmla="*/ 5601976 h 5601976"/>
                      <a:gd name="connsiteX30" fmla="*/ 5293840 w 8383910"/>
                      <a:gd name="connsiteY30" fmla="*/ 5601976 h 5601976"/>
                      <a:gd name="connsiteX31" fmla="*/ 4527311 w 8383910"/>
                      <a:gd name="connsiteY31" fmla="*/ 5601976 h 5601976"/>
                      <a:gd name="connsiteX32" fmla="*/ 4012300 w 8383910"/>
                      <a:gd name="connsiteY32" fmla="*/ 5601976 h 5601976"/>
                      <a:gd name="connsiteX33" fmla="*/ 3413449 w 8383910"/>
                      <a:gd name="connsiteY33" fmla="*/ 5601976 h 5601976"/>
                      <a:gd name="connsiteX34" fmla="*/ 2982277 w 8383910"/>
                      <a:gd name="connsiteY34" fmla="*/ 5601976 h 5601976"/>
                      <a:gd name="connsiteX35" fmla="*/ 2299587 w 8383910"/>
                      <a:gd name="connsiteY35" fmla="*/ 5601976 h 5601976"/>
                      <a:gd name="connsiteX36" fmla="*/ 1533058 w 8383910"/>
                      <a:gd name="connsiteY36" fmla="*/ 5601976 h 5601976"/>
                      <a:gd name="connsiteX37" fmla="*/ 1018046 w 8383910"/>
                      <a:gd name="connsiteY37" fmla="*/ 5601976 h 5601976"/>
                      <a:gd name="connsiteX38" fmla="*/ 0 w 8383910"/>
                      <a:gd name="connsiteY38" fmla="*/ 5601976 h 5601976"/>
                      <a:gd name="connsiteX39" fmla="*/ 0 w 8383910"/>
                      <a:gd name="connsiteY39" fmla="*/ 5041778 h 5601976"/>
                      <a:gd name="connsiteX40" fmla="*/ 0 w 8383910"/>
                      <a:gd name="connsiteY40" fmla="*/ 4481581 h 5601976"/>
                      <a:gd name="connsiteX41" fmla="*/ 0 w 8383910"/>
                      <a:gd name="connsiteY41" fmla="*/ 3865363 h 5601976"/>
                      <a:gd name="connsiteX42" fmla="*/ 0 w 8383910"/>
                      <a:gd name="connsiteY42" fmla="*/ 3305166 h 5601976"/>
                      <a:gd name="connsiteX43" fmla="*/ 0 w 8383910"/>
                      <a:gd name="connsiteY43" fmla="*/ 2688948 h 5601976"/>
                      <a:gd name="connsiteX44" fmla="*/ 0 w 8383910"/>
                      <a:gd name="connsiteY44" fmla="*/ 2072731 h 5601976"/>
                      <a:gd name="connsiteX45" fmla="*/ 0 w 8383910"/>
                      <a:gd name="connsiteY45" fmla="*/ 1400494 h 5601976"/>
                      <a:gd name="connsiteX46" fmla="*/ 0 w 8383910"/>
                      <a:gd name="connsiteY46" fmla="*/ 1008356 h 5601976"/>
                      <a:gd name="connsiteX47" fmla="*/ 0 w 8383910"/>
                      <a:gd name="connsiteY47" fmla="*/ 616217 h 5601976"/>
                      <a:gd name="connsiteX48" fmla="*/ 0 w 8383910"/>
                      <a:gd name="connsiteY48" fmla="*/ 0 h 560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383910" h="5601976" fill="none" extrusionOk="0">
                        <a:moveTo>
                          <a:pt x="0" y="0"/>
                        </a:moveTo>
                        <a:cubicBezTo>
                          <a:pt x="297803" y="-17628"/>
                          <a:pt x="311935" y="68368"/>
                          <a:pt x="598851" y="0"/>
                        </a:cubicBezTo>
                        <a:cubicBezTo>
                          <a:pt x="885767" y="-68368"/>
                          <a:pt x="955039" y="16631"/>
                          <a:pt x="1281541" y="0"/>
                        </a:cubicBezTo>
                        <a:cubicBezTo>
                          <a:pt x="1608043" y="-16631"/>
                          <a:pt x="1736685" y="15688"/>
                          <a:pt x="1964230" y="0"/>
                        </a:cubicBezTo>
                        <a:cubicBezTo>
                          <a:pt x="2191775" y="-15688"/>
                          <a:pt x="2544790" y="83456"/>
                          <a:pt x="2730759" y="0"/>
                        </a:cubicBezTo>
                        <a:cubicBezTo>
                          <a:pt x="2916728" y="-83456"/>
                          <a:pt x="3132454" y="45832"/>
                          <a:pt x="3329610" y="0"/>
                        </a:cubicBezTo>
                        <a:cubicBezTo>
                          <a:pt x="3526766" y="-45832"/>
                          <a:pt x="3842668" y="75109"/>
                          <a:pt x="4012300" y="0"/>
                        </a:cubicBezTo>
                        <a:cubicBezTo>
                          <a:pt x="4181932" y="-75109"/>
                          <a:pt x="4348290" y="37576"/>
                          <a:pt x="4611150" y="0"/>
                        </a:cubicBezTo>
                        <a:cubicBezTo>
                          <a:pt x="4874010" y="-37576"/>
                          <a:pt x="5017808" y="34887"/>
                          <a:pt x="5210001" y="0"/>
                        </a:cubicBezTo>
                        <a:cubicBezTo>
                          <a:pt x="5402194" y="-34887"/>
                          <a:pt x="5679957" y="3495"/>
                          <a:pt x="5808852" y="0"/>
                        </a:cubicBezTo>
                        <a:cubicBezTo>
                          <a:pt x="5937747" y="-3495"/>
                          <a:pt x="6022837" y="15369"/>
                          <a:pt x="6156185" y="0"/>
                        </a:cubicBezTo>
                        <a:cubicBezTo>
                          <a:pt x="6289533" y="-15369"/>
                          <a:pt x="6588842" y="60010"/>
                          <a:pt x="6838875" y="0"/>
                        </a:cubicBezTo>
                        <a:cubicBezTo>
                          <a:pt x="7088908" y="-60010"/>
                          <a:pt x="7024758" y="33068"/>
                          <a:pt x="7186209" y="0"/>
                        </a:cubicBezTo>
                        <a:cubicBezTo>
                          <a:pt x="7347660" y="-33068"/>
                          <a:pt x="7576498" y="8428"/>
                          <a:pt x="7785059" y="0"/>
                        </a:cubicBezTo>
                        <a:cubicBezTo>
                          <a:pt x="7993620" y="-8428"/>
                          <a:pt x="8212928" y="60610"/>
                          <a:pt x="8383910" y="0"/>
                        </a:cubicBezTo>
                        <a:cubicBezTo>
                          <a:pt x="8402174" y="180040"/>
                          <a:pt x="8359435" y="477842"/>
                          <a:pt x="8383910" y="672237"/>
                        </a:cubicBezTo>
                        <a:cubicBezTo>
                          <a:pt x="8408385" y="866632"/>
                          <a:pt x="8357864" y="910359"/>
                          <a:pt x="8383910" y="1064375"/>
                        </a:cubicBezTo>
                        <a:cubicBezTo>
                          <a:pt x="8409956" y="1218391"/>
                          <a:pt x="8359860" y="1355440"/>
                          <a:pt x="8383910" y="1512534"/>
                        </a:cubicBezTo>
                        <a:cubicBezTo>
                          <a:pt x="8407960" y="1669628"/>
                          <a:pt x="8364293" y="1818784"/>
                          <a:pt x="8383910" y="1960692"/>
                        </a:cubicBezTo>
                        <a:cubicBezTo>
                          <a:pt x="8403527" y="2102600"/>
                          <a:pt x="8331625" y="2297734"/>
                          <a:pt x="8383910" y="2520889"/>
                        </a:cubicBezTo>
                        <a:cubicBezTo>
                          <a:pt x="8436195" y="2744044"/>
                          <a:pt x="8317599" y="2833024"/>
                          <a:pt x="8383910" y="3081087"/>
                        </a:cubicBezTo>
                        <a:cubicBezTo>
                          <a:pt x="8450221" y="3329150"/>
                          <a:pt x="8326565" y="3405607"/>
                          <a:pt x="8383910" y="3585265"/>
                        </a:cubicBezTo>
                        <a:cubicBezTo>
                          <a:pt x="8441255" y="3764923"/>
                          <a:pt x="8308236" y="4005083"/>
                          <a:pt x="8383910" y="4257502"/>
                        </a:cubicBezTo>
                        <a:cubicBezTo>
                          <a:pt x="8459584" y="4509921"/>
                          <a:pt x="8382888" y="4600284"/>
                          <a:pt x="8383910" y="4705660"/>
                        </a:cubicBezTo>
                        <a:cubicBezTo>
                          <a:pt x="8384932" y="4811036"/>
                          <a:pt x="8307269" y="5240747"/>
                          <a:pt x="8383910" y="5601976"/>
                        </a:cubicBezTo>
                        <a:cubicBezTo>
                          <a:pt x="8243903" y="5618966"/>
                          <a:pt x="8139277" y="5552653"/>
                          <a:pt x="7952737" y="5601976"/>
                        </a:cubicBezTo>
                        <a:cubicBezTo>
                          <a:pt x="7766197" y="5651299"/>
                          <a:pt x="7753660" y="5562267"/>
                          <a:pt x="7605404" y="5601976"/>
                        </a:cubicBezTo>
                        <a:cubicBezTo>
                          <a:pt x="7457148" y="5641685"/>
                          <a:pt x="7199989" y="5574838"/>
                          <a:pt x="6838875" y="5601976"/>
                        </a:cubicBezTo>
                        <a:cubicBezTo>
                          <a:pt x="6477761" y="5629114"/>
                          <a:pt x="6481325" y="5561612"/>
                          <a:pt x="6323864" y="5601976"/>
                        </a:cubicBezTo>
                        <a:cubicBezTo>
                          <a:pt x="6166403" y="5642340"/>
                          <a:pt x="5809422" y="5525539"/>
                          <a:pt x="5641174" y="5601976"/>
                        </a:cubicBezTo>
                        <a:cubicBezTo>
                          <a:pt x="5472926" y="5678413"/>
                          <a:pt x="5430846" y="5568440"/>
                          <a:pt x="5293840" y="5601976"/>
                        </a:cubicBezTo>
                        <a:cubicBezTo>
                          <a:pt x="5156834" y="5635512"/>
                          <a:pt x="4690846" y="5566360"/>
                          <a:pt x="4527311" y="5601976"/>
                        </a:cubicBezTo>
                        <a:cubicBezTo>
                          <a:pt x="4363776" y="5637592"/>
                          <a:pt x="4268489" y="5568779"/>
                          <a:pt x="4012300" y="5601976"/>
                        </a:cubicBezTo>
                        <a:cubicBezTo>
                          <a:pt x="3756111" y="5635173"/>
                          <a:pt x="3706481" y="5544498"/>
                          <a:pt x="3413449" y="5601976"/>
                        </a:cubicBezTo>
                        <a:cubicBezTo>
                          <a:pt x="3120417" y="5659454"/>
                          <a:pt x="3078619" y="5566771"/>
                          <a:pt x="2982277" y="5601976"/>
                        </a:cubicBezTo>
                        <a:cubicBezTo>
                          <a:pt x="2885935" y="5637181"/>
                          <a:pt x="2469212" y="5594047"/>
                          <a:pt x="2299587" y="5601976"/>
                        </a:cubicBezTo>
                        <a:cubicBezTo>
                          <a:pt x="2129962" y="5609905"/>
                          <a:pt x="1868541" y="5591329"/>
                          <a:pt x="1533058" y="5601976"/>
                        </a:cubicBezTo>
                        <a:cubicBezTo>
                          <a:pt x="1197575" y="5612623"/>
                          <a:pt x="1207167" y="5561270"/>
                          <a:pt x="1018046" y="5601976"/>
                        </a:cubicBezTo>
                        <a:cubicBezTo>
                          <a:pt x="828925" y="5642682"/>
                          <a:pt x="387549" y="5512787"/>
                          <a:pt x="0" y="5601976"/>
                        </a:cubicBezTo>
                        <a:cubicBezTo>
                          <a:pt x="-65612" y="5322669"/>
                          <a:pt x="40253" y="5192177"/>
                          <a:pt x="0" y="5041778"/>
                        </a:cubicBezTo>
                        <a:cubicBezTo>
                          <a:pt x="-40253" y="4891379"/>
                          <a:pt x="17965" y="4661599"/>
                          <a:pt x="0" y="4481581"/>
                        </a:cubicBezTo>
                        <a:cubicBezTo>
                          <a:pt x="-17965" y="4301563"/>
                          <a:pt x="66640" y="4144327"/>
                          <a:pt x="0" y="3865363"/>
                        </a:cubicBezTo>
                        <a:cubicBezTo>
                          <a:pt x="-66640" y="3586399"/>
                          <a:pt x="67115" y="3509407"/>
                          <a:pt x="0" y="3305166"/>
                        </a:cubicBezTo>
                        <a:cubicBezTo>
                          <a:pt x="-67115" y="3100925"/>
                          <a:pt x="16187" y="2930450"/>
                          <a:pt x="0" y="2688948"/>
                        </a:cubicBezTo>
                        <a:cubicBezTo>
                          <a:pt x="-16187" y="2447446"/>
                          <a:pt x="36440" y="2222447"/>
                          <a:pt x="0" y="2072731"/>
                        </a:cubicBezTo>
                        <a:cubicBezTo>
                          <a:pt x="-36440" y="1923015"/>
                          <a:pt x="1762" y="1631767"/>
                          <a:pt x="0" y="1400494"/>
                        </a:cubicBezTo>
                        <a:cubicBezTo>
                          <a:pt x="-1762" y="1169221"/>
                          <a:pt x="19475" y="1196344"/>
                          <a:pt x="0" y="1008356"/>
                        </a:cubicBezTo>
                        <a:cubicBezTo>
                          <a:pt x="-19475" y="820368"/>
                          <a:pt x="11733" y="710479"/>
                          <a:pt x="0" y="616217"/>
                        </a:cubicBezTo>
                        <a:cubicBezTo>
                          <a:pt x="-11733" y="521955"/>
                          <a:pt x="63577" y="224566"/>
                          <a:pt x="0" y="0"/>
                        </a:cubicBezTo>
                        <a:close/>
                      </a:path>
                      <a:path w="8383910" h="5601976" stroke="0" extrusionOk="0">
                        <a:moveTo>
                          <a:pt x="0" y="0"/>
                        </a:moveTo>
                        <a:cubicBezTo>
                          <a:pt x="227002" y="-39272"/>
                          <a:pt x="322338" y="17768"/>
                          <a:pt x="515012" y="0"/>
                        </a:cubicBezTo>
                        <a:cubicBezTo>
                          <a:pt x="707686" y="-17768"/>
                          <a:pt x="708975" y="13198"/>
                          <a:pt x="862345" y="0"/>
                        </a:cubicBezTo>
                        <a:cubicBezTo>
                          <a:pt x="1015715" y="-13198"/>
                          <a:pt x="1349246" y="34141"/>
                          <a:pt x="1628874" y="0"/>
                        </a:cubicBezTo>
                        <a:cubicBezTo>
                          <a:pt x="1908502" y="-34141"/>
                          <a:pt x="1912638" y="59965"/>
                          <a:pt x="2143886" y="0"/>
                        </a:cubicBezTo>
                        <a:cubicBezTo>
                          <a:pt x="2375134" y="-59965"/>
                          <a:pt x="2505489" y="52789"/>
                          <a:pt x="2658897" y="0"/>
                        </a:cubicBezTo>
                        <a:cubicBezTo>
                          <a:pt x="2812305" y="-52789"/>
                          <a:pt x="3152449" y="88957"/>
                          <a:pt x="3425426" y="0"/>
                        </a:cubicBezTo>
                        <a:cubicBezTo>
                          <a:pt x="3698403" y="-88957"/>
                          <a:pt x="3653644" y="2755"/>
                          <a:pt x="3856599" y="0"/>
                        </a:cubicBezTo>
                        <a:cubicBezTo>
                          <a:pt x="4059554" y="-2755"/>
                          <a:pt x="4362130" y="24922"/>
                          <a:pt x="4623128" y="0"/>
                        </a:cubicBezTo>
                        <a:cubicBezTo>
                          <a:pt x="4884126" y="-24922"/>
                          <a:pt x="5184169" y="67141"/>
                          <a:pt x="5389656" y="0"/>
                        </a:cubicBezTo>
                        <a:cubicBezTo>
                          <a:pt x="5595143" y="-67141"/>
                          <a:pt x="5792684" y="40723"/>
                          <a:pt x="5988507" y="0"/>
                        </a:cubicBezTo>
                        <a:cubicBezTo>
                          <a:pt x="6184330" y="-40723"/>
                          <a:pt x="6549645" y="61634"/>
                          <a:pt x="6755036" y="0"/>
                        </a:cubicBezTo>
                        <a:cubicBezTo>
                          <a:pt x="6960427" y="-61634"/>
                          <a:pt x="7049323" y="51821"/>
                          <a:pt x="7270048" y="0"/>
                        </a:cubicBezTo>
                        <a:cubicBezTo>
                          <a:pt x="7490773" y="-51821"/>
                          <a:pt x="7639166" y="36461"/>
                          <a:pt x="7785059" y="0"/>
                        </a:cubicBezTo>
                        <a:cubicBezTo>
                          <a:pt x="7930952" y="-36461"/>
                          <a:pt x="8129103" y="56073"/>
                          <a:pt x="8383910" y="0"/>
                        </a:cubicBezTo>
                        <a:cubicBezTo>
                          <a:pt x="8417717" y="222807"/>
                          <a:pt x="8363595" y="278095"/>
                          <a:pt x="8383910" y="504178"/>
                        </a:cubicBezTo>
                        <a:cubicBezTo>
                          <a:pt x="8404225" y="730261"/>
                          <a:pt x="8334610" y="792870"/>
                          <a:pt x="8383910" y="1064375"/>
                        </a:cubicBezTo>
                        <a:cubicBezTo>
                          <a:pt x="8433210" y="1335880"/>
                          <a:pt x="8320413" y="1477105"/>
                          <a:pt x="8383910" y="1680593"/>
                        </a:cubicBezTo>
                        <a:cubicBezTo>
                          <a:pt x="8447407" y="1884081"/>
                          <a:pt x="8319437" y="2119402"/>
                          <a:pt x="8383910" y="2296810"/>
                        </a:cubicBezTo>
                        <a:cubicBezTo>
                          <a:pt x="8448383" y="2474218"/>
                          <a:pt x="8367302" y="2684397"/>
                          <a:pt x="8383910" y="2913028"/>
                        </a:cubicBezTo>
                        <a:cubicBezTo>
                          <a:pt x="8400518" y="3141659"/>
                          <a:pt x="8380996" y="3146901"/>
                          <a:pt x="8383910" y="3305166"/>
                        </a:cubicBezTo>
                        <a:cubicBezTo>
                          <a:pt x="8386824" y="3463431"/>
                          <a:pt x="8370625" y="3529676"/>
                          <a:pt x="8383910" y="3753324"/>
                        </a:cubicBezTo>
                        <a:cubicBezTo>
                          <a:pt x="8397195" y="3976972"/>
                          <a:pt x="8359648" y="4106732"/>
                          <a:pt x="8383910" y="4369541"/>
                        </a:cubicBezTo>
                        <a:cubicBezTo>
                          <a:pt x="8408172" y="4632350"/>
                          <a:pt x="8345392" y="4762841"/>
                          <a:pt x="8383910" y="4873719"/>
                        </a:cubicBezTo>
                        <a:cubicBezTo>
                          <a:pt x="8422428" y="4984597"/>
                          <a:pt x="8372583" y="5326232"/>
                          <a:pt x="8383910" y="5601976"/>
                        </a:cubicBezTo>
                        <a:cubicBezTo>
                          <a:pt x="8113498" y="5629502"/>
                          <a:pt x="7972562" y="5573260"/>
                          <a:pt x="7701220" y="5601976"/>
                        </a:cubicBezTo>
                        <a:cubicBezTo>
                          <a:pt x="7429878" y="5630692"/>
                          <a:pt x="7438167" y="5570133"/>
                          <a:pt x="7353887" y="5601976"/>
                        </a:cubicBezTo>
                        <a:cubicBezTo>
                          <a:pt x="7269607" y="5633819"/>
                          <a:pt x="7046085" y="5534100"/>
                          <a:pt x="6755036" y="5601976"/>
                        </a:cubicBezTo>
                        <a:cubicBezTo>
                          <a:pt x="6463987" y="5669852"/>
                          <a:pt x="6411390" y="5588265"/>
                          <a:pt x="6323864" y="5601976"/>
                        </a:cubicBezTo>
                        <a:cubicBezTo>
                          <a:pt x="6236338" y="5615687"/>
                          <a:pt x="5903467" y="5567676"/>
                          <a:pt x="5641174" y="5601976"/>
                        </a:cubicBezTo>
                        <a:cubicBezTo>
                          <a:pt x="5378881" y="5636276"/>
                          <a:pt x="5335890" y="5587171"/>
                          <a:pt x="5210001" y="5601976"/>
                        </a:cubicBezTo>
                        <a:cubicBezTo>
                          <a:pt x="5084112" y="5616781"/>
                          <a:pt x="4834713" y="5566994"/>
                          <a:pt x="4527311" y="5601976"/>
                        </a:cubicBezTo>
                        <a:cubicBezTo>
                          <a:pt x="4219909" y="5636958"/>
                          <a:pt x="4326766" y="5583081"/>
                          <a:pt x="4179978" y="5601976"/>
                        </a:cubicBezTo>
                        <a:cubicBezTo>
                          <a:pt x="4033190" y="5620871"/>
                          <a:pt x="3671561" y="5597548"/>
                          <a:pt x="3497288" y="5601976"/>
                        </a:cubicBezTo>
                        <a:cubicBezTo>
                          <a:pt x="3323015" y="5606404"/>
                          <a:pt x="3241612" y="5574637"/>
                          <a:pt x="3066116" y="5601976"/>
                        </a:cubicBezTo>
                        <a:cubicBezTo>
                          <a:pt x="2890620" y="5629315"/>
                          <a:pt x="2821638" y="5588715"/>
                          <a:pt x="2718782" y="5601976"/>
                        </a:cubicBezTo>
                        <a:cubicBezTo>
                          <a:pt x="2615926" y="5615237"/>
                          <a:pt x="2421156" y="5589838"/>
                          <a:pt x="2287610" y="5601976"/>
                        </a:cubicBezTo>
                        <a:cubicBezTo>
                          <a:pt x="2154064" y="5614114"/>
                          <a:pt x="1884898" y="5556933"/>
                          <a:pt x="1604920" y="5601976"/>
                        </a:cubicBezTo>
                        <a:cubicBezTo>
                          <a:pt x="1324942" y="5647019"/>
                          <a:pt x="1273732" y="5582646"/>
                          <a:pt x="1173747" y="5601976"/>
                        </a:cubicBezTo>
                        <a:cubicBezTo>
                          <a:pt x="1073762" y="5621306"/>
                          <a:pt x="933610" y="5591173"/>
                          <a:pt x="826414" y="5601976"/>
                        </a:cubicBezTo>
                        <a:cubicBezTo>
                          <a:pt x="719218" y="5612779"/>
                          <a:pt x="181248" y="5522287"/>
                          <a:pt x="0" y="5601976"/>
                        </a:cubicBezTo>
                        <a:cubicBezTo>
                          <a:pt x="-47223" y="5381188"/>
                          <a:pt x="28943" y="5212729"/>
                          <a:pt x="0" y="5097798"/>
                        </a:cubicBezTo>
                        <a:cubicBezTo>
                          <a:pt x="-28943" y="4982867"/>
                          <a:pt x="18994" y="4838182"/>
                          <a:pt x="0" y="4705660"/>
                        </a:cubicBezTo>
                        <a:cubicBezTo>
                          <a:pt x="-18994" y="4573138"/>
                          <a:pt x="46214" y="4420505"/>
                          <a:pt x="0" y="4145462"/>
                        </a:cubicBezTo>
                        <a:cubicBezTo>
                          <a:pt x="-46214" y="3870419"/>
                          <a:pt x="50937" y="3898583"/>
                          <a:pt x="0" y="3697304"/>
                        </a:cubicBezTo>
                        <a:cubicBezTo>
                          <a:pt x="-50937" y="3496025"/>
                          <a:pt x="54407" y="3268481"/>
                          <a:pt x="0" y="3137107"/>
                        </a:cubicBezTo>
                        <a:cubicBezTo>
                          <a:pt x="-54407" y="3005733"/>
                          <a:pt x="56359" y="2835500"/>
                          <a:pt x="0" y="2576909"/>
                        </a:cubicBezTo>
                        <a:cubicBezTo>
                          <a:pt x="-56359" y="2318318"/>
                          <a:pt x="26416" y="2248795"/>
                          <a:pt x="0" y="2016711"/>
                        </a:cubicBezTo>
                        <a:cubicBezTo>
                          <a:pt x="-26416" y="1784627"/>
                          <a:pt x="28141" y="1673513"/>
                          <a:pt x="0" y="1456514"/>
                        </a:cubicBezTo>
                        <a:cubicBezTo>
                          <a:pt x="-28141" y="1239515"/>
                          <a:pt x="28326" y="1078221"/>
                          <a:pt x="0" y="952336"/>
                        </a:cubicBezTo>
                        <a:cubicBezTo>
                          <a:pt x="-28326" y="826451"/>
                          <a:pt x="50247" y="441757"/>
                          <a:pt x="0" y="0"/>
                        </a:cubicBezTo>
                        <a:close/>
                      </a:path>
                    </a:pathLst>
                  </a:custGeom>
                  <ask:type>
                    <ask:lineSketchNone/>
                  </ask:type>
                </ask:lineSketchStyleProps>
              </a:ext>
            </a:extLst>
          </a:ln>
        </p:spPr>
      </p:pic>
      <p:sp>
        <p:nvSpPr>
          <p:cNvPr id="12" name="TextBox 11">
            <a:extLst>
              <a:ext uri="{FF2B5EF4-FFF2-40B4-BE49-F238E27FC236}">
                <a16:creationId xmlns:a16="http://schemas.microsoft.com/office/drawing/2014/main" id="{58C1F8D3-4414-D683-9C79-7D8C8698483A}"/>
              </a:ext>
            </a:extLst>
          </p:cNvPr>
          <p:cNvSpPr txBox="1"/>
          <p:nvPr/>
        </p:nvSpPr>
        <p:spPr>
          <a:xfrm>
            <a:off x="635726" y="1355302"/>
            <a:ext cx="5198046" cy="3416320"/>
          </a:xfrm>
          <a:prstGeom prst="rect">
            <a:avLst/>
          </a:prstGeom>
          <a:solidFill>
            <a:schemeClr val="tx1">
              <a:alpha val="91000"/>
            </a:schemeClr>
          </a:solidFill>
        </p:spPr>
        <p:txBody>
          <a:bodyPr wrap="square" rtlCol="0">
            <a:spAutoFit/>
          </a:bodyPr>
          <a:lstStyle/>
          <a:p>
            <a:pPr algn="ctr"/>
            <a:r>
              <a:rPr lang="en-US" b="1" dirty="0">
                <a:solidFill>
                  <a:schemeClr val="bg1"/>
                </a:solidFill>
                <a:latin typeface="Century Schoolbook" panose="02040604050505020304" pitchFamily="18" charset="0"/>
              </a:rPr>
              <a:t>“The problem, however, runs deeper: as this case makes clear, some lower courts are confused on how to manage the tension between students’ rights and schools’ obligations. Our Nation’s students, teachers, and administrators deserve clarity on this critically </a:t>
            </a:r>
          </a:p>
          <a:p>
            <a:pPr algn="ctr"/>
            <a:r>
              <a:rPr lang="en-US" b="1" dirty="0">
                <a:solidFill>
                  <a:schemeClr val="bg1"/>
                </a:solidFill>
                <a:latin typeface="Century Schoolbook" panose="02040604050505020304" pitchFamily="18" charset="0"/>
              </a:rPr>
              <a:t>important question.”</a:t>
            </a:r>
          </a:p>
          <a:p>
            <a:pPr algn="ctr"/>
            <a:endParaRPr lang="en-US" b="1" dirty="0">
              <a:solidFill>
                <a:schemeClr val="bg1"/>
              </a:solidFill>
              <a:latin typeface="Century Schoolbook" panose="02040604050505020304" pitchFamily="18" charset="0"/>
            </a:endParaRPr>
          </a:p>
          <a:p>
            <a:pPr algn="ctr"/>
            <a:r>
              <a:rPr lang="en-US" b="1" dirty="0">
                <a:solidFill>
                  <a:schemeClr val="bg1"/>
                </a:solidFill>
                <a:latin typeface="Century Schoolbook" panose="02040604050505020304" pitchFamily="18" charset="0"/>
              </a:rPr>
              <a:t>- Justice Alito </a:t>
            </a:r>
          </a:p>
          <a:p>
            <a:pPr algn="ctr"/>
            <a:r>
              <a:rPr lang="en-US" b="1" dirty="0">
                <a:solidFill>
                  <a:schemeClr val="bg1"/>
                </a:solidFill>
                <a:latin typeface="Century Schoolbook" panose="02040604050505020304" pitchFamily="18" charset="0"/>
              </a:rPr>
              <a:t>(dissenting from denial of certiorari)</a:t>
            </a:r>
          </a:p>
          <a:p>
            <a:pPr algn="ctr"/>
            <a:endParaRPr lang="en-US"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408279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8"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9987C76F-670F-813B-8390-2D9E5BDA2BF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FAB5D975-1697-0D46-4632-DE5656B80649}"/>
              </a:ext>
            </a:extLst>
          </p:cNvPr>
          <p:cNvSpPr txBox="1"/>
          <p:nvPr/>
        </p:nvSpPr>
        <p:spPr>
          <a:xfrm>
            <a:off x="4764948" y="208778"/>
            <a:ext cx="7552888" cy="830997"/>
          </a:xfrm>
          <a:prstGeom prst="rect">
            <a:avLst/>
          </a:prstGeom>
          <a:noFill/>
        </p:spPr>
        <p:txBody>
          <a:bodyPr wrap="square" rtlCol="0" anchor="ctr" anchorCtr="0">
            <a:spAutoFit/>
          </a:bodyPr>
          <a:lstStyle/>
          <a:p>
            <a:r>
              <a:rPr lang="en-US" sz="4800" b="1" dirty="0">
                <a:latin typeface="Century Schoolbook" panose="02040604050505020304" pitchFamily="18" charset="0"/>
              </a:rPr>
              <a:t>Language &amp; ideology</a:t>
            </a:r>
          </a:p>
        </p:txBody>
      </p:sp>
      <p:pic>
        <p:nvPicPr>
          <p:cNvPr id="4" name="Picture 3" descr="&quot;Freedom of Speech&quot; by Norman Rockwell (1943)">
            <a:extLst>
              <a:ext uri="{FF2B5EF4-FFF2-40B4-BE49-F238E27FC236}">
                <a16:creationId xmlns:a16="http://schemas.microsoft.com/office/drawing/2014/main" id="{FF0072AC-2FBE-6A67-BA9C-4662DE7166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49658">
            <a:off x="-198160" y="2902997"/>
            <a:ext cx="5309175" cy="7231566"/>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85B8FDC4-3CDD-B0F9-720E-790FCDB2F973}"/>
              </a:ext>
            </a:extLst>
          </p:cNvPr>
          <p:cNvSpPr txBox="1"/>
          <p:nvPr/>
        </p:nvSpPr>
        <p:spPr>
          <a:xfrm>
            <a:off x="4764948" y="1486092"/>
            <a:ext cx="4751622" cy="954107"/>
          </a:xfrm>
          <a:prstGeom prst="rect">
            <a:avLst/>
          </a:prstGeom>
          <a:noFill/>
        </p:spPr>
        <p:txBody>
          <a:bodyPr wrap="none" rtlCol="0">
            <a:spAutoFit/>
          </a:bodyPr>
          <a:lstStyle/>
          <a:p>
            <a:r>
              <a:rPr lang="en-US" sz="2800" b="1" dirty="0">
                <a:latin typeface="Century Schoolbook" panose="02040604050505020304" pitchFamily="18" charset="0"/>
              </a:rPr>
              <a:t>Can universities punish</a:t>
            </a:r>
          </a:p>
          <a:p>
            <a:r>
              <a:rPr lang="en-US" sz="2800" b="1" dirty="0">
                <a:latin typeface="Century Schoolbook" panose="02040604050505020304" pitchFamily="18" charset="0"/>
              </a:rPr>
              <a:t>speech for stereotyping?</a:t>
            </a:r>
          </a:p>
        </p:txBody>
      </p:sp>
      <p:graphicFrame>
        <p:nvGraphicFramePr>
          <p:cNvPr id="9" name="Object 8">
            <a:extLst>
              <a:ext uri="{FF2B5EF4-FFF2-40B4-BE49-F238E27FC236}">
                <a16:creationId xmlns:a16="http://schemas.microsoft.com/office/drawing/2014/main" id="{3ACF47E6-1624-10F0-4E43-ED3A3AE9023B}"/>
              </a:ext>
            </a:extLst>
          </p:cNvPr>
          <p:cNvGraphicFramePr>
            <a:graphicFrameLocks noChangeAspect="1"/>
          </p:cNvGraphicFramePr>
          <p:nvPr>
            <p:extLst>
              <p:ext uri="{D42A27DB-BD31-4B8C-83A1-F6EECF244321}">
                <p14:modId xmlns:p14="http://schemas.microsoft.com/office/powerpoint/2010/main" val="1804035052"/>
              </p:ext>
            </p:extLst>
          </p:nvPr>
        </p:nvGraphicFramePr>
        <p:xfrm>
          <a:off x="5997103" y="2440199"/>
          <a:ext cx="5678672" cy="7349757"/>
        </p:xfrm>
        <a:graphic>
          <a:graphicData uri="http://schemas.openxmlformats.org/presentationml/2006/ole">
            <mc:AlternateContent xmlns:mc="http://schemas.openxmlformats.org/markup-compatibility/2006">
              <mc:Choice xmlns:v="urn:schemas-microsoft-com:vml" Requires="v">
                <p:oleObj spid="_x0000_s1026" name="Acrobat Document" r:id="rId4" imgW="5829210" imgH="7543611" progId="Acrobat.Document.2020">
                  <p:embed/>
                </p:oleObj>
              </mc:Choice>
              <mc:Fallback>
                <p:oleObj name="Acrobat Document" r:id="rId4" imgW="5829210" imgH="7543611" progId="Acrobat.Document.2020">
                  <p:embed/>
                  <p:pic>
                    <p:nvPicPr>
                      <p:cNvPr id="9" name="Object 8">
                        <a:extLst>
                          <a:ext uri="{FF2B5EF4-FFF2-40B4-BE49-F238E27FC236}">
                            <a16:creationId xmlns:a16="http://schemas.microsoft.com/office/drawing/2014/main" id="{3ACF47E6-1624-10F0-4E43-ED3A3AE9023B}"/>
                          </a:ext>
                        </a:extLst>
                      </p:cNvPr>
                      <p:cNvPicPr/>
                      <p:nvPr/>
                    </p:nvPicPr>
                    <p:blipFill>
                      <a:blip r:embed="rId5"/>
                      <a:stretch>
                        <a:fillRect/>
                      </a:stretch>
                    </p:blipFill>
                    <p:spPr>
                      <a:xfrm>
                        <a:off x="5997103" y="2440199"/>
                        <a:ext cx="5678672" cy="7349757"/>
                      </a:xfrm>
                      <a:prstGeom prst="rect">
                        <a:avLst/>
                      </a:prstGeom>
                      <a:ln>
                        <a:solidFill>
                          <a:schemeClr val="bg1">
                            <a:lumMod val="85000"/>
                            <a:lumOff val="15000"/>
                          </a:schemeClr>
                        </a:solidFill>
                      </a:ln>
                    </p:spPr>
                  </p:pic>
                </p:oleObj>
              </mc:Fallback>
            </mc:AlternateContent>
          </a:graphicData>
        </a:graphic>
      </p:graphicFrame>
      <p:sp>
        <p:nvSpPr>
          <p:cNvPr id="10" name="TextBox 9">
            <a:extLst>
              <a:ext uri="{FF2B5EF4-FFF2-40B4-BE49-F238E27FC236}">
                <a16:creationId xmlns:a16="http://schemas.microsoft.com/office/drawing/2014/main" id="{FAE88C15-5FC7-F25B-C66E-449BA2A2B51C}"/>
              </a:ext>
            </a:extLst>
          </p:cNvPr>
          <p:cNvSpPr txBox="1"/>
          <p:nvPr/>
        </p:nvSpPr>
        <p:spPr>
          <a:xfrm>
            <a:off x="523800" y="624276"/>
            <a:ext cx="4857225" cy="2862322"/>
          </a:xfrm>
          <a:prstGeom prst="rect">
            <a:avLst/>
          </a:prstGeom>
          <a:solidFill>
            <a:schemeClr val="tx1"/>
          </a:solidFill>
          <a:ln w="22225">
            <a:solidFill>
              <a:schemeClr val="bg1">
                <a:lumMod val="85000"/>
                <a:lumOff val="15000"/>
              </a:schemeClr>
            </a:solidFill>
          </a:ln>
          <a:scene3d>
            <a:camera prst="orthographicFront"/>
            <a:lightRig rig="threePt" dir="t"/>
          </a:scene3d>
          <a:sp3d prstMaterial="matte"/>
        </p:spPr>
        <p:txBody>
          <a:bodyPr wrap="square" rtlCol="0">
            <a:spAutoFit/>
          </a:bodyPr>
          <a:lstStyle/>
          <a:p>
            <a:pPr algn="ctr"/>
            <a:r>
              <a:rPr lang="en-US" b="1" dirty="0">
                <a:solidFill>
                  <a:schemeClr val="bg1">
                    <a:lumMod val="85000"/>
                    <a:lumOff val="15000"/>
                  </a:schemeClr>
                </a:solidFill>
                <a:latin typeface="Century Schoolbook" panose="02040604050505020304" pitchFamily="18" charset="0"/>
              </a:rPr>
              <a:t>“The Response Team’s page on the University’s website defines a ‘bias incident’ as ‘conduct that discriminates, stereotypes, </a:t>
            </a:r>
          </a:p>
          <a:p>
            <a:pPr algn="ctr"/>
            <a:r>
              <a:rPr lang="en-US" b="1" dirty="0">
                <a:solidFill>
                  <a:schemeClr val="bg1">
                    <a:lumMod val="85000"/>
                    <a:lumOff val="15000"/>
                  </a:schemeClr>
                </a:solidFill>
                <a:latin typeface="Century Schoolbook" panose="02040604050505020304" pitchFamily="18" charset="0"/>
              </a:rPr>
              <a:t>excludes, harasses or harms </a:t>
            </a:r>
          </a:p>
          <a:p>
            <a:pPr algn="ctr"/>
            <a:r>
              <a:rPr lang="en-US" b="1" dirty="0">
                <a:solidFill>
                  <a:schemeClr val="bg1">
                    <a:lumMod val="85000"/>
                    <a:lumOff val="15000"/>
                  </a:schemeClr>
                </a:solidFill>
                <a:latin typeface="Century Schoolbook" panose="02040604050505020304" pitchFamily="18" charset="0"/>
              </a:rPr>
              <a:t>anyone in our community based on </a:t>
            </a:r>
          </a:p>
          <a:p>
            <a:pPr algn="ctr"/>
            <a:r>
              <a:rPr lang="en-US" b="1" dirty="0">
                <a:solidFill>
                  <a:schemeClr val="bg1">
                    <a:lumMod val="85000"/>
                    <a:lumOff val="15000"/>
                  </a:schemeClr>
                </a:solidFill>
                <a:latin typeface="Century Schoolbook" panose="02040604050505020304" pitchFamily="18" charset="0"/>
              </a:rPr>
              <a:t>their identity . . . .’”</a:t>
            </a:r>
          </a:p>
          <a:p>
            <a:endParaRPr lang="en-US" b="1" dirty="0">
              <a:solidFill>
                <a:schemeClr val="bg1">
                  <a:lumMod val="85000"/>
                  <a:lumOff val="15000"/>
                </a:schemeClr>
              </a:solidFill>
              <a:latin typeface="Century Schoolbook" panose="02040604050505020304" pitchFamily="18" charset="0"/>
            </a:endParaRPr>
          </a:p>
          <a:p>
            <a:pPr algn="ctr"/>
            <a:r>
              <a:rPr lang="en-US" b="1" i="1" dirty="0">
                <a:solidFill>
                  <a:schemeClr val="bg1">
                    <a:lumMod val="85000"/>
                    <a:lumOff val="15000"/>
                  </a:schemeClr>
                </a:solidFill>
                <a:latin typeface="Century Schoolbook" panose="02040604050505020304" pitchFamily="18" charset="0"/>
              </a:rPr>
              <a:t>Speech First v. Schlissel</a:t>
            </a:r>
            <a:r>
              <a:rPr lang="en-US" b="1" dirty="0">
                <a:solidFill>
                  <a:schemeClr val="bg1">
                    <a:lumMod val="85000"/>
                    <a:lumOff val="15000"/>
                  </a:schemeClr>
                </a:solidFill>
                <a:latin typeface="Century Schoolbook" panose="02040604050505020304" pitchFamily="18" charset="0"/>
              </a:rPr>
              <a:t>, 939 F.3d 756</a:t>
            </a:r>
            <a:r>
              <a:rPr lang="en-US" b="1" i="1" dirty="0">
                <a:solidFill>
                  <a:schemeClr val="bg1">
                    <a:lumMod val="85000"/>
                    <a:lumOff val="15000"/>
                  </a:schemeClr>
                </a:solidFill>
                <a:latin typeface="Century Schoolbook" panose="02040604050505020304" pitchFamily="18" charset="0"/>
              </a:rPr>
              <a:t> </a:t>
            </a:r>
            <a:r>
              <a:rPr lang="en-US" b="1" dirty="0">
                <a:solidFill>
                  <a:schemeClr val="bg1">
                    <a:lumMod val="85000"/>
                    <a:lumOff val="15000"/>
                  </a:schemeClr>
                </a:solidFill>
                <a:latin typeface="Century Schoolbook" panose="02040604050505020304" pitchFamily="18" charset="0"/>
              </a:rPr>
              <a:t>(6th Cir. 2019)</a:t>
            </a:r>
          </a:p>
        </p:txBody>
      </p:sp>
    </p:spTree>
    <p:extLst>
      <p:ext uri="{BB962C8B-B14F-4D97-AF65-F5344CB8AC3E}">
        <p14:creationId xmlns:p14="http://schemas.microsoft.com/office/powerpoint/2010/main" val="4215736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E46E8C96-9063-4769-2054-7AF1BD658D5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2EA070A-6A16-B627-4EF5-F3EDE79E5C44}"/>
              </a:ext>
            </a:extLst>
          </p:cNvPr>
          <p:cNvSpPr txBox="1"/>
          <p:nvPr/>
        </p:nvSpPr>
        <p:spPr>
          <a:xfrm>
            <a:off x="218114" y="339220"/>
            <a:ext cx="7519332"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Free Speech</a:t>
            </a:r>
          </a:p>
        </p:txBody>
      </p:sp>
      <p:pic>
        <p:nvPicPr>
          <p:cNvPr id="4" name="Picture 3" descr="&quot;Freedom of Speech&quot; by Norman Rockwell (1943)">
            <a:extLst>
              <a:ext uri="{FF2B5EF4-FFF2-40B4-BE49-F238E27FC236}">
                <a16:creationId xmlns:a16="http://schemas.microsoft.com/office/drawing/2014/main" id="{1283B354-59CF-EABF-672F-49DB7CB4C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262">
            <a:off x="6808978" y="695492"/>
            <a:ext cx="4110294" cy="5598584"/>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C3B1E64D-91A4-AAA0-F7AF-1B071305EDB2}"/>
              </a:ext>
            </a:extLst>
          </p:cNvPr>
          <p:cNvSpPr txBox="1"/>
          <p:nvPr/>
        </p:nvSpPr>
        <p:spPr>
          <a:xfrm>
            <a:off x="218113" y="3215080"/>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Workplace training</a:t>
            </a:r>
          </a:p>
          <a:p>
            <a:endParaRPr lang="en-US" sz="2800" b="1" dirty="0">
              <a:latin typeface="Century Schoolbook" panose="02040604050505020304" pitchFamily="18" charset="0"/>
            </a:endParaRPr>
          </a:p>
        </p:txBody>
      </p:sp>
      <p:sp>
        <p:nvSpPr>
          <p:cNvPr id="9" name="TextBox 8">
            <a:extLst>
              <a:ext uri="{FF2B5EF4-FFF2-40B4-BE49-F238E27FC236}">
                <a16:creationId xmlns:a16="http://schemas.microsoft.com/office/drawing/2014/main" id="{C5F5D1F9-9087-D0E9-A393-0EF20B2B20AC}"/>
              </a:ext>
            </a:extLst>
          </p:cNvPr>
          <p:cNvSpPr txBox="1"/>
          <p:nvPr/>
        </p:nvSpPr>
        <p:spPr>
          <a:xfrm>
            <a:off x="218112" y="4297859"/>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Social media regulation</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38D70D8C-948B-4303-2AE5-67286A1817F0}"/>
              </a:ext>
            </a:extLst>
          </p:cNvPr>
          <p:cNvSpPr txBox="1"/>
          <p:nvPr/>
        </p:nvSpPr>
        <p:spPr>
          <a:xfrm>
            <a:off x="218112" y="2036921"/>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Language &amp; ideology</a:t>
            </a:r>
          </a:p>
        </p:txBody>
      </p:sp>
    </p:spTree>
    <p:extLst>
      <p:ext uri="{BB962C8B-B14F-4D97-AF65-F5344CB8AC3E}">
        <p14:creationId xmlns:p14="http://schemas.microsoft.com/office/powerpoint/2010/main" val="39713142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828EFCA4-8137-2C71-D9B9-6E9F191455A9}"/>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D224CFB-9ABC-34CF-5448-77E37BD229A1}"/>
              </a:ext>
            </a:extLst>
          </p:cNvPr>
          <p:cNvSpPr txBox="1"/>
          <p:nvPr/>
        </p:nvSpPr>
        <p:spPr>
          <a:xfrm>
            <a:off x="235479" y="230043"/>
            <a:ext cx="7552888" cy="830997"/>
          </a:xfrm>
          <a:prstGeom prst="rect">
            <a:avLst/>
          </a:prstGeom>
          <a:noFill/>
        </p:spPr>
        <p:txBody>
          <a:bodyPr wrap="square" rtlCol="0" anchor="ctr" anchorCtr="0">
            <a:spAutoFit/>
          </a:bodyPr>
          <a:lstStyle/>
          <a:p>
            <a:r>
              <a:rPr lang="en-US" sz="4800" b="1" dirty="0">
                <a:latin typeface="Century Schoolbook" panose="02040604050505020304" pitchFamily="18" charset="0"/>
              </a:rPr>
              <a:t>Workplace training</a:t>
            </a:r>
          </a:p>
        </p:txBody>
      </p:sp>
      <p:pic>
        <p:nvPicPr>
          <p:cNvPr id="4" name="Picture 3" descr="&quot;Freedom of Speech&quot; by Norman Rockwell (1943)">
            <a:extLst>
              <a:ext uri="{FF2B5EF4-FFF2-40B4-BE49-F238E27FC236}">
                <a16:creationId xmlns:a16="http://schemas.microsoft.com/office/drawing/2014/main" id="{B941F5C8-746E-ED2C-95AC-7281F2BB1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4362" y="3598837"/>
            <a:ext cx="2239491" cy="3050385"/>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B32433C3-9A20-83C0-954B-3C374CA69A87}"/>
              </a:ext>
            </a:extLst>
          </p:cNvPr>
          <p:cNvSpPr txBox="1"/>
          <p:nvPr/>
        </p:nvSpPr>
        <p:spPr>
          <a:xfrm>
            <a:off x="435935" y="2254102"/>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02E3B3A0-3132-F61A-9A7D-0A16878A2FC1}"/>
              </a:ext>
            </a:extLst>
          </p:cNvPr>
          <p:cNvSpPr txBox="1"/>
          <p:nvPr/>
        </p:nvSpPr>
        <p:spPr>
          <a:xfrm>
            <a:off x="298148" y="2213842"/>
            <a:ext cx="6244016" cy="1815882"/>
          </a:xfrm>
          <a:prstGeom prst="rect">
            <a:avLst/>
          </a:prstGeom>
          <a:noFill/>
        </p:spPr>
        <p:txBody>
          <a:bodyPr wrap="square" rtlCol="0">
            <a:spAutoFit/>
          </a:bodyPr>
          <a:lstStyle/>
          <a:p>
            <a:r>
              <a:rPr lang="en-US" sz="2800" b="1" dirty="0">
                <a:latin typeface="Century Schoolbook" panose="02040604050505020304" pitchFamily="18" charset="0"/>
              </a:rPr>
              <a:t>Can the government mandate workplace trainings that incorporate instruction</a:t>
            </a:r>
          </a:p>
          <a:p>
            <a:r>
              <a:rPr lang="en-US" sz="2800" b="1" dirty="0">
                <a:latin typeface="Century Schoolbook" panose="02040604050505020304" pitchFamily="18" charset="0"/>
              </a:rPr>
              <a:t>on DEI and anti-racism….?</a:t>
            </a:r>
          </a:p>
        </p:txBody>
      </p:sp>
      <p:sp>
        <p:nvSpPr>
          <p:cNvPr id="10" name="TextBox 9">
            <a:extLst>
              <a:ext uri="{FF2B5EF4-FFF2-40B4-BE49-F238E27FC236}">
                <a16:creationId xmlns:a16="http://schemas.microsoft.com/office/drawing/2014/main" id="{3C957480-225E-2AA3-D607-ED16CBF2A60C}"/>
              </a:ext>
            </a:extLst>
          </p:cNvPr>
          <p:cNvSpPr txBox="1"/>
          <p:nvPr/>
        </p:nvSpPr>
        <p:spPr>
          <a:xfrm>
            <a:off x="4052540" y="5484431"/>
            <a:ext cx="4979248" cy="954107"/>
          </a:xfrm>
          <a:prstGeom prst="rect">
            <a:avLst/>
          </a:prstGeom>
          <a:noFill/>
        </p:spPr>
        <p:txBody>
          <a:bodyPr wrap="none" rtlCol="0">
            <a:spAutoFit/>
          </a:bodyPr>
          <a:lstStyle/>
          <a:p>
            <a:r>
              <a:rPr lang="en-US" sz="2800" b="1" dirty="0">
                <a:latin typeface="Century Schoolbook" panose="02040604050505020304" pitchFamily="18" charset="0"/>
              </a:rPr>
              <a:t>… or can the government </a:t>
            </a:r>
          </a:p>
          <a:p>
            <a:r>
              <a:rPr lang="en-US" sz="2800" b="1" dirty="0">
                <a:latin typeface="Century Schoolbook" panose="02040604050505020304" pitchFamily="18" charset="0"/>
              </a:rPr>
              <a:t>ban it?</a:t>
            </a:r>
          </a:p>
        </p:txBody>
      </p:sp>
      <p:pic>
        <p:nvPicPr>
          <p:cNvPr id="12" name="Picture 11" descr="A diagram of a different kind of anti-racist&#10;&#10;AI-generated content may be incorrect.">
            <a:extLst>
              <a:ext uri="{FF2B5EF4-FFF2-40B4-BE49-F238E27FC236}">
                <a16:creationId xmlns:a16="http://schemas.microsoft.com/office/drawing/2014/main" id="{64BB67EB-04D0-D4A9-D5D3-C17BAF7C53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2049" y="1152809"/>
            <a:ext cx="4425402" cy="4212708"/>
          </a:xfrm>
          <a:prstGeom prst="rect">
            <a:avLst/>
          </a:prstGeom>
          <a:ln w="31750">
            <a:solidFill>
              <a:schemeClr val="bg1">
                <a:lumMod val="85000"/>
                <a:lumOff val="15000"/>
              </a:schemeClr>
            </a:solidFill>
          </a:ln>
        </p:spPr>
      </p:pic>
      <p:graphicFrame>
        <p:nvGraphicFramePr>
          <p:cNvPr id="14" name="Object 13">
            <a:extLst>
              <a:ext uri="{FF2B5EF4-FFF2-40B4-BE49-F238E27FC236}">
                <a16:creationId xmlns:a16="http://schemas.microsoft.com/office/drawing/2014/main" id="{50CE9503-2DB6-40B2-9A1C-4815CDC5245C}"/>
              </a:ext>
            </a:extLst>
          </p:cNvPr>
          <p:cNvGraphicFramePr>
            <a:graphicFrameLocks noChangeAspect="1"/>
          </p:cNvGraphicFramePr>
          <p:nvPr>
            <p:extLst>
              <p:ext uri="{D42A27DB-BD31-4B8C-83A1-F6EECF244321}">
                <p14:modId xmlns:p14="http://schemas.microsoft.com/office/powerpoint/2010/main" val="27011250"/>
              </p:ext>
            </p:extLst>
          </p:nvPr>
        </p:nvGraphicFramePr>
        <p:xfrm>
          <a:off x="-1056779" y="3577855"/>
          <a:ext cx="5068702" cy="6560289"/>
        </p:xfrm>
        <a:graphic>
          <a:graphicData uri="http://schemas.openxmlformats.org/presentationml/2006/ole">
            <mc:AlternateContent xmlns:mc="http://schemas.openxmlformats.org/markup-compatibility/2006">
              <mc:Choice xmlns:v="urn:schemas-microsoft-com:vml" Requires="v">
                <p:oleObj spid="_x0000_s2050" name="Acrobat Document" r:id="rId5" imgW="5829210" imgH="7543611" progId="Acrobat.Document.2020">
                  <p:embed/>
                </p:oleObj>
              </mc:Choice>
              <mc:Fallback>
                <p:oleObj name="Acrobat Document" r:id="rId5" imgW="5829210" imgH="7543611" progId="Acrobat.Document.2020">
                  <p:embed/>
                  <p:pic>
                    <p:nvPicPr>
                      <p:cNvPr id="14" name="Object 13">
                        <a:extLst>
                          <a:ext uri="{FF2B5EF4-FFF2-40B4-BE49-F238E27FC236}">
                            <a16:creationId xmlns:a16="http://schemas.microsoft.com/office/drawing/2014/main" id="{50CE9503-2DB6-40B2-9A1C-4815CDC5245C}"/>
                          </a:ext>
                        </a:extLst>
                      </p:cNvPr>
                      <p:cNvPicPr/>
                      <p:nvPr/>
                    </p:nvPicPr>
                    <p:blipFill>
                      <a:blip r:embed="rId6"/>
                      <a:stretch>
                        <a:fillRect/>
                      </a:stretch>
                    </p:blipFill>
                    <p:spPr>
                      <a:xfrm>
                        <a:off x="-1056779" y="3577855"/>
                        <a:ext cx="5068702" cy="6560289"/>
                      </a:xfrm>
                      <a:prstGeom prst="rect">
                        <a:avLst/>
                      </a:prstGeom>
                    </p:spPr>
                  </p:pic>
                </p:oleObj>
              </mc:Fallback>
            </mc:AlternateContent>
          </a:graphicData>
        </a:graphic>
      </p:graphicFrame>
      <p:grpSp>
        <p:nvGrpSpPr>
          <p:cNvPr id="17" name="Group 16">
            <a:extLst>
              <a:ext uri="{FF2B5EF4-FFF2-40B4-BE49-F238E27FC236}">
                <a16:creationId xmlns:a16="http://schemas.microsoft.com/office/drawing/2014/main" id="{94E0CC32-481C-9A63-CC34-1F74DA010E4F}"/>
              </a:ext>
            </a:extLst>
          </p:cNvPr>
          <p:cNvGrpSpPr/>
          <p:nvPr/>
        </p:nvGrpSpPr>
        <p:grpSpPr>
          <a:xfrm>
            <a:off x="3700130" y="1552353"/>
            <a:ext cx="5147973" cy="3200400"/>
            <a:chOff x="3700130" y="1552353"/>
            <a:chExt cx="5147973" cy="3200400"/>
          </a:xfrm>
        </p:grpSpPr>
        <p:sp>
          <p:nvSpPr>
            <p:cNvPr id="16" name="Rectangle: Rounded Corners 15">
              <a:extLst>
                <a:ext uri="{FF2B5EF4-FFF2-40B4-BE49-F238E27FC236}">
                  <a16:creationId xmlns:a16="http://schemas.microsoft.com/office/drawing/2014/main" id="{9828EE22-D742-8F21-7FCE-64653436D9A6}"/>
                </a:ext>
              </a:extLst>
            </p:cNvPr>
            <p:cNvSpPr/>
            <p:nvPr/>
          </p:nvSpPr>
          <p:spPr>
            <a:xfrm>
              <a:off x="3700130" y="1552353"/>
              <a:ext cx="5147973" cy="3200400"/>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32DC912-CDC9-6EDF-CA05-7B511C857A6C}"/>
                </a:ext>
              </a:extLst>
            </p:cNvPr>
            <p:cNvSpPr txBox="1"/>
            <p:nvPr/>
          </p:nvSpPr>
          <p:spPr>
            <a:xfrm>
              <a:off x="3848986" y="1743739"/>
              <a:ext cx="4880344" cy="2862322"/>
            </a:xfrm>
            <a:prstGeom prst="rect">
              <a:avLst/>
            </a:prstGeom>
            <a:noFill/>
          </p:spPr>
          <p:txBody>
            <a:bodyPr wrap="square" rtlCol="0">
              <a:spAutoFit/>
            </a:bodyPr>
            <a:lstStyle/>
            <a:p>
              <a:pPr algn="ctr"/>
              <a:r>
                <a:rPr lang="en-US" b="1" dirty="0">
                  <a:solidFill>
                    <a:schemeClr val="bg1"/>
                  </a:solidFill>
                  <a:latin typeface="Century Schoolbook" panose="02040604050505020304" pitchFamily="18" charset="0"/>
                </a:rPr>
                <a:t>“By limiting its restrictions to a list of ideas designated as offensive, the Act targets speech based on its content. And by barring only speech that endorses any of those ideas, it penalizes certain viewpoints—the greatest First Amendment sin.”</a:t>
              </a:r>
            </a:p>
            <a:p>
              <a:pPr algn="ctr"/>
              <a:endParaRPr lang="en-US" b="1" dirty="0">
                <a:solidFill>
                  <a:schemeClr val="bg1"/>
                </a:solidFill>
                <a:latin typeface="Century Schoolbook" panose="02040604050505020304" pitchFamily="18" charset="0"/>
              </a:endParaRPr>
            </a:p>
            <a:p>
              <a:pPr algn="ctr"/>
              <a:r>
                <a:rPr lang="en-US" b="1" i="1" dirty="0">
                  <a:solidFill>
                    <a:schemeClr val="bg1"/>
                  </a:solidFill>
                  <a:latin typeface="Century Schoolbook" panose="02040604050505020304" pitchFamily="18" charset="0"/>
                </a:rPr>
                <a:t>Honeyfund.com Inc. v. Governor of Florida</a:t>
              </a:r>
              <a:r>
                <a:rPr lang="en-US" b="1" dirty="0">
                  <a:solidFill>
                    <a:schemeClr val="bg1"/>
                  </a:solidFill>
                  <a:latin typeface="Century Schoolbook" panose="02040604050505020304" pitchFamily="18" charset="0"/>
                </a:rPr>
                <a:t>, 94 F.4th 1272 (11th Cir. 2024)</a:t>
              </a:r>
              <a:endParaRPr lang="en-US" b="1" i="1" dirty="0">
                <a:solidFill>
                  <a:schemeClr val="bg1"/>
                </a:solidFill>
                <a:latin typeface="Century Schoolbook" panose="02040604050505020304" pitchFamily="18" charset="0"/>
              </a:endParaRPr>
            </a:p>
          </p:txBody>
        </p:sp>
      </p:grpSp>
    </p:spTree>
    <p:extLst>
      <p:ext uri="{BB962C8B-B14F-4D97-AF65-F5344CB8AC3E}">
        <p14:creationId xmlns:p14="http://schemas.microsoft.com/office/powerpoint/2010/main" val="28117976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6D845B1B-553C-F548-8543-6C16841C02A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5069323-3846-3873-9053-6DCE6994413E}"/>
              </a:ext>
            </a:extLst>
          </p:cNvPr>
          <p:cNvSpPr txBox="1"/>
          <p:nvPr/>
        </p:nvSpPr>
        <p:spPr>
          <a:xfrm>
            <a:off x="218114" y="339220"/>
            <a:ext cx="7519332" cy="1200329"/>
          </a:xfrm>
          <a:prstGeom prst="rect">
            <a:avLst/>
          </a:prstGeom>
          <a:noFill/>
        </p:spPr>
        <p:txBody>
          <a:bodyPr wrap="square" rtlCol="0" anchor="ctr" anchorCtr="0">
            <a:spAutoFit/>
          </a:bodyPr>
          <a:lstStyle/>
          <a:p>
            <a:r>
              <a:rPr lang="en-US" sz="7200" b="1" dirty="0">
                <a:latin typeface="Century Schoolbook" panose="02040604050505020304" pitchFamily="18" charset="0"/>
              </a:rPr>
              <a:t>Free Speech</a:t>
            </a:r>
          </a:p>
        </p:txBody>
      </p:sp>
      <p:pic>
        <p:nvPicPr>
          <p:cNvPr id="4" name="Picture 3" descr="&quot;Freedom of Speech&quot; by Norman Rockwell (1943)">
            <a:extLst>
              <a:ext uri="{FF2B5EF4-FFF2-40B4-BE49-F238E27FC236}">
                <a16:creationId xmlns:a16="http://schemas.microsoft.com/office/drawing/2014/main" id="{90607E49-0A63-5968-A781-7C2F7CF1E9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262">
            <a:off x="6808978" y="695492"/>
            <a:ext cx="4110294" cy="5598584"/>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FBF6B41-2862-445F-7042-70CB2FD7B8E0}"/>
              </a:ext>
            </a:extLst>
          </p:cNvPr>
          <p:cNvSpPr txBox="1"/>
          <p:nvPr/>
        </p:nvSpPr>
        <p:spPr>
          <a:xfrm>
            <a:off x="218113" y="3215080"/>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Workplace training</a:t>
            </a:r>
          </a:p>
          <a:p>
            <a:endParaRPr lang="en-US" sz="2800" b="1" dirty="0">
              <a:latin typeface="Century Schoolbook" panose="02040604050505020304" pitchFamily="18" charset="0"/>
            </a:endParaRPr>
          </a:p>
        </p:txBody>
      </p:sp>
      <p:sp>
        <p:nvSpPr>
          <p:cNvPr id="9" name="TextBox 8">
            <a:extLst>
              <a:ext uri="{FF2B5EF4-FFF2-40B4-BE49-F238E27FC236}">
                <a16:creationId xmlns:a16="http://schemas.microsoft.com/office/drawing/2014/main" id="{DBBE6DEC-E3ED-FD3B-2D3D-F13AAA681D79}"/>
              </a:ext>
            </a:extLst>
          </p:cNvPr>
          <p:cNvSpPr txBox="1"/>
          <p:nvPr/>
        </p:nvSpPr>
        <p:spPr>
          <a:xfrm>
            <a:off x="218112" y="4297859"/>
            <a:ext cx="5595457" cy="954107"/>
          </a:xfrm>
          <a:prstGeom prst="rect">
            <a:avLst/>
          </a:prstGeom>
          <a:noFill/>
        </p:spPr>
        <p:txBody>
          <a:bodyPr wrap="square" rtlCol="0" anchor="ctr" anchorCtr="0">
            <a:spAutoFit/>
          </a:bodyPr>
          <a:lstStyle/>
          <a:p>
            <a:r>
              <a:rPr lang="en-US" sz="2800" b="1" dirty="0">
                <a:latin typeface="Century Schoolbook" panose="02040604050505020304" pitchFamily="18" charset="0"/>
              </a:rPr>
              <a:t>Social media regulation</a:t>
            </a:r>
          </a:p>
          <a:p>
            <a:endParaRPr lang="en-US" sz="2800" b="1" dirty="0">
              <a:latin typeface="Century Schoolbook" panose="02040604050505020304" pitchFamily="18" charset="0"/>
            </a:endParaRPr>
          </a:p>
        </p:txBody>
      </p:sp>
      <p:sp>
        <p:nvSpPr>
          <p:cNvPr id="10" name="TextBox 9">
            <a:extLst>
              <a:ext uri="{FF2B5EF4-FFF2-40B4-BE49-F238E27FC236}">
                <a16:creationId xmlns:a16="http://schemas.microsoft.com/office/drawing/2014/main" id="{3EB20223-CE6E-8B89-98B7-5C3663947833}"/>
              </a:ext>
            </a:extLst>
          </p:cNvPr>
          <p:cNvSpPr txBox="1"/>
          <p:nvPr/>
        </p:nvSpPr>
        <p:spPr>
          <a:xfrm>
            <a:off x="218112" y="2036921"/>
            <a:ext cx="7552888" cy="523220"/>
          </a:xfrm>
          <a:prstGeom prst="rect">
            <a:avLst/>
          </a:prstGeom>
          <a:noFill/>
        </p:spPr>
        <p:txBody>
          <a:bodyPr wrap="square" rtlCol="0" anchor="ctr" anchorCtr="0">
            <a:spAutoFit/>
          </a:bodyPr>
          <a:lstStyle/>
          <a:p>
            <a:r>
              <a:rPr lang="en-US" sz="2800" b="1" dirty="0">
                <a:latin typeface="Century Schoolbook" panose="02040604050505020304" pitchFamily="18" charset="0"/>
              </a:rPr>
              <a:t>Language &amp; ideology</a:t>
            </a:r>
          </a:p>
        </p:txBody>
      </p:sp>
    </p:spTree>
    <p:extLst>
      <p:ext uri="{BB962C8B-B14F-4D97-AF65-F5344CB8AC3E}">
        <p14:creationId xmlns:p14="http://schemas.microsoft.com/office/powerpoint/2010/main" val="125165919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424C5E"/>
            </a:gs>
            <a:gs pos="21000">
              <a:srgbClr val="000E2A"/>
            </a:gs>
            <a:gs pos="100000">
              <a:schemeClr val="tx2">
                <a:lumMod val="90000"/>
                <a:lumOff val="10000"/>
              </a:schemeClr>
            </a:gs>
          </a:gsLst>
          <a:lin ang="0" scaled="1"/>
          <a:tileRect/>
        </a:gradFill>
        <a:effectLst/>
      </p:bgPr>
    </p:bg>
    <p:spTree>
      <p:nvGrpSpPr>
        <p:cNvPr id="1" name="">
          <a:extLst>
            <a:ext uri="{FF2B5EF4-FFF2-40B4-BE49-F238E27FC236}">
              <a16:creationId xmlns:a16="http://schemas.microsoft.com/office/drawing/2014/main" id="{386F1648-A30F-6623-10CE-1C539D9C719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91AEDB4-D9F5-32A9-3D74-1D3F35E34BE4}"/>
              </a:ext>
            </a:extLst>
          </p:cNvPr>
          <p:cNvSpPr txBox="1"/>
          <p:nvPr/>
        </p:nvSpPr>
        <p:spPr>
          <a:xfrm>
            <a:off x="1997568" y="200926"/>
            <a:ext cx="7833206" cy="830997"/>
          </a:xfrm>
          <a:prstGeom prst="rect">
            <a:avLst/>
          </a:prstGeom>
          <a:noFill/>
        </p:spPr>
        <p:txBody>
          <a:bodyPr wrap="square" rtlCol="0" anchor="ctr" anchorCtr="0">
            <a:spAutoFit/>
          </a:bodyPr>
          <a:lstStyle/>
          <a:p>
            <a:r>
              <a:rPr lang="en-US" sz="4800" b="1" dirty="0">
                <a:latin typeface="Century Schoolbook" panose="02040604050505020304" pitchFamily="18" charset="0"/>
              </a:rPr>
              <a:t>Social media regulation</a:t>
            </a:r>
          </a:p>
        </p:txBody>
      </p:sp>
      <p:pic>
        <p:nvPicPr>
          <p:cNvPr id="4" name="Picture 3" descr="&quot;Freedom of Speech&quot; by Norman Rockwell (1943)">
            <a:extLst>
              <a:ext uri="{FF2B5EF4-FFF2-40B4-BE49-F238E27FC236}">
                <a16:creationId xmlns:a16="http://schemas.microsoft.com/office/drawing/2014/main" id="{1B2042BE-915A-78AA-68D0-7A7B7CE381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80" y="1314070"/>
            <a:ext cx="3813842" cy="5194790"/>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1D1CEFFF-CB2B-0B95-587E-A9151F37E669}"/>
              </a:ext>
            </a:extLst>
          </p:cNvPr>
          <p:cNvSpPr txBox="1"/>
          <p:nvPr/>
        </p:nvSpPr>
        <p:spPr>
          <a:xfrm>
            <a:off x="4492402" y="1499709"/>
            <a:ext cx="5512836" cy="1384995"/>
          </a:xfrm>
          <a:prstGeom prst="rect">
            <a:avLst/>
          </a:prstGeom>
          <a:noFill/>
        </p:spPr>
        <p:txBody>
          <a:bodyPr wrap="square" rtlCol="0" anchor="ctr" anchorCtr="0">
            <a:spAutoFit/>
          </a:bodyPr>
          <a:lstStyle/>
          <a:p>
            <a:r>
              <a:rPr lang="en-US" sz="2800" b="1" dirty="0">
                <a:latin typeface="Century Schoolbook" panose="02040604050505020304" pitchFamily="18" charset="0"/>
              </a:rPr>
              <a:t>Are government-run social media pages subject to the First Amendment?</a:t>
            </a:r>
          </a:p>
        </p:txBody>
      </p:sp>
      <p:sp>
        <p:nvSpPr>
          <p:cNvPr id="6" name="TextBox 5">
            <a:extLst>
              <a:ext uri="{FF2B5EF4-FFF2-40B4-BE49-F238E27FC236}">
                <a16:creationId xmlns:a16="http://schemas.microsoft.com/office/drawing/2014/main" id="{CEA0A9C0-5788-D71C-186B-84B1A97D571F}"/>
              </a:ext>
            </a:extLst>
          </p:cNvPr>
          <p:cNvSpPr txBox="1"/>
          <p:nvPr/>
        </p:nvSpPr>
        <p:spPr>
          <a:xfrm>
            <a:off x="4492402" y="3767988"/>
            <a:ext cx="5512836" cy="1384995"/>
          </a:xfrm>
          <a:prstGeom prst="rect">
            <a:avLst/>
          </a:prstGeom>
          <a:noFill/>
        </p:spPr>
        <p:txBody>
          <a:bodyPr wrap="square" rtlCol="0" anchor="ctr" anchorCtr="0">
            <a:spAutoFit/>
          </a:bodyPr>
          <a:lstStyle/>
          <a:p>
            <a:r>
              <a:rPr lang="en-US" sz="2800" b="1" dirty="0">
                <a:latin typeface="Century Schoolbook" panose="02040604050505020304" pitchFamily="18" charset="0"/>
              </a:rPr>
              <a:t>What about private social media pages run by government officials?</a:t>
            </a:r>
          </a:p>
        </p:txBody>
      </p:sp>
      <p:grpSp>
        <p:nvGrpSpPr>
          <p:cNvPr id="11" name="Group 10">
            <a:extLst>
              <a:ext uri="{FF2B5EF4-FFF2-40B4-BE49-F238E27FC236}">
                <a16:creationId xmlns:a16="http://schemas.microsoft.com/office/drawing/2014/main" id="{E3D19A23-7A14-CBC5-D2AC-23A5C7E16A64}"/>
              </a:ext>
            </a:extLst>
          </p:cNvPr>
          <p:cNvGrpSpPr/>
          <p:nvPr/>
        </p:nvGrpSpPr>
        <p:grpSpPr>
          <a:xfrm>
            <a:off x="5752214" y="1161406"/>
            <a:ext cx="6230679" cy="3991577"/>
            <a:chOff x="5752214" y="1161406"/>
            <a:chExt cx="6230679" cy="3991577"/>
          </a:xfrm>
        </p:grpSpPr>
        <p:sp>
          <p:nvSpPr>
            <p:cNvPr id="8" name="Rectangle: Rounded Corners 7">
              <a:extLst>
                <a:ext uri="{FF2B5EF4-FFF2-40B4-BE49-F238E27FC236}">
                  <a16:creationId xmlns:a16="http://schemas.microsoft.com/office/drawing/2014/main" id="{60CD3AA8-9B62-EE6B-364C-F4F2387215A5}"/>
                </a:ext>
              </a:extLst>
            </p:cNvPr>
            <p:cNvSpPr/>
            <p:nvPr/>
          </p:nvSpPr>
          <p:spPr>
            <a:xfrm>
              <a:off x="5752214" y="1161406"/>
              <a:ext cx="6230679" cy="3991577"/>
            </a:xfrm>
            <a:prstGeom prst="roundRect">
              <a:avLst/>
            </a:prstGeom>
            <a:solidFill>
              <a:schemeClr val="tx1"/>
            </a:solidFill>
            <a:ln w="25400">
              <a:solidFill>
                <a:schemeClr val="bg1">
                  <a:lumMod val="85000"/>
                  <a:lumOff val="15000"/>
                </a:schemeClr>
              </a:solidFill>
            </a:ln>
            <a:effectLst>
              <a:outerShdw blurRad="50800" dist="38100" dir="5400000" algn="t" rotWithShape="0">
                <a:schemeClr val="bg1">
                  <a:alpha val="86000"/>
                </a:schemeClr>
              </a:outerShdw>
            </a:effectLst>
            <a:scene3d>
              <a:camera prst="orthographicFront"/>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FD11E89-AEFB-CA78-C950-FCD37239B868}"/>
                </a:ext>
              </a:extLst>
            </p:cNvPr>
            <p:cNvSpPr txBox="1"/>
            <p:nvPr/>
          </p:nvSpPr>
          <p:spPr>
            <a:xfrm>
              <a:off x="5914171" y="1451102"/>
              <a:ext cx="5906763" cy="3277820"/>
            </a:xfrm>
            <a:prstGeom prst="rect">
              <a:avLst/>
            </a:prstGeom>
            <a:noFill/>
          </p:spPr>
          <p:txBody>
            <a:bodyPr wrap="square" rtlCol="0">
              <a:spAutoFit/>
            </a:bodyPr>
            <a:lstStyle/>
            <a:p>
              <a:pPr algn="ctr"/>
              <a:r>
                <a:rPr lang="en-US" sz="2300" b="1" dirty="0">
                  <a:solidFill>
                    <a:schemeClr val="bg1"/>
                  </a:solidFill>
                  <a:latin typeface="Century Schoolbook" panose="02040604050505020304" pitchFamily="18" charset="0"/>
                </a:rPr>
                <a:t>“[A] public official’s social-media activity constitutes state action . . . only if the official (1) possessed actual authority to speak on the State’s behalf, and (2) purported to exercise that authority when he spoke on social media.”</a:t>
              </a:r>
            </a:p>
            <a:p>
              <a:pPr algn="ctr"/>
              <a:endParaRPr lang="en-US" sz="2300" b="1" dirty="0">
                <a:solidFill>
                  <a:schemeClr val="bg1"/>
                </a:solidFill>
                <a:latin typeface="Century Schoolbook" panose="02040604050505020304" pitchFamily="18" charset="0"/>
              </a:endParaRPr>
            </a:p>
            <a:p>
              <a:pPr algn="ctr"/>
              <a:r>
                <a:rPr lang="en-US" sz="2300" b="1" i="1" dirty="0">
                  <a:solidFill>
                    <a:schemeClr val="bg1"/>
                  </a:solidFill>
                  <a:latin typeface="Century Schoolbook" panose="02040604050505020304" pitchFamily="18" charset="0"/>
                </a:rPr>
                <a:t>Lindke v. Freed</a:t>
              </a:r>
              <a:r>
                <a:rPr lang="en-US" sz="2300" b="1" dirty="0">
                  <a:solidFill>
                    <a:schemeClr val="bg1"/>
                  </a:solidFill>
                  <a:latin typeface="Century Schoolbook" panose="02040604050505020304" pitchFamily="18" charset="0"/>
                </a:rPr>
                <a:t>, 601 U.S. 187</a:t>
              </a:r>
              <a:r>
                <a:rPr lang="en-US" sz="2300" b="1" i="1" dirty="0">
                  <a:solidFill>
                    <a:schemeClr val="bg1"/>
                  </a:solidFill>
                  <a:latin typeface="Century Schoolbook" panose="02040604050505020304" pitchFamily="18" charset="0"/>
                </a:rPr>
                <a:t> </a:t>
              </a:r>
              <a:r>
                <a:rPr lang="en-US" sz="2300" b="1" dirty="0">
                  <a:solidFill>
                    <a:schemeClr val="bg1"/>
                  </a:solidFill>
                  <a:latin typeface="Century Schoolbook" panose="02040604050505020304" pitchFamily="18" charset="0"/>
                </a:rPr>
                <a:t>(2024)</a:t>
              </a:r>
              <a:endParaRPr lang="en-US" sz="2300" b="1" i="1" dirty="0">
                <a:solidFill>
                  <a:schemeClr val="bg1"/>
                </a:solidFill>
                <a:latin typeface="Century Schoolbook" panose="02040604050505020304" pitchFamily="18" charset="0"/>
              </a:endParaRPr>
            </a:p>
          </p:txBody>
        </p:sp>
      </p:grpSp>
    </p:spTree>
    <p:extLst>
      <p:ext uri="{BB962C8B-B14F-4D97-AF65-F5344CB8AC3E}">
        <p14:creationId xmlns:p14="http://schemas.microsoft.com/office/powerpoint/2010/main" val="79237165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theme/theme1.xml><?xml version="1.0" encoding="utf-8"?>
<a:theme xmlns:a="http://schemas.openxmlformats.org/drawingml/2006/main" name="PortalVTI">
  <a:themeElements>
    <a:clrScheme name="Earth">
      <a:dk1>
        <a:sysClr val="windowText" lastClr="000000"/>
      </a:dk1>
      <a:lt1>
        <a:sysClr val="window" lastClr="FFFFFF"/>
      </a:lt1>
      <a:dk2>
        <a:srgbClr val="051618"/>
      </a:dk2>
      <a:lt2>
        <a:srgbClr val="E8E8DF"/>
      </a:lt2>
      <a:accent1>
        <a:srgbClr val="2D714C"/>
      </a:accent1>
      <a:accent2>
        <a:srgbClr val="1F7985"/>
      </a:accent2>
      <a:accent3>
        <a:srgbClr val="0D6756"/>
      </a:accent3>
      <a:accent4>
        <a:srgbClr val="40945E"/>
      </a:accent4>
      <a:accent5>
        <a:srgbClr val="389896"/>
      </a:accent5>
      <a:accent6>
        <a:srgbClr val="64924A"/>
      </a:accent6>
      <a:hlink>
        <a:srgbClr val="1F855C"/>
      </a:hlink>
      <a:folHlink>
        <a:srgbClr val="227390"/>
      </a:folHlink>
    </a:clrScheme>
    <a:fontScheme name="Earth">
      <a:majorFont>
        <a:latin typeface="Trade Gothic Next Cond"/>
        <a:ea typeface=""/>
        <a:cs typeface=""/>
      </a:majorFont>
      <a:minorFont>
        <a:latin typeface="Trade Gothic N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rtalVTI" id="{0E0D5035-C7F2-4607-91F4-D5D5F886A15A}" vid="{EAFF3D8B-AC13-4E90-80A9-182200FBC8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1550</TotalTime>
  <Words>1344</Words>
  <Application>Microsoft Office PowerPoint</Application>
  <PresentationFormat>Widescreen</PresentationFormat>
  <Paragraphs>128</Paragraphs>
  <Slides>24</Slides>
  <Notes>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4" baseType="lpstr">
      <vt:lpstr>Aptos</vt:lpstr>
      <vt:lpstr>Aptos Black</vt:lpstr>
      <vt:lpstr>Arial</vt:lpstr>
      <vt:lpstr>Century Schoolbook</vt:lpstr>
      <vt:lpstr>Forte</vt:lpstr>
      <vt:lpstr>Franklin Gothic Heavy</vt:lpstr>
      <vt:lpstr>Trade Gothic Next Cond</vt:lpstr>
      <vt:lpstr>Trade Gothic Next Light</vt:lpstr>
      <vt:lpstr>PortalVTI</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Nolan</dc:creator>
  <cp:lastModifiedBy>Kiser, Roberta (LRC)</cp:lastModifiedBy>
  <cp:revision>2</cp:revision>
  <dcterms:created xsi:type="dcterms:W3CDTF">2025-05-27T12:48:56Z</dcterms:created>
  <dcterms:modified xsi:type="dcterms:W3CDTF">2025-05-30T19:28:48Z</dcterms:modified>
</cp:coreProperties>
</file>